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9"/>
  </p:notesMasterIdLst>
  <p:sldIdLst>
    <p:sldId id="294" r:id="rId2"/>
    <p:sldId id="334" r:id="rId3"/>
    <p:sldId id="263" r:id="rId4"/>
    <p:sldId id="328" r:id="rId5"/>
    <p:sldId id="327" r:id="rId6"/>
    <p:sldId id="264" r:id="rId7"/>
    <p:sldId id="265" r:id="rId8"/>
    <p:sldId id="259" r:id="rId9"/>
    <p:sldId id="287" r:id="rId10"/>
    <p:sldId id="270" r:id="rId11"/>
    <p:sldId id="329" r:id="rId12"/>
    <p:sldId id="321" r:id="rId13"/>
    <p:sldId id="293" r:id="rId14"/>
    <p:sldId id="273" r:id="rId15"/>
    <p:sldId id="291" r:id="rId16"/>
    <p:sldId id="317" r:id="rId17"/>
    <p:sldId id="314" r:id="rId18"/>
    <p:sldId id="285" r:id="rId19"/>
    <p:sldId id="312" r:id="rId20"/>
    <p:sldId id="313" r:id="rId21"/>
    <p:sldId id="316" r:id="rId22"/>
    <p:sldId id="281" r:id="rId23"/>
    <p:sldId id="286" r:id="rId24"/>
    <p:sldId id="332" r:id="rId25"/>
    <p:sldId id="325" r:id="rId26"/>
    <p:sldId id="309" r:id="rId27"/>
    <p:sldId id="307" r:id="rId28"/>
    <p:sldId id="308" r:id="rId29"/>
    <p:sldId id="333" r:id="rId30"/>
    <p:sldId id="326" r:id="rId31"/>
    <p:sldId id="266" r:id="rId32"/>
    <p:sldId id="318" r:id="rId33"/>
    <p:sldId id="298" r:id="rId34"/>
    <p:sldId id="311" r:id="rId35"/>
    <p:sldId id="310" r:id="rId36"/>
    <p:sldId id="290" r:id="rId37"/>
    <p:sldId id="262" r:id="rId38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291" autoAdjust="0"/>
  </p:normalViewPr>
  <p:slideViewPr>
    <p:cSldViewPr snapToGrid="0">
      <p:cViewPr>
        <p:scale>
          <a:sx n="60" d="100"/>
          <a:sy n="60" d="100"/>
        </p:scale>
        <p:origin x="1086" y="1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874"/>
    </p:cViewPr>
  </p:sorterViewPr>
  <p:notesViewPr>
    <p:cSldViewPr snapToGrid="0">
      <p:cViewPr varScale="1">
        <p:scale>
          <a:sx n="53" d="100"/>
          <a:sy n="53" d="100"/>
        </p:scale>
        <p:origin x="198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BD0A3-235D-4FFA-B8E5-A7598C8C9704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23AC7E-B83C-4C59-BA4C-2E4B9A485B74}">
      <dgm:prSet phldrT="[Text]" custT="1"/>
      <dgm:spPr/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STATE</a:t>
          </a:r>
        </a:p>
      </dgm:t>
    </dgm:pt>
    <dgm:pt modelId="{7FB518E5-A95F-4B9A-8556-2208AD2F108D}" type="parTrans" cxnId="{2F5F5E0C-2DC1-4EA4-8D5A-50EB7506E412}">
      <dgm:prSet/>
      <dgm:spPr/>
      <dgm:t>
        <a:bodyPr/>
        <a:lstStyle/>
        <a:p>
          <a:endParaRPr lang="en-US"/>
        </a:p>
      </dgm:t>
    </dgm:pt>
    <dgm:pt modelId="{76E0BEA0-5DE3-4D21-A9B5-3A3F80DE32F9}" type="sibTrans" cxnId="{2F5F5E0C-2DC1-4EA4-8D5A-50EB7506E412}">
      <dgm:prSet/>
      <dgm:spPr/>
      <dgm:t>
        <a:bodyPr/>
        <a:lstStyle/>
        <a:p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C5CA9C-D57F-4274-8F04-726C6058A4E9}">
      <dgm:prSet phldrT="[Text]" custT="1"/>
      <dgm:spPr/>
    </dgm:pt>
    <dgm:pt modelId="{1D0ADD2C-6286-47CA-9C58-215DF8B845F5}" type="parTrans" cxnId="{8A2D46A1-CC50-42FA-A240-80E6EFB9DE63}">
      <dgm:prSet/>
      <dgm:spPr/>
      <dgm:t>
        <a:bodyPr/>
        <a:lstStyle/>
        <a:p>
          <a:endParaRPr lang="en-US"/>
        </a:p>
      </dgm:t>
    </dgm:pt>
    <dgm:pt modelId="{581E3300-03FE-4123-B686-EC84987FBC14}" type="sibTrans" cxnId="{8A2D46A1-CC50-42FA-A240-80E6EFB9DE63}">
      <dgm:prSet/>
      <dgm:spPr/>
      <dgm:t>
        <a:bodyPr/>
        <a:lstStyle/>
        <a:p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9C0A9B-BF43-4659-97FD-6D2D65B5B5F9}">
      <dgm:prSet phldrT="[Text]" custT="1"/>
      <dgm:spPr/>
    </dgm:pt>
    <dgm:pt modelId="{CF009EB2-067E-4EB2-A874-A0DC80FC5EA6}" type="parTrans" cxnId="{296CB20B-0454-40D2-952B-08666A5E8DAB}">
      <dgm:prSet/>
      <dgm:spPr/>
      <dgm:t>
        <a:bodyPr/>
        <a:lstStyle/>
        <a:p>
          <a:endParaRPr lang="en-US"/>
        </a:p>
      </dgm:t>
    </dgm:pt>
    <dgm:pt modelId="{C8201E9C-CD46-4334-B95C-D84CEC49A191}" type="sibTrans" cxnId="{296CB20B-0454-40D2-952B-08666A5E8DAB}">
      <dgm:prSet/>
      <dgm:spPr/>
      <dgm:t>
        <a:bodyPr/>
        <a:lstStyle/>
        <a:p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FDC8DA-B6E3-4F4B-901D-8E16675F95B5}">
      <dgm:prSet phldrT="[Text]"/>
      <dgm:spPr/>
    </dgm:pt>
    <dgm:pt modelId="{3573B085-A857-4CA1-BC59-B1E393912847}" type="parTrans" cxnId="{6FD4AE4B-DE76-4536-BD37-B19FC3885E99}">
      <dgm:prSet/>
      <dgm:spPr/>
      <dgm:t>
        <a:bodyPr/>
        <a:lstStyle/>
        <a:p>
          <a:endParaRPr lang="en-US"/>
        </a:p>
      </dgm:t>
    </dgm:pt>
    <dgm:pt modelId="{8164AC43-A4D5-41BE-8AF1-E8FC1593A4E6}" type="sibTrans" cxnId="{6FD4AE4B-DE76-4536-BD37-B19FC3885E99}">
      <dgm:prSet/>
      <dgm:spPr/>
      <dgm:t>
        <a:bodyPr/>
        <a:lstStyle/>
        <a:p>
          <a:endParaRPr lang="en-US"/>
        </a:p>
      </dgm:t>
    </dgm:pt>
    <dgm:pt modelId="{0F418D7E-0478-4D56-980D-A3F9377222D8}">
      <dgm:prSet phldrT="[Text]" custT="1"/>
      <dgm:spPr/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COUNTY&amp;</a:t>
          </a:r>
        </a:p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CITY</a:t>
          </a:r>
        </a:p>
      </dgm:t>
    </dgm:pt>
    <dgm:pt modelId="{343DBEB3-254D-4C41-950B-4DF8297EAF5E}" type="parTrans" cxnId="{173F685E-65BA-4788-87F2-DA3F18336E7E}">
      <dgm:prSet/>
      <dgm:spPr/>
      <dgm:t>
        <a:bodyPr/>
        <a:lstStyle/>
        <a:p>
          <a:endParaRPr lang="en-US"/>
        </a:p>
      </dgm:t>
    </dgm:pt>
    <dgm:pt modelId="{90686897-BBE8-4E1F-9647-EB6DCCAE979B}" type="sibTrans" cxnId="{173F685E-65BA-4788-87F2-DA3F18336E7E}">
      <dgm:prSet/>
      <dgm:spPr/>
      <dgm:t>
        <a:bodyPr/>
        <a:lstStyle/>
        <a:p>
          <a:endParaRPr lang="en-US"/>
        </a:p>
      </dgm:t>
    </dgm:pt>
    <dgm:pt modelId="{4C682D88-E15A-4835-81E7-1E4E0DA0A44F}">
      <dgm:prSet phldrT="[Text]" custT="1"/>
      <dgm:spPr/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FEDERAL</a:t>
          </a:r>
        </a:p>
      </dgm:t>
    </dgm:pt>
    <dgm:pt modelId="{58EE5D2E-AD1E-4AF0-9071-1508EC6C1D7C}" type="parTrans" cxnId="{D8A9493C-C7FC-4145-9DDB-112ADDF72676}">
      <dgm:prSet/>
      <dgm:spPr/>
      <dgm:t>
        <a:bodyPr/>
        <a:lstStyle/>
        <a:p>
          <a:endParaRPr lang="en-US"/>
        </a:p>
      </dgm:t>
    </dgm:pt>
    <dgm:pt modelId="{2BD68B72-1179-4A78-AD49-6ED95F6FD6F9}" type="sibTrans" cxnId="{D8A9493C-C7FC-4145-9DDB-112ADDF72676}">
      <dgm:prSet/>
      <dgm:spPr/>
      <dgm:t>
        <a:bodyPr/>
        <a:lstStyle/>
        <a:p>
          <a:endParaRPr lang="en-US"/>
        </a:p>
      </dgm:t>
    </dgm:pt>
    <dgm:pt modelId="{0284572C-DC64-450B-9A4A-FB1EE01EE066}">
      <dgm:prSet phldrT="[Text]"/>
      <dgm:spPr/>
    </dgm:pt>
    <dgm:pt modelId="{2B1A33F1-9C48-4D74-BF3A-71A00E8BA6FB}" type="parTrans" cxnId="{BB0AAF24-F061-4575-9F6C-E42C41F7DA46}">
      <dgm:prSet/>
      <dgm:spPr/>
      <dgm:t>
        <a:bodyPr/>
        <a:lstStyle/>
        <a:p>
          <a:endParaRPr lang="en-US"/>
        </a:p>
      </dgm:t>
    </dgm:pt>
    <dgm:pt modelId="{1D8B579D-784F-4F80-97A6-CDE0BCC28E90}" type="sibTrans" cxnId="{BB0AAF24-F061-4575-9F6C-E42C41F7DA46}">
      <dgm:prSet/>
      <dgm:spPr/>
      <dgm:t>
        <a:bodyPr/>
        <a:lstStyle/>
        <a:p>
          <a:endParaRPr lang="en-US"/>
        </a:p>
      </dgm:t>
    </dgm:pt>
    <dgm:pt modelId="{0C2EA18F-B239-4C31-9E18-4EA06031E8FD}">
      <dgm:prSet phldrT="[Text]"/>
      <dgm:spPr/>
    </dgm:pt>
    <dgm:pt modelId="{5B8D3DE0-D908-4B47-9121-326DBBC19CFE}" type="parTrans" cxnId="{BAC31277-BD81-43F1-9AD8-428E955A03FA}">
      <dgm:prSet/>
      <dgm:spPr/>
      <dgm:t>
        <a:bodyPr/>
        <a:lstStyle/>
        <a:p>
          <a:endParaRPr lang="en-US"/>
        </a:p>
      </dgm:t>
    </dgm:pt>
    <dgm:pt modelId="{25FD62DF-0C66-429D-8A2D-16C9AB7B92BA}" type="sibTrans" cxnId="{BAC31277-BD81-43F1-9AD8-428E955A03FA}">
      <dgm:prSet/>
      <dgm:spPr/>
      <dgm:t>
        <a:bodyPr/>
        <a:lstStyle/>
        <a:p>
          <a:endParaRPr lang="en-US"/>
        </a:p>
      </dgm:t>
    </dgm:pt>
    <dgm:pt modelId="{43CBA761-8973-4670-BB7A-E6D719556BF8}">
      <dgm:prSet phldrT="[Text]"/>
      <dgm:spPr/>
    </dgm:pt>
    <dgm:pt modelId="{E7C41FBC-1CB4-4E5E-9122-8A8B11876E02}" type="parTrans" cxnId="{604D273D-58E6-4DBA-BD4B-42ED9865526B}">
      <dgm:prSet/>
      <dgm:spPr/>
      <dgm:t>
        <a:bodyPr/>
        <a:lstStyle/>
        <a:p>
          <a:endParaRPr lang="en-US"/>
        </a:p>
      </dgm:t>
    </dgm:pt>
    <dgm:pt modelId="{C861CADB-C285-4834-AB82-225D2C6A2223}" type="sibTrans" cxnId="{604D273D-58E6-4DBA-BD4B-42ED9865526B}">
      <dgm:prSet/>
      <dgm:spPr/>
      <dgm:t>
        <a:bodyPr/>
        <a:lstStyle/>
        <a:p>
          <a:endParaRPr lang="en-US"/>
        </a:p>
      </dgm:t>
    </dgm:pt>
    <dgm:pt modelId="{6C776731-E821-4F79-B549-B9D3450C7119}">
      <dgm:prSet phldrT="[Text]"/>
      <dgm:spPr/>
    </dgm:pt>
    <dgm:pt modelId="{33CD8679-7349-4016-AE22-4580FC582CE4}" type="parTrans" cxnId="{1D46CB5A-B15C-4E12-9C2F-E92356A472D9}">
      <dgm:prSet/>
      <dgm:spPr/>
      <dgm:t>
        <a:bodyPr/>
        <a:lstStyle/>
        <a:p>
          <a:endParaRPr lang="en-US"/>
        </a:p>
      </dgm:t>
    </dgm:pt>
    <dgm:pt modelId="{BA13793E-69B9-41B5-A58F-059F4ABB499A}" type="sibTrans" cxnId="{1D46CB5A-B15C-4E12-9C2F-E92356A472D9}">
      <dgm:prSet/>
      <dgm:spPr/>
      <dgm:t>
        <a:bodyPr/>
        <a:lstStyle/>
        <a:p>
          <a:endParaRPr lang="en-US"/>
        </a:p>
      </dgm:t>
    </dgm:pt>
    <dgm:pt modelId="{2260ED8C-7A9F-49D0-BB4D-34481CAAB662}" type="pres">
      <dgm:prSet presAssocID="{4EABD0A3-235D-4FFA-B8E5-A7598C8C970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2052A44-8A88-4882-9A9A-569C9D2A5D43}" type="pres">
      <dgm:prSet presAssocID="{3B23AC7E-B83C-4C59-BA4C-2E4B9A485B74}" presName="gear1" presStyleLbl="node1" presStyleIdx="0" presStyleCnt="3">
        <dgm:presLayoutVars>
          <dgm:chMax val="1"/>
          <dgm:bulletEnabled val="1"/>
        </dgm:presLayoutVars>
      </dgm:prSet>
      <dgm:spPr/>
    </dgm:pt>
    <dgm:pt modelId="{5F5DE150-0B73-4C65-BBF6-F8143752C2CD}" type="pres">
      <dgm:prSet presAssocID="{3B23AC7E-B83C-4C59-BA4C-2E4B9A485B74}" presName="gear1srcNode" presStyleLbl="node1" presStyleIdx="0" presStyleCnt="3"/>
      <dgm:spPr/>
    </dgm:pt>
    <dgm:pt modelId="{8CF6A6CF-0682-4940-83BD-174CDAC2D8A1}" type="pres">
      <dgm:prSet presAssocID="{3B23AC7E-B83C-4C59-BA4C-2E4B9A485B74}" presName="gear1dstNode" presStyleLbl="node1" presStyleIdx="0" presStyleCnt="3"/>
      <dgm:spPr/>
    </dgm:pt>
    <dgm:pt modelId="{950D67C7-53FE-44A7-858E-DC3E157C283A}" type="pres">
      <dgm:prSet presAssocID="{0F418D7E-0478-4D56-980D-A3F9377222D8}" presName="gear2" presStyleLbl="node1" presStyleIdx="1" presStyleCnt="3">
        <dgm:presLayoutVars>
          <dgm:chMax val="1"/>
          <dgm:bulletEnabled val="1"/>
        </dgm:presLayoutVars>
      </dgm:prSet>
      <dgm:spPr/>
    </dgm:pt>
    <dgm:pt modelId="{94B5F8A1-1552-47FD-8120-F3339F90BD8C}" type="pres">
      <dgm:prSet presAssocID="{0F418D7E-0478-4D56-980D-A3F9377222D8}" presName="gear2srcNode" presStyleLbl="node1" presStyleIdx="1" presStyleCnt="3"/>
      <dgm:spPr/>
    </dgm:pt>
    <dgm:pt modelId="{AD02F8E4-8BA5-48E6-A480-338A9F75E8E2}" type="pres">
      <dgm:prSet presAssocID="{0F418D7E-0478-4D56-980D-A3F9377222D8}" presName="gear2dstNode" presStyleLbl="node1" presStyleIdx="1" presStyleCnt="3"/>
      <dgm:spPr/>
    </dgm:pt>
    <dgm:pt modelId="{B5F5D950-3117-48DA-AF5D-65E709EE468B}" type="pres">
      <dgm:prSet presAssocID="{4C682D88-E15A-4835-81E7-1E4E0DA0A44F}" presName="gear3" presStyleLbl="node1" presStyleIdx="2" presStyleCnt="3"/>
      <dgm:spPr/>
    </dgm:pt>
    <dgm:pt modelId="{3C84B70C-B219-4C83-974C-A13FBDE4A3F2}" type="pres">
      <dgm:prSet presAssocID="{4C682D88-E15A-4835-81E7-1E4E0DA0A44F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84224B3B-BB4B-4253-A0D6-4A224DA426B0}" type="pres">
      <dgm:prSet presAssocID="{4C682D88-E15A-4835-81E7-1E4E0DA0A44F}" presName="gear3srcNode" presStyleLbl="node1" presStyleIdx="2" presStyleCnt="3"/>
      <dgm:spPr/>
    </dgm:pt>
    <dgm:pt modelId="{D2BE99FB-B76B-4A30-9696-70BE7BCC09EA}" type="pres">
      <dgm:prSet presAssocID="{4C682D88-E15A-4835-81E7-1E4E0DA0A44F}" presName="gear3dstNode" presStyleLbl="node1" presStyleIdx="2" presStyleCnt="3"/>
      <dgm:spPr/>
    </dgm:pt>
    <dgm:pt modelId="{00CF7083-CDC0-4EA4-924B-95FA206AE8CA}" type="pres">
      <dgm:prSet presAssocID="{76E0BEA0-5DE3-4D21-A9B5-3A3F80DE32F9}" presName="connector1" presStyleLbl="sibTrans2D1" presStyleIdx="0" presStyleCnt="3"/>
      <dgm:spPr/>
    </dgm:pt>
    <dgm:pt modelId="{6D45D0B9-7084-4A4B-BB73-F49EC9C255ED}" type="pres">
      <dgm:prSet presAssocID="{90686897-BBE8-4E1F-9647-EB6DCCAE979B}" presName="connector2" presStyleLbl="sibTrans2D1" presStyleIdx="1" presStyleCnt="3"/>
      <dgm:spPr/>
    </dgm:pt>
    <dgm:pt modelId="{EA2E82D6-E4FE-47AF-8156-795181F78871}" type="pres">
      <dgm:prSet presAssocID="{2BD68B72-1179-4A78-AD49-6ED95F6FD6F9}" presName="connector3" presStyleLbl="sibTrans2D1" presStyleIdx="2" presStyleCnt="3"/>
      <dgm:spPr/>
    </dgm:pt>
  </dgm:ptLst>
  <dgm:cxnLst>
    <dgm:cxn modelId="{296CB20B-0454-40D2-952B-08666A5E8DAB}" srcId="{4EABD0A3-235D-4FFA-B8E5-A7598C8C9704}" destId="{C69C0A9B-BF43-4659-97FD-6D2D65B5B5F9}" srcOrd="8" destOrd="0" parTransId="{CF009EB2-067E-4EB2-A874-A0DC80FC5EA6}" sibTransId="{C8201E9C-CD46-4334-B95C-D84CEC49A191}"/>
    <dgm:cxn modelId="{2F5F5E0C-2DC1-4EA4-8D5A-50EB7506E412}" srcId="{4EABD0A3-235D-4FFA-B8E5-A7598C8C9704}" destId="{3B23AC7E-B83C-4C59-BA4C-2E4B9A485B74}" srcOrd="0" destOrd="0" parTransId="{7FB518E5-A95F-4B9A-8556-2208AD2F108D}" sibTransId="{76E0BEA0-5DE3-4D21-A9B5-3A3F80DE32F9}"/>
    <dgm:cxn modelId="{F1387B0D-EBCC-4A50-920D-12E7BEC11F5F}" type="presOf" srcId="{4C682D88-E15A-4835-81E7-1E4E0DA0A44F}" destId="{D2BE99FB-B76B-4A30-9696-70BE7BCC09EA}" srcOrd="3" destOrd="0" presId="urn:microsoft.com/office/officeart/2005/8/layout/gear1"/>
    <dgm:cxn modelId="{BB0AAF24-F061-4575-9F6C-E42C41F7DA46}" srcId="{4EABD0A3-235D-4FFA-B8E5-A7598C8C9704}" destId="{0284572C-DC64-450B-9A4A-FB1EE01EE066}" srcOrd="3" destOrd="0" parTransId="{2B1A33F1-9C48-4D74-BF3A-71A00E8BA6FB}" sibTransId="{1D8B579D-784F-4F80-97A6-CDE0BCC28E90}"/>
    <dgm:cxn modelId="{5998ED32-A085-429A-800A-705759AA48C7}" type="presOf" srcId="{3B23AC7E-B83C-4C59-BA4C-2E4B9A485B74}" destId="{8CF6A6CF-0682-4940-83BD-174CDAC2D8A1}" srcOrd="2" destOrd="0" presId="urn:microsoft.com/office/officeart/2005/8/layout/gear1"/>
    <dgm:cxn modelId="{D8A9493C-C7FC-4145-9DDB-112ADDF72676}" srcId="{4EABD0A3-235D-4FFA-B8E5-A7598C8C9704}" destId="{4C682D88-E15A-4835-81E7-1E4E0DA0A44F}" srcOrd="2" destOrd="0" parTransId="{58EE5D2E-AD1E-4AF0-9071-1508EC6C1D7C}" sibTransId="{2BD68B72-1179-4A78-AD49-6ED95F6FD6F9}"/>
    <dgm:cxn modelId="{604D273D-58E6-4DBA-BD4B-42ED9865526B}" srcId="{4EABD0A3-235D-4FFA-B8E5-A7598C8C9704}" destId="{43CBA761-8973-4670-BB7A-E6D719556BF8}" srcOrd="5" destOrd="0" parTransId="{E7C41FBC-1CB4-4E5E-9122-8A8B11876E02}" sibTransId="{C861CADB-C285-4834-AB82-225D2C6A2223}"/>
    <dgm:cxn modelId="{1B4CF83D-119D-4847-8D46-DCFFB1EB9F9E}" type="presOf" srcId="{0F418D7E-0478-4D56-980D-A3F9377222D8}" destId="{94B5F8A1-1552-47FD-8120-F3339F90BD8C}" srcOrd="1" destOrd="0" presId="urn:microsoft.com/office/officeart/2005/8/layout/gear1"/>
    <dgm:cxn modelId="{173F685E-65BA-4788-87F2-DA3F18336E7E}" srcId="{4EABD0A3-235D-4FFA-B8E5-A7598C8C9704}" destId="{0F418D7E-0478-4D56-980D-A3F9377222D8}" srcOrd="1" destOrd="0" parTransId="{343DBEB3-254D-4C41-950B-4DF8297EAF5E}" sibTransId="{90686897-BBE8-4E1F-9647-EB6DCCAE979B}"/>
    <dgm:cxn modelId="{6FD4AE4B-DE76-4536-BD37-B19FC3885E99}" srcId="{4EABD0A3-235D-4FFA-B8E5-A7598C8C9704}" destId="{45FDC8DA-B6E3-4F4B-901D-8E16675F95B5}" srcOrd="9" destOrd="0" parTransId="{3573B085-A857-4CA1-BC59-B1E393912847}" sibTransId="{8164AC43-A4D5-41BE-8AF1-E8FC1593A4E6}"/>
    <dgm:cxn modelId="{9FE08D50-50D9-4E81-92B6-E4415C286459}" type="presOf" srcId="{3B23AC7E-B83C-4C59-BA4C-2E4B9A485B74}" destId="{02052A44-8A88-4882-9A9A-569C9D2A5D43}" srcOrd="0" destOrd="0" presId="urn:microsoft.com/office/officeart/2005/8/layout/gear1"/>
    <dgm:cxn modelId="{BAC31277-BD81-43F1-9AD8-428E955A03FA}" srcId="{4EABD0A3-235D-4FFA-B8E5-A7598C8C9704}" destId="{0C2EA18F-B239-4C31-9E18-4EA06031E8FD}" srcOrd="4" destOrd="0" parTransId="{5B8D3DE0-D908-4B47-9121-326DBBC19CFE}" sibTransId="{25FD62DF-0C66-429D-8A2D-16C9AB7B92BA}"/>
    <dgm:cxn modelId="{1D46CB5A-B15C-4E12-9C2F-E92356A472D9}" srcId="{4EABD0A3-235D-4FFA-B8E5-A7598C8C9704}" destId="{6C776731-E821-4F79-B549-B9D3450C7119}" srcOrd="6" destOrd="0" parTransId="{33CD8679-7349-4016-AE22-4580FC582CE4}" sibTransId="{BA13793E-69B9-41B5-A58F-059F4ABB499A}"/>
    <dgm:cxn modelId="{713C457B-BE93-4EB1-B8B9-42811DCDB4EB}" type="presOf" srcId="{4C682D88-E15A-4835-81E7-1E4E0DA0A44F}" destId="{B5F5D950-3117-48DA-AF5D-65E709EE468B}" srcOrd="0" destOrd="0" presId="urn:microsoft.com/office/officeart/2005/8/layout/gear1"/>
    <dgm:cxn modelId="{0879E47D-170B-4F37-9A08-E2FA1D5A9284}" type="presOf" srcId="{0F418D7E-0478-4D56-980D-A3F9377222D8}" destId="{AD02F8E4-8BA5-48E6-A480-338A9F75E8E2}" srcOrd="2" destOrd="0" presId="urn:microsoft.com/office/officeart/2005/8/layout/gear1"/>
    <dgm:cxn modelId="{D319B583-8641-446F-A1FD-23BB4D58AD77}" type="presOf" srcId="{90686897-BBE8-4E1F-9647-EB6DCCAE979B}" destId="{6D45D0B9-7084-4A4B-BB73-F49EC9C255ED}" srcOrd="0" destOrd="0" presId="urn:microsoft.com/office/officeart/2005/8/layout/gear1"/>
    <dgm:cxn modelId="{35881986-5529-43A4-A1B0-34BB5E8BC656}" type="presOf" srcId="{2BD68B72-1179-4A78-AD49-6ED95F6FD6F9}" destId="{EA2E82D6-E4FE-47AF-8156-795181F78871}" srcOrd="0" destOrd="0" presId="urn:microsoft.com/office/officeart/2005/8/layout/gear1"/>
    <dgm:cxn modelId="{13CCBF88-AFD6-4F9B-BDD9-A251A94230F1}" type="presOf" srcId="{0F418D7E-0478-4D56-980D-A3F9377222D8}" destId="{950D67C7-53FE-44A7-858E-DC3E157C283A}" srcOrd="0" destOrd="0" presId="urn:microsoft.com/office/officeart/2005/8/layout/gear1"/>
    <dgm:cxn modelId="{8E0C039F-0EEC-4F26-A670-BE552709CD9F}" type="presOf" srcId="{4EABD0A3-235D-4FFA-B8E5-A7598C8C9704}" destId="{2260ED8C-7A9F-49D0-BB4D-34481CAAB662}" srcOrd="0" destOrd="0" presId="urn:microsoft.com/office/officeart/2005/8/layout/gear1"/>
    <dgm:cxn modelId="{8A2D46A1-CC50-42FA-A240-80E6EFB9DE63}" srcId="{4EABD0A3-235D-4FFA-B8E5-A7598C8C9704}" destId="{76C5CA9C-D57F-4274-8F04-726C6058A4E9}" srcOrd="7" destOrd="0" parTransId="{1D0ADD2C-6286-47CA-9C58-215DF8B845F5}" sibTransId="{581E3300-03FE-4123-B686-EC84987FBC14}"/>
    <dgm:cxn modelId="{C15C0CCF-A9DC-4492-886D-1B7724BEEC20}" type="presOf" srcId="{3B23AC7E-B83C-4C59-BA4C-2E4B9A485B74}" destId="{5F5DE150-0B73-4C65-BBF6-F8143752C2CD}" srcOrd="1" destOrd="0" presId="urn:microsoft.com/office/officeart/2005/8/layout/gear1"/>
    <dgm:cxn modelId="{A4D912D3-9FFA-4DFA-A89F-E62A529BC97B}" type="presOf" srcId="{4C682D88-E15A-4835-81E7-1E4E0DA0A44F}" destId="{3C84B70C-B219-4C83-974C-A13FBDE4A3F2}" srcOrd="1" destOrd="0" presId="urn:microsoft.com/office/officeart/2005/8/layout/gear1"/>
    <dgm:cxn modelId="{251F18EB-04B5-4105-9254-A3BD70994423}" type="presOf" srcId="{4C682D88-E15A-4835-81E7-1E4E0DA0A44F}" destId="{84224B3B-BB4B-4253-A0D6-4A224DA426B0}" srcOrd="2" destOrd="0" presId="urn:microsoft.com/office/officeart/2005/8/layout/gear1"/>
    <dgm:cxn modelId="{E57656F6-B5E0-4FE2-8125-F7E4343BC43F}" type="presOf" srcId="{76E0BEA0-5DE3-4D21-A9B5-3A3F80DE32F9}" destId="{00CF7083-CDC0-4EA4-924B-95FA206AE8CA}" srcOrd="0" destOrd="0" presId="urn:microsoft.com/office/officeart/2005/8/layout/gear1"/>
    <dgm:cxn modelId="{5AEC7EF1-C867-4551-B670-20BB0402D189}" type="presParOf" srcId="{2260ED8C-7A9F-49D0-BB4D-34481CAAB662}" destId="{02052A44-8A88-4882-9A9A-569C9D2A5D43}" srcOrd="0" destOrd="0" presId="urn:microsoft.com/office/officeart/2005/8/layout/gear1"/>
    <dgm:cxn modelId="{C93616BE-16E9-4BA9-9F86-C5A0F520DBC0}" type="presParOf" srcId="{2260ED8C-7A9F-49D0-BB4D-34481CAAB662}" destId="{5F5DE150-0B73-4C65-BBF6-F8143752C2CD}" srcOrd="1" destOrd="0" presId="urn:microsoft.com/office/officeart/2005/8/layout/gear1"/>
    <dgm:cxn modelId="{4E4A2973-4E6F-4103-B6DA-9A06DEDB59A8}" type="presParOf" srcId="{2260ED8C-7A9F-49D0-BB4D-34481CAAB662}" destId="{8CF6A6CF-0682-4940-83BD-174CDAC2D8A1}" srcOrd="2" destOrd="0" presId="urn:microsoft.com/office/officeart/2005/8/layout/gear1"/>
    <dgm:cxn modelId="{CBCA3112-8B7D-41A9-81D6-034EA8660C0B}" type="presParOf" srcId="{2260ED8C-7A9F-49D0-BB4D-34481CAAB662}" destId="{950D67C7-53FE-44A7-858E-DC3E157C283A}" srcOrd="3" destOrd="0" presId="urn:microsoft.com/office/officeart/2005/8/layout/gear1"/>
    <dgm:cxn modelId="{A4985A8E-DCB6-4ED4-B6BD-A3EC1D1A3B2E}" type="presParOf" srcId="{2260ED8C-7A9F-49D0-BB4D-34481CAAB662}" destId="{94B5F8A1-1552-47FD-8120-F3339F90BD8C}" srcOrd="4" destOrd="0" presId="urn:microsoft.com/office/officeart/2005/8/layout/gear1"/>
    <dgm:cxn modelId="{DACF626C-9FFE-4564-9C22-CB95D8FEC090}" type="presParOf" srcId="{2260ED8C-7A9F-49D0-BB4D-34481CAAB662}" destId="{AD02F8E4-8BA5-48E6-A480-338A9F75E8E2}" srcOrd="5" destOrd="0" presId="urn:microsoft.com/office/officeart/2005/8/layout/gear1"/>
    <dgm:cxn modelId="{F0A39D1F-041A-4703-9E25-362AFF3D0890}" type="presParOf" srcId="{2260ED8C-7A9F-49D0-BB4D-34481CAAB662}" destId="{B5F5D950-3117-48DA-AF5D-65E709EE468B}" srcOrd="6" destOrd="0" presId="urn:microsoft.com/office/officeart/2005/8/layout/gear1"/>
    <dgm:cxn modelId="{DDF09CCD-1EF0-409B-A710-DE98FAEC3542}" type="presParOf" srcId="{2260ED8C-7A9F-49D0-BB4D-34481CAAB662}" destId="{3C84B70C-B219-4C83-974C-A13FBDE4A3F2}" srcOrd="7" destOrd="0" presId="urn:microsoft.com/office/officeart/2005/8/layout/gear1"/>
    <dgm:cxn modelId="{59C66D6A-103E-45BE-88E5-7BB1CE4D1356}" type="presParOf" srcId="{2260ED8C-7A9F-49D0-BB4D-34481CAAB662}" destId="{84224B3B-BB4B-4253-A0D6-4A224DA426B0}" srcOrd="8" destOrd="0" presId="urn:microsoft.com/office/officeart/2005/8/layout/gear1"/>
    <dgm:cxn modelId="{38EAAADF-F417-457F-A43A-C4B62AB01BD1}" type="presParOf" srcId="{2260ED8C-7A9F-49D0-BB4D-34481CAAB662}" destId="{D2BE99FB-B76B-4A30-9696-70BE7BCC09EA}" srcOrd="9" destOrd="0" presId="urn:microsoft.com/office/officeart/2005/8/layout/gear1"/>
    <dgm:cxn modelId="{798ACB36-F498-4940-BC82-A29D4C1959A2}" type="presParOf" srcId="{2260ED8C-7A9F-49D0-BB4D-34481CAAB662}" destId="{00CF7083-CDC0-4EA4-924B-95FA206AE8CA}" srcOrd="10" destOrd="0" presId="urn:microsoft.com/office/officeart/2005/8/layout/gear1"/>
    <dgm:cxn modelId="{8CAF1C47-1B16-4FCD-81BF-15F4878FD1B2}" type="presParOf" srcId="{2260ED8C-7A9F-49D0-BB4D-34481CAAB662}" destId="{6D45D0B9-7084-4A4B-BB73-F49EC9C255ED}" srcOrd="11" destOrd="0" presId="urn:microsoft.com/office/officeart/2005/8/layout/gear1"/>
    <dgm:cxn modelId="{035D774A-596E-4C6A-BCA6-210B6FBCA5A0}" type="presParOf" srcId="{2260ED8C-7A9F-49D0-BB4D-34481CAAB662}" destId="{EA2E82D6-E4FE-47AF-8156-795181F7887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52A44-8A88-4882-9A9A-569C9D2A5D43}">
      <dsp:nvSpPr>
        <dsp:cNvPr id="0" name=""/>
        <dsp:cNvSpPr/>
      </dsp:nvSpPr>
      <dsp:spPr>
        <a:xfrm>
          <a:off x="3969091" y="2707044"/>
          <a:ext cx="3308610" cy="330861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STATE</a:t>
          </a:r>
        </a:p>
      </dsp:txBody>
      <dsp:txXfrm>
        <a:off x="4634269" y="3482070"/>
        <a:ext cx="1978254" cy="1700694"/>
      </dsp:txXfrm>
    </dsp:sp>
    <dsp:sp modelId="{950D67C7-53FE-44A7-858E-DC3E157C283A}">
      <dsp:nvSpPr>
        <dsp:cNvPr id="0" name=""/>
        <dsp:cNvSpPr/>
      </dsp:nvSpPr>
      <dsp:spPr>
        <a:xfrm>
          <a:off x="2044081" y="1925009"/>
          <a:ext cx="2406262" cy="240626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COUNTY&amp;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CITY</a:t>
          </a:r>
        </a:p>
      </dsp:txBody>
      <dsp:txXfrm>
        <a:off x="2649865" y="2534454"/>
        <a:ext cx="1194694" cy="1187372"/>
      </dsp:txXfrm>
    </dsp:sp>
    <dsp:sp modelId="{B5F5D950-3117-48DA-AF5D-65E709EE468B}">
      <dsp:nvSpPr>
        <dsp:cNvPr id="0" name=""/>
        <dsp:cNvSpPr/>
      </dsp:nvSpPr>
      <dsp:spPr>
        <a:xfrm rot="20700000">
          <a:off x="3391833" y="264934"/>
          <a:ext cx="2357645" cy="235764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FEDERAL</a:t>
          </a:r>
        </a:p>
      </dsp:txBody>
      <dsp:txXfrm rot="-20700000">
        <a:off x="3908934" y="782035"/>
        <a:ext cx="1323444" cy="1323444"/>
      </dsp:txXfrm>
    </dsp:sp>
    <dsp:sp modelId="{00CF7083-CDC0-4EA4-924B-95FA206AE8CA}">
      <dsp:nvSpPr>
        <dsp:cNvPr id="0" name=""/>
        <dsp:cNvSpPr/>
      </dsp:nvSpPr>
      <dsp:spPr>
        <a:xfrm>
          <a:off x="3735164" y="2196045"/>
          <a:ext cx="4235021" cy="4235021"/>
        </a:xfrm>
        <a:prstGeom prst="circularArrow">
          <a:avLst>
            <a:gd name="adj1" fmla="val 4687"/>
            <a:gd name="adj2" fmla="val 299029"/>
            <a:gd name="adj3" fmla="val 2547449"/>
            <a:gd name="adj4" fmla="val 1579545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5D0B9-7084-4A4B-BB73-F49EC9C255ED}">
      <dsp:nvSpPr>
        <dsp:cNvPr id="0" name=""/>
        <dsp:cNvSpPr/>
      </dsp:nvSpPr>
      <dsp:spPr>
        <a:xfrm>
          <a:off x="1617937" y="1384778"/>
          <a:ext cx="3077007" cy="307700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E82D6-E4FE-47AF-8156-795181F78871}">
      <dsp:nvSpPr>
        <dsp:cNvPr id="0" name=""/>
        <dsp:cNvSpPr/>
      </dsp:nvSpPr>
      <dsp:spPr>
        <a:xfrm>
          <a:off x="2846486" y="-259295"/>
          <a:ext cx="3317633" cy="331763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E012AB9-260C-44B7-8CEC-416A3CAB7DC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414A840-7162-42A2-B4BD-EAEE26619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67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A840-7162-42A2-B4BD-EAEE266192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81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A840-7162-42A2-B4BD-EAEE266192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98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A840-7162-42A2-B4BD-EAEE266192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24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A840-7162-42A2-B4BD-EAEE266192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83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A840-7162-42A2-B4BD-EAEE266192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4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A840-7162-42A2-B4BD-EAEE266192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15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A840-7162-42A2-B4BD-EAEE266192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29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A840-7162-42A2-B4BD-EAEE266192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36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A840-7162-42A2-B4BD-EAEE266192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05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A840-7162-42A2-B4BD-EAEE266192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52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A840-7162-42A2-B4BD-EAEE266192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02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A840-7162-42A2-B4BD-EAEE266192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045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A840-7162-42A2-B4BD-EAEE266192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56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A840-7162-42A2-B4BD-EAEE266192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760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A840-7162-42A2-B4BD-EAEE266192C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088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A840-7162-42A2-B4BD-EAEE266192C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183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A840-7162-42A2-B4BD-EAEE266192C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24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A840-7162-42A2-B4BD-EAEE266192C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686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A840-7162-42A2-B4BD-EAEE266192C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888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A840-7162-42A2-B4BD-EAEE266192C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365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A840-7162-42A2-B4BD-EAEE266192C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954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A840-7162-42A2-B4BD-EAEE266192C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36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A840-7162-42A2-B4BD-EAEE266192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59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A840-7162-42A2-B4BD-EAEE266192C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439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A840-7162-42A2-B4BD-EAEE266192C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915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A840-7162-42A2-B4BD-EAEE266192C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055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A840-7162-42A2-B4BD-EAEE266192C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78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A840-7162-42A2-B4BD-EAEE266192C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203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A840-7162-42A2-B4BD-EAEE266192C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048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A840-7162-42A2-B4BD-EAEE266192C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903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A840-7162-42A2-B4BD-EAEE266192C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93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A840-7162-42A2-B4BD-EAEE266192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01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A840-7162-42A2-B4BD-EAEE266192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22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A840-7162-42A2-B4BD-EAEE266192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40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A840-7162-42A2-B4BD-EAEE266192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90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A840-7162-42A2-B4BD-EAEE266192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09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A840-7162-42A2-B4BD-EAEE266192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0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rder.uprintinvitations.com/Invitations-Boys/Hip-Hop-Dance-Birthday-Invitation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rder.uprintinvitations.com/Invitations-Boys/Hip-Hop-Dance-Birthday-Invitation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rder.uprintinvitations.com/Invitations-Boys/Hip-Hop-Dance-Birthday-Invitation.h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order.uprintinvitations.com/Invitations-Boys/Hip-Hop-Dance-Birthday-Invitation.htm" TargetMode="Externa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rder.uprintinvitations.com/Invitations-Boys/Hip-Hop-Dance-Birthday-Invitation.ht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rder.uprintinvitations.com/Invitations-Boys/Hip-Hop-Dance-Birthday-Invitation.ht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rder.uprintinvitations.com/Invitations-Boys/Hip-Hop-Dance-Birthday-Invitation.ht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order.uprintinvitations.com/Invitations-Boys/Hip-Hop-Dance-Birthday-Invitation.htm" TargetMode="Externa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hyperlink" Target="http://order.uprintinvitations.com/Invitations-Boys/Hip-Hop-Dance-Birthday-Invitation.ht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rder.uprintinvitations.com/Invitations-Boys/Hip-Hop-Dance-Birthday-Invitation.ht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hyperlink" Target="http://order.uprintinvitations.com/Invitations-Boys/Hip-Hop-Dance-Birthday-Invitation.htm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rder.uprintinvitations.com/Invitations-Boys/Hip-Hop-Dance-Birthday-Invitation.ht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rder.uprintinvitations.com/Invitations-Boys/Hip-Hop-Dance-Birthday-Invitation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hyperlink" Target="http://order.uprintinvitations.com/Invitations-Boys/Hip-Hop-Dance-Birthday-Invitation.htm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aywalkingthroughlife.wordpress.com/2011/02/04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rder.uprintinvitations.com/Invitations-Boys/Hip-Hop-Dance-Birthday-Invitation.htm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://order.uprintinvitations.com/Invitations-Boys/Hip-Hop-Dance-Birthday-Invitation.htm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hyperlink" Target="http://order.uprintinvitations.com/Invitations-Boys/Hip-Hop-Dance-Birthday-Invitation.htm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rder.uprintinvitations.com/Invitations-Boys/Hip-Hop-Dance-Birthday-Invitation.htm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s://lmlifestyledesign.wordpress.com/disclaimer/privacy-policy/" TargetMode="External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8AAD5-8BB6-4007-9966-AC182B46D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1085" y="192205"/>
            <a:ext cx="7311046" cy="2626702"/>
          </a:xfrm>
        </p:spPr>
        <p:txBody>
          <a:bodyPr>
            <a:normAutofit/>
          </a:bodyPr>
          <a:lstStyle/>
          <a:p>
            <a:r>
              <a:rPr lang="en-US" sz="5200" b="1" cap="none" dirty="0">
                <a:latin typeface="Arial" panose="020B0604020202020204" pitchFamily="34" charset="0"/>
                <a:cs typeface="Arial" panose="020B0604020202020204" pitchFamily="34" charset="0"/>
              </a:rPr>
              <a:t>An Overview of </a:t>
            </a:r>
            <a:br>
              <a:rPr lang="en-US" sz="52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b="1" cap="none" dirty="0">
                <a:latin typeface="Arial" panose="020B0604020202020204" pitchFamily="34" charset="0"/>
                <a:cs typeface="Arial" panose="020B0604020202020204" pitchFamily="34" charset="0"/>
              </a:rPr>
              <a:t>Reporting Requirements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CBC2A5-D436-4876-8E2B-B65562F72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945" y="3089564"/>
            <a:ext cx="2826110" cy="301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2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5D96CB-EFE7-48C4-B82F-D99D1E897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079" y="0"/>
            <a:ext cx="10055311" cy="6858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7" name="Star: 5 Points 6">
            <a:extLst>
              <a:ext uri="{FF2B5EF4-FFF2-40B4-BE49-F238E27FC236}">
                <a16:creationId xmlns:a16="http://schemas.microsoft.com/office/drawing/2014/main" id="{08446151-7F5C-44CE-92AD-34290BF59159}"/>
              </a:ext>
            </a:extLst>
          </p:cNvPr>
          <p:cNvSpPr/>
          <p:nvPr/>
        </p:nvSpPr>
        <p:spPr>
          <a:xfrm>
            <a:off x="506361" y="-560439"/>
            <a:ext cx="10599174" cy="7418439"/>
          </a:xfrm>
          <a:prstGeom prst="star5">
            <a:avLst>
              <a:gd name="adj" fmla="val 34203"/>
              <a:gd name="hf" fmla="val 105146"/>
              <a:gd name="vf" fmla="val 110557"/>
            </a:avLst>
          </a:prstGeom>
          <a:noFill/>
          <a:ln w="76200">
            <a:solidFill>
              <a:schemeClr val="accent2"/>
            </a:solidFill>
          </a:ln>
          <a:effectLst>
            <a:glow rad="101600">
              <a:schemeClr val="accent2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14417E-BAC7-485E-B960-2254D6749C0B}"/>
              </a:ext>
            </a:extLst>
          </p:cNvPr>
          <p:cNvSpPr txBox="1"/>
          <p:nvPr/>
        </p:nvSpPr>
        <p:spPr>
          <a:xfrm>
            <a:off x="5633884" y="4262284"/>
            <a:ext cx="172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County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51D863-9F06-4218-983D-439B4F8D5F4E}"/>
              </a:ext>
            </a:extLst>
          </p:cNvPr>
          <p:cNvSpPr txBox="1"/>
          <p:nvPr/>
        </p:nvSpPr>
        <p:spPr>
          <a:xfrm>
            <a:off x="5633884" y="4631616"/>
            <a:ext cx="172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0DE431-6469-4FC0-BE26-C66E6427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4" y="191642"/>
            <a:ext cx="6158220" cy="636714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5F4CAE-F014-4954-A8BD-62767EBD17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162" y="354134"/>
            <a:ext cx="4763729" cy="614972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551409-85A6-49F6-820C-04A4E8A7DE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6659" y="547556"/>
            <a:ext cx="5107355" cy="572202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D90DF7-9611-478F-981B-0E4AF2E112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7026" y="567986"/>
            <a:ext cx="4704661" cy="553670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DF8FBC-0A71-4EBC-B14D-660E9B7BDE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3266" y="567986"/>
            <a:ext cx="4640371" cy="548774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E0F2D5-3345-4286-9F8C-2C933D46DA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0188" y="479630"/>
            <a:ext cx="4505325" cy="585787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13E15F-A7F1-4D32-9B09-C6DBA80B95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7692" y="342898"/>
            <a:ext cx="4314825" cy="61722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CE927A-9923-4F59-AE70-A537131CE9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0733" y="1103054"/>
            <a:ext cx="4793609" cy="497310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0B5006F-A81F-4891-8CD4-8DB4BA038799}"/>
              </a:ext>
            </a:extLst>
          </p:cNvPr>
          <p:cNvSpPr txBox="1"/>
          <p:nvPr/>
        </p:nvSpPr>
        <p:spPr>
          <a:xfrm>
            <a:off x="289806" y="1676211"/>
            <a:ext cx="133472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http://www.calgold.ca.gov/</a:t>
            </a:r>
          </a:p>
        </p:txBody>
      </p:sp>
    </p:spTree>
    <p:extLst>
      <p:ext uri="{BB962C8B-B14F-4D97-AF65-F5344CB8AC3E}">
        <p14:creationId xmlns:p14="http://schemas.microsoft.com/office/powerpoint/2010/main" val="515886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2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2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2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2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25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2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8A3061-1E9E-4E21-94FB-CF0AAE9F9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005" y="211060"/>
            <a:ext cx="7196201" cy="587691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B010BA3-AC28-4D4F-8551-0C0552C203CA}"/>
              </a:ext>
            </a:extLst>
          </p:cNvPr>
          <p:cNvSpPr/>
          <p:nvPr/>
        </p:nvSpPr>
        <p:spPr>
          <a:xfrm>
            <a:off x="3465094" y="770021"/>
            <a:ext cx="1828800" cy="1700463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BB2B76C-44F1-4AB9-90CA-58662DD3367E}"/>
              </a:ext>
            </a:extLst>
          </p:cNvPr>
          <p:cNvSpPr/>
          <p:nvPr/>
        </p:nvSpPr>
        <p:spPr>
          <a:xfrm>
            <a:off x="3689683" y="3882190"/>
            <a:ext cx="1604211" cy="1540042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BBF8BCA-F4CE-48D4-A0D4-EE0F4811C44C}"/>
              </a:ext>
            </a:extLst>
          </p:cNvPr>
          <p:cNvSpPr/>
          <p:nvPr/>
        </p:nvSpPr>
        <p:spPr>
          <a:xfrm>
            <a:off x="4940969" y="3465095"/>
            <a:ext cx="1620253" cy="1395663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5E2B16-DB72-4D50-8DB5-4CEB46DF127D}"/>
              </a:ext>
            </a:extLst>
          </p:cNvPr>
          <p:cNvSpPr/>
          <p:nvPr/>
        </p:nvSpPr>
        <p:spPr>
          <a:xfrm>
            <a:off x="6545180" y="3465096"/>
            <a:ext cx="1604212" cy="1395663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41C145D-28C1-4348-BAF0-3EF73CDDCC13}"/>
              </a:ext>
            </a:extLst>
          </p:cNvPr>
          <p:cNvSpPr/>
          <p:nvPr/>
        </p:nvSpPr>
        <p:spPr>
          <a:xfrm>
            <a:off x="5293894" y="2486527"/>
            <a:ext cx="1604212" cy="1395663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77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8AAD5-8BB6-4007-9966-AC182B46D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6997" y="1232452"/>
            <a:ext cx="8058005" cy="1583635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US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Break it down.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8DC889-E46A-4695-B9A8-8A1EF4E5D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52919" y="3561522"/>
            <a:ext cx="6886160" cy="27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05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61A78F2A-0ED4-43D4-8A11-8581FB2F9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134" y="368489"/>
            <a:ext cx="10405732" cy="90667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6200" b="1" cap="none" dirty="0">
                <a:latin typeface="Arial" panose="020B0604020202020204" pitchFamily="34" charset="0"/>
                <a:cs typeface="Arial" panose="020B0604020202020204" pitchFamily="34" charset="0"/>
              </a:rPr>
              <a:t>Common Filings/Reporting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130EE9-A652-4E8C-AF0A-07F1C567C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52919" y="3561521"/>
            <a:ext cx="6886160" cy="276594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1D3262B-D829-4002-8B16-AD8D952FEB02}"/>
              </a:ext>
            </a:extLst>
          </p:cNvPr>
          <p:cNvSpPr txBox="1">
            <a:spLocks/>
          </p:cNvSpPr>
          <p:nvPr/>
        </p:nvSpPr>
        <p:spPr>
          <a:xfrm>
            <a:off x="1634674" y="1965005"/>
            <a:ext cx="8922650" cy="906670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7000" b="1" cap="none" dirty="0">
                <a:latin typeface="Arial" panose="020B0604020202020204" pitchFamily="34" charset="0"/>
                <a:cs typeface="Arial" panose="020B0604020202020204" pitchFamily="34" charset="0"/>
              </a:rPr>
              <a:t>CALIFORNIA</a:t>
            </a:r>
          </a:p>
        </p:txBody>
      </p:sp>
    </p:spTree>
    <p:extLst>
      <p:ext uri="{BB962C8B-B14F-4D97-AF65-F5344CB8AC3E}">
        <p14:creationId xmlns:p14="http://schemas.microsoft.com/office/powerpoint/2010/main" val="423621891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36205DA-3D38-4DCE-8427-BEBDE62C617D}"/>
              </a:ext>
            </a:extLst>
          </p:cNvPr>
          <p:cNvGrpSpPr/>
          <p:nvPr/>
        </p:nvGrpSpPr>
        <p:grpSpPr>
          <a:xfrm>
            <a:off x="3405980" y="1949116"/>
            <a:ext cx="5380039" cy="3912436"/>
            <a:chOff x="700567" y="1009080"/>
            <a:chExt cx="2952857" cy="42265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63074D-69D5-48AC-A6FC-45BB9254ABB1}"/>
                </a:ext>
              </a:extLst>
            </p:cNvPr>
            <p:cNvSpPr/>
            <p:nvPr/>
          </p:nvSpPr>
          <p:spPr>
            <a:xfrm>
              <a:off x="700567" y="1009080"/>
              <a:ext cx="2952857" cy="422656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57922F0-C8DF-4AAA-A87D-FC3E94709A9B}"/>
                </a:ext>
              </a:extLst>
            </p:cNvPr>
            <p:cNvSpPr txBox="1"/>
            <p:nvPr/>
          </p:nvSpPr>
          <p:spPr>
            <a:xfrm>
              <a:off x="700567" y="1009080"/>
              <a:ext cx="2952857" cy="42265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2928" tIns="522832" rIns="312928" bIns="312928" numCol="1" spcCol="1270" anchor="t" anchorCtr="0">
              <a:noAutofit/>
            </a:bodyPr>
            <a:lstStyle/>
            <a:p>
              <a:pPr marL="514350" lvl="1" indent="-51435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en-US" sz="3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Brand Registration</a:t>
              </a:r>
            </a:p>
            <a:p>
              <a:pPr marL="514350" lvl="1" indent="-51435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en-US" sz="3400" dirty="0">
                  <a:latin typeface="Arial" panose="020B0604020202020204" pitchFamily="34" charset="0"/>
                  <a:cs typeface="Arial" panose="020B0604020202020204" pitchFamily="34" charset="0"/>
                </a:rPr>
                <a:t>Price Posting</a:t>
              </a:r>
            </a:p>
            <a:p>
              <a:pPr marL="514350" lvl="1" indent="-51435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en-US" sz="3400" dirty="0">
                  <a:latin typeface="Arial" panose="020B0604020202020204" pitchFamily="34" charset="0"/>
                  <a:cs typeface="Arial" panose="020B0604020202020204" pitchFamily="34" charset="0"/>
                </a:rPr>
                <a:t>Premises updates</a:t>
              </a:r>
              <a:endParaRPr lang="en-US" sz="3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27411632-515A-4E16-81B2-0891650E6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368" y="365481"/>
            <a:ext cx="2571264" cy="1583635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US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ABC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059F31-C01D-487D-ADF8-B482A0A9CB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70207"/>
          <a:stretch/>
        </p:blipFill>
        <p:spPr>
          <a:xfrm>
            <a:off x="425414" y="3294529"/>
            <a:ext cx="2337789" cy="315177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974054E-9242-4851-915C-5125A59D6C1A}"/>
              </a:ext>
            </a:extLst>
          </p:cNvPr>
          <p:cNvSpPr txBox="1">
            <a:spLocks/>
          </p:cNvSpPr>
          <p:nvPr/>
        </p:nvSpPr>
        <p:spPr>
          <a:xfrm>
            <a:off x="4810367" y="3905334"/>
            <a:ext cx="2571264" cy="1583635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When?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needed.</a:t>
            </a:r>
          </a:p>
        </p:txBody>
      </p:sp>
    </p:spTree>
    <p:extLst>
      <p:ext uri="{BB962C8B-B14F-4D97-AF65-F5344CB8AC3E}">
        <p14:creationId xmlns:p14="http://schemas.microsoft.com/office/powerpoint/2010/main" val="44127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36205DA-3D38-4DCE-8427-BEBDE62C617D}"/>
              </a:ext>
            </a:extLst>
          </p:cNvPr>
          <p:cNvGrpSpPr/>
          <p:nvPr/>
        </p:nvGrpSpPr>
        <p:grpSpPr>
          <a:xfrm>
            <a:off x="3405980" y="1604807"/>
            <a:ext cx="5479973" cy="4256745"/>
            <a:chOff x="700567" y="637127"/>
            <a:chExt cx="3007706" cy="459851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63074D-69D5-48AC-A6FC-45BB9254ABB1}"/>
                </a:ext>
              </a:extLst>
            </p:cNvPr>
            <p:cNvSpPr/>
            <p:nvPr/>
          </p:nvSpPr>
          <p:spPr>
            <a:xfrm>
              <a:off x="700567" y="1009080"/>
              <a:ext cx="2952857" cy="422656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57922F0-C8DF-4AAA-A87D-FC3E94709A9B}"/>
                </a:ext>
              </a:extLst>
            </p:cNvPr>
            <p:cNvSpPr txBox="1"/>
            <p:nvPr/>
          </p:nvSpPr>
          <p:spPr>
            <a:xfrm>
              <a:off x="755416" y="637127"/>
              <a:ext cx="2952857" cy="42265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2928" tIns="522832" rIns="312928" bIns="312928" numCol="1" spcCol="1270" anchor="t" anchorCtr="0">
              <a:noAutofit/>
            </a:bodyPr>
            <a:lstStyle/>
            <a:p>
              <a:pPr marL="0" lvl="1" algn="l" defTabSz="1511300">
                <a:spcBef>
                  <a:spcPct val="0"/>
                </a:spcBef>
                <a:spcAft>
                  <a:spcPct val="15000"/>
                </a:spcAft>
              </a:pPr>
              <a:r>
                <a:rPr lang="en-US" sz="3600" u="sng" kern="1200" dirty="0">
                  <a:latin typeface="Arial" panose="020B0604020202020204" pitchFamily="34" charset="0"/>
                  <a:cs typeface="Arial" panose="020B0604020202020204" pitchFamily="34" charset="0"/>
                </a:rPr>
                <a:t>Labels</a:t>
              </a:r>
            </a:p>
            <a:p>
              <a:pPr marL="0" lvl="1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3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3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BE1B998-47D3-442B-A2D4-BAC2AF6AA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038" y="3226214"/>
            <a:ext cx="3575924" cy="2451047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FD23B0-D96B-4449-9414-DC5EFED92B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8851" t="1527" r="43216" b="-1527"/>
          <a:stretch/>
        </p:blipFill>
        <p:spPr>
          <a:xfrm rot="16200000">
            <a:off x="1594924" y="4194940"/>
            <a:ext cx="1649638" cy="237220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C0B14F2-FC62-44D5-BB97-A3FCD74DE3A3}"/>
              </a:ext>
            </a:extLst>
          </p:cNvPr>
          <p:cNvSpPr txBox="1">
            <a:spLocks/>
          </p:cNvSpPr>
          <p:nvPr/>
        </p:nvSpPr>
        <p:spPr>
          <a:xfrm>
            <a:off x="1274561" y="317355"/>
            <a:ext cx="9622167" cy="1583635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US" b="1" cap="none">
                <a:latin typeface="Arial" panose="020B0604020202020204" pitchFamily="34" charset="0"/>
                <a:cs typeface="Arial" panose="020B0604020202020204" pitchFamily="34" charset="0"/>
              </a:rPr>
              <a:t>ABC - Brand Registration</a:t>
            </a:r>
            <a:endParaRPr lang="en-US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87756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63074D-69D5-48AC-A6FC-45BB9254ABB1}"/>
              </a:ext>
            </a:extLst>
          </p:cNvPr>
          <p:cNvSpPr/>
          <p:nvPr/>
        </p:nvSpPr>
        <p:spPr>
          <a:xfrm>
            <a:off x="3405980" y="1949116"/>
            <a:ext cx="5380039" cy="391243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C0B14F2-FC62-44D5-BB97-A3FCD74DE3A3}"/>
              </a:ext>
            </a:extLst>
          </p:cNvPr>
          <p:cNvSpPr txBox="1">
            <a:spLocks/>
          </p:cNvSpPr>
          <p:nvPr/>
        </p:nvSpPr>
        <p:spPr>
          <a:xfrm>
            <a:off x="1274561" y="317355"/>
            <a:ext cx="9622167" cy="1583635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US" b="1" cap="none">
                <a:latin typeface="Arial" panose="020B0604020202020204" pitchFamily="34" charset="0"/>
                <a:cs typeface="Arial" panose="020B0604020202020204" pitchFamily="34" charset="0"/>
              </a:rPr>
              <a:t>ABC - Brand Registration</a:t>
            </a:r>
            <a:endParaRPr lang="en-US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865232-9AB9-4C16-846C-7BEC71E6C428}"/>
              </a:ext>
            </a:extLst>
          </p:cNvPr>
          <p:cNvSpPr/>
          <p:nvPr/>
        </p:nvSpPr>
        <p:spPr>
          <a:xfrm>
            <a:off x="3605845" y="2301778"/>
            <a:ext cx="525417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defTabSz="15113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Alcohol Content</a:t>
            </a:r>
          </a:p>
          <a:p>
            <a:pPr lvl="2" indent="-457200" defTabSz="15113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&gt;5.7%</a:t>
            </a:r>
          </a:p>
          <a:p>
            <a:pPr lvl="2" indent="-457200" defTabSz="15113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“CONTAINS ALCOHOL”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C33D85-7475-41FD-B21A-7BB55964A1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5554" r="1254"/>
          <a:stretch/>
        </p:blipFill>
        <p:spPr>
          <a:xfrm>
            <a:off x="10192823" y="4300090"/>
            <a:ext cx="1621096" cy="196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103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7411632-515A-4E16-81B2-0891650E6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561" y="317355"/>
            <a:ext cx="9622167" cy="1583635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US" b="1" cap="none" dirty="0">
                <a:latin typeface="Arial" panose="020B0604020202020204" pitchFamily="34" charset="0"/>
                <a:cs typeface="Arial" panose="020B0604020202020204" pitchFamily="34" charset="0"/>
              </a:rPr>
              <a:t>ABC - Brand Registration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C1C461-522E-4B76-9372-0150F2847393}"/>
              </a:ext>
            </a:extLst>
          </p:cNvPr>
          <p:cNvSpPr/>
          <p:nvPr/>
        </p:nvSpPr>
        <p:spPr>
          <a:xfrm>
            <a:off x="554144" y="2133600"/>
            <a:ext cx="11104418" cy="3145684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036B4BB-C535-4E72-8560-66C0D2DA9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42716"/>
              </p:ext>
            </p:extLst>
          </p:nvPr>
        </p:nvGraphicFramePr>
        <p:xfrm>
          <a:off x="533435" y="2133600"/>
          <a:ext cx="11104418" cy="3145685"/>
        </p:xfrm>
        <a:graphic>
          <a:graphicData uri="http://schemas.openxmlformats.org/drawingml/2006/table">
            <a:tbl>
              <a:tblPr/>
              <a:tblGrid>
                <a:gridCol w="2355703">
                  <a:extLst>
                    <a:ext uri="{9D8B030D-6E8A-4147-A177-3AD203B41FA5}">
                      <a16:colId xmlns:a16="http://schemas.microsoft.com/office/drawing/2014/main" val="3430245077"/>
                    </a:ext>
                  </a:extLst>
                </a:gridCol>
                <a:gridCol w="1246710">
                  <a:extLst>
                    <a:ext uri="{9D8B030D-6E8A-4147-A177-3AD203B41FA5}">
                      <a16:colId xmlns:a16="http://schemas.microsoft.com/office/drawing/2014/main" val="3360366179"/>
                    </a:ext>
                  </a:extLst>
                </a:gridCol>
                <a:gridCol w="1188724">
                  <a:extLst>
                    <a:ext uri="{9D8B030D-6E8A-4147-A177-3AD203B41FA5}">
                      <a16:colId xmlns:a16="http://schemas.microsoft.com/office/drawing/2014/main" val="3735816647"/>
                    </a:ext>
                  </a:extLst>
                </a:gridCol>
                <a:gridCol w="2797849">
                  <a:extLst>
                    <a:ext uri="{9D8B030D-6E8A-4147-A177-3AD203B41FA5}">
                      <a16:colId xmlns:a16="http://schemas.microsoft.com/office/drawing/2014/main" val="2364245443"/>
                    </a:ext>
                  </a:extLst>
                </a:gridCol>
                <a:gridCol w="3515432">
                  <a:extLst>
                    <a:ext uri="{9D8B030D-6E8A-4147-A177-3AD203B41FA5}">
                      <a16:colId xmlns:a16="http://schemas.microsoft.com/office/drawing/2014/main" val="3292703565"/>
                    </a:ext>
                  </a:extLst>
                </a:gridCol>
              </a:tblGrid>
              <a:tr h="242304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CALIFORNIA-SPECIFIC REQUIREMENTS</a:t>
                      </a:r>
                    </a:p>
                  </a:txBody>
                  <a:tcPr marL="4153" marR="4153" marT="2769" marB="27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21600421"/>
                  </a:ext>
                </a:extLst>
              </a:tr>
              <a:tr h="24230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Mandatory Information</a:t>
                      </a:r>
                    </a:p>
                  </a:txBody>
                  <a:tcPr marL="4153" marR="4153" marT="2769" marB="27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Placement</a:t>
                      </a:r>
                    </a:p>
                  </a:txBody>
                  <a:tcPr marL="4153" marR="4153" marT="2769" marB="27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font size</a:t>
                      </a:r>
                    </a:p>
                  </a:txBody>
                  <a:tcPr marL="4153" marR="4153" marT="2769" marB="27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Legibility</a:t>
                      </a:r>
                    </a:p>
                  </a:txBody>
                  <a:tcPr marL="4153" marR="4153" marT="2769" marB="27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Add'l</a:t>
                      </a: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notes</a:t>
                      </a:r>
                    </a:p>
                  </a:txBody>
                  <a:tcPr marL="4153" marR="4153" marT="2769" marB="27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521072"/>
                  </a:ext>
                </a:extLst>
              </a:tr>
              <a:tr h="888936">
                <a:tc>
                  <a:txBody>
                    <a:bodyPr/>
                    <a:lstStyle/>
                    <a:p>
                      <a:pPr marL="111125" indent="0" algn="l" rtl="0" fontAlgn="t"/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 - alcohol content statement</a:t>
                      </a:r>
                    </a:p>
                  </a:txBody>
                  <a:tcPr marL="4153" marR="4153" marT="2769" marB="2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front, back or side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3" marR="4153" marT="2769" marB="2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compliant with TTB minimum font requirements</a:t>
                      </a:r>
                      <a:endParaRPr lang="en-US" sz="14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3" marR="4153" marT="2769" marB="2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563" indent="0" rtl="0"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alcohol content is greater than 5.7% by volume, the ABV must be stated on the label in a format compliant with TTB requirements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3" marR="4153" marT="2769" marB="2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3" marR="4153" marT="2769" marB="276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04798"/>
                  </a:ext>
                </a:extLst>
              </a:tr>
              <a:tr h="1772141">
                <a:tc>
                  <a:txBody>
                    <a:bodyPr/>
                    <a:lstStyle/>
                    <a:p>
                      <a:pPr marL="111125" indent="0" algn="l" rtl="0" fontAlgn="t"/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 - "CONTAINS ALCOHOL" statement</a:t>
                      </a:r>
                    </a:p>
                  </a:txBody>
                  <a:tcPr marL="4153" marR="4153" marT="2769" marB="2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front (may be horizontal or vertical)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3" marR="4153" marT="2769" marB="2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 3mm in height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3" marR="4153" marT="2769" marB="2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563" indent="0" rtl="0"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 be distinguishable from the background &amp; conspicuous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3" marR="4153" marT="2769" marB="2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indent="0" rtl="0"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malt beverage that derives 0.5% or more of its alcoholic content by volume from flavors or other ingredients containing distilled alcohol shall bear a distinctive, conspicuous &amp; prominently displayed label containing the phrase "CONTAINS ALCOHOL" (statement included in the brand's primary front label is acceptable)</a:t>
                      </a:r>
                    </a:p>
                  </a:txBody>
                  <a:tcPr marL="4153" marR="4153" marT="2769" marB="2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551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12312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36205DA-3D38-4DCE-8427-BEBDE62C617D}"/>
              </a:ext>
            </a:extLst>
          </p:cNvPr>
          <p:cNvGrpSpPr/>
          <p:nvPr/>
        </p:nvGrpSpPr>
        <p:grpSpPr>
          <a:xfrm>
            <a:off x="3255095" y="1763848"/>
            <a:ext cx="5660665" cy="4023032"/>
            <a:chOff x="700567" y="794981"/>
            <a:chExt cx="2963927" cy="444065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63074D-69D5-48AC-A6FC-45BB9254ABB1}"/>
                </a:ext>
              </a:extLst>
            </p:cNvPr>
            <p:cNvSpPr/>
            <p:nvPr/>
          </p:nvSpPr>
          <p:spPr>
            <a:xfrm>
              <a:off x="700567" y="1009080"/>
              <a:ext cx="2952857" cy="422656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57922F0-C8DF-4AAA-A87D-FC3E94709A9B}"/>
                </a:ext>
              </a:extLst>
            </p:cNvPr>
            <p:cNvSpPr txBox="1"/>
            <p:nvPr/>
          </p:nvSpPr>
          <p:spPr>
            <a:xfrm>
              <a:off x="711637" y="794981"/>
              <a:ext cx="2952857" cy="42265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2928" tIns="522832" rIns="312928" bIns="312928" numCol="1" spcCol="1270" anchor="t" anchorCtr="0">
              <a:noAutofit/>
            </a:bodyPr>
            <a:lstStyle/>
            <a:p>
              <a:pPr marL="0" lvl="1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6 MANDATORY statements: </a:t>
              </a:r>
            </a:p>
            <a:p>
              <a:pPr marL="0" lvl="1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2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14350" lvl="1" indent="-51435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en-US" sz="2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Alcohol Content</a:t>
              </a:r>
            </a:p>
            <a:p>
              <a:pPr marL="514350" lvl="1" indent="-51435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en-US" sz="2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Brand Name</a:t>
              </a:r>
            </a:p>
            <a:p>
              <a:pPr marL="514350" lvl="1" indent="-51435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Class Type Designation</a:t>
              </a:r>
            </a:p>
            <a:p>
              <a:pPr marL="514350" lvl="1" indent="-51435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Name &amp; Address</a:t>
              </a:r>
            </a:p>
            <a:p>
              <a:pPr marL="514350" lvl="1" indent="-51435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en-US" sz="2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Net Contents</a:t>
              </a:r>
            </a:p>
            <a:p>
              <a:pPr marL="514350" lvl="1" indent="-51435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Health Warning Statement</a:t>
              </a:r>
              <a:endParaRPr lang="en-US" sz="26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14350" lvl="1" indent="-51435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en-US" sz="3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7059F31-C01D-487D-ADF8-B482A0A9CB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8851" t="1527" r="43216" b="-1527"/>
          <a:stretch/>
        </p:blipFill>
        <p:spPr>
          <a:xfrm>
            <a:off x="9628924" y="3976575"/>
            <a:ext cx="1649638" cy="237220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89A44A1-4531-425B-81D9-2AB2A8F62250}"/>
              </a:ext>
            </a:extLst>
          </p:cNvPr>
          <p:cNvSpPr txBox="1">
            <a:spLocks/>
          </p:cNvSpPr>
          <p:nvPr/>
        </p:nvSpPr>
        <p:spPr>
          <a:xfrm>
            <a:off x="1274561" y="317355"/>
            <a:ext cx="9622167" cy="1583635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US" b="1" cap="none" dirty="0">
                <a:latin typeface="Arial" panose="020B0604020202020204" pitchFamily="34" charset="0"/>
                <a:cs typeface="Arial" panose="020B0604020202020204" pitchFamily="34" charset="0"/>
              </a:rPr>
              <a:t>ABC - Brand Registration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E34AD6-C290-46F0-9E73-CD79CE4FFA7F}"/>
              </a:ext>
            </a:extLst>
          </p:cNvPr>
          <p:cNvSpPr txBox="1"/>
          <p:nvPr/>
        </p:nvSpPr>
        <p:spPr>
          <a:xfrm>
            <a:off x="2268456" y="5786880"/>
            <a:ext cx="9010106" cy="8766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12928" tIns="522832" rIns="312928" bIns="312928" numCol="1" spcCol="1270" anchor="t" anchorCtr="0">
            <a:noAutofit/>
          </a:bodyPr>
          <a:lstStyle/>
          <a:p>
            <a:pPr marL="0" lvl="1" algn="l" defTabSz="1511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Font Size        Placement         Legibility</a:t>
            </a:r>
            <a:endParaRPr lang="en-US" sz="3200" b="1" i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08240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63074D-69D5-48AC-A6FC-45BB9254ABB1}"/>
              </a:ext>
            </a:extLst>
          </p:cNvPr>
          <p:cNvSpPr/>
          <p:nvPr/>
        </p:nvSpPr>
        <p:spPr>
          <a:xfrm>
            <a:off x="1363596" y="1874685"/>
            <a:ext cx="5639523" cy="3829068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DO: 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“ABV”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“IPA”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“16 OZ”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FC08E8-A308-4794-BB1B-649EA05C2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186" y="249141"/>
            <a:ext cx="3685309" cy="635971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2B0BEE1-6298-465C-B0E1-C2DF721EE997}"/>
              </a:ext>
            </a:extLst>
          </p:cNvPr>
          <p:cNvSpPr txBox="1">
            <a:spLocks/>
          </p:cNvSpPr>
          <p:nvPr/>
        </p:nvSpPr>
        <p:spPr>
          <a:xfrm>
            <a:off x="473738" y="407504"/>
            <a:ext cx="7419237" cy="746743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US" b="1" cap="none" dirty="0">
                <a:latin typeface="Arial" panose="020B0604020202020204" pitchFamily="34" charset="0"/>
                <a:cs typeface="Arial" panose="020B0604020202020204" pitchFamily="34" charset="0"/>
              </a:rPr>
              <a:t>ABC - Brand Registration</a:t>
            </a:r>
          </a:p>
        </p:txBody>
      </p:sp>
    </p:spTree>
    <p:extLst>
      <p:ext uri="{BB962C8B-B14F-4D97-AF65-F5344CB8AC3E}">
        <p14:creationId xmlns:p14="http://schemas.microsoft.com/office/powerpoint/2010/main" val="1219628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9D2D8C5-AB38-4ED0-BF5F-E647781FFF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3319" y="6171308"/>
            <a:ext cx="7765362" cy="6866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HAPPY PLACE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04E3A0-ADC8-44F1-9138-0BF2C5DE0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039" y="0"/>
            <a:ext cx="9130352" cy="609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22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63074D-69D5-48AC-A6FC-45BB9254ABB1}"/>
              </a:ext>
            </a:extLst>
          </p:cNvPr>
          <p:cNvSpPr/>
          <p:nvPr/>
        </p:nvSpPr>
        <p:spPr>
          <a:xfrm>
            <a:off x="637309" y="2078181"/>
            <a:ext cx="3866141" cy="3223789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DO: 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“ABV”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“IPA”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“16 OZ”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2B0BEE1-6298-465C-B0E1-C2DF721EE997}"/>
              </a:ext>
            </a:extLst>
          </p:cNvPr>
          <p:cNvSpPr txBox="1">
            <a:spLocks/>
          </p:cNvSpPr>
          <p:nvPr/>
        </p:nvSpPr>
        <p:spPr>
          <a:xfrm>
            <a:off x="521423" y="394592"/>
            <a:ext cx="7419237" cy="746743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US" b="1" cap="none" dirty="0">
                <a:latin typeface="Arial" panose="020B0604020202020204" pitchFamily="34" charset="0"/>
                <a:cs typeface="Arial" panose="020B0604020202020204" pitchFamily="34" charset="0"/>
              </a:rPr>
              <a:t>ABC - Brand Registration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C28D41-0255-43F1-951D-F2EEEC038D02}"/>
              </a:ext>
            </a:extLst>
          </p:cNvPr>
          <p:cNvSpPr/>
          <p:nvPr/>
        </p:nvSpPr>
        <p:spPr>
          <a:xfrm>
            <a:off x="4114927" y="4486627"/>
            <a:ext cx="7883237" cy="1914174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171450" lvl="0" indent="-171450" defTabSz="914400" fontAlgn="t">
              <a:buFont typeface="Arial" panose="020B0604020202020204" pitchFamily="34" charset="0"/>
              <a:buChar char="•"/>
              <a:defRPr/>
            </a:pPr>
            <a:r>
              <a:rPr lang="en-US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NET CONTENTS: </a:t>
            </a:r>
          </a:p>
          <a:p>
            <a:pPr marL="171450" lvl="0" indent="-171450" defTabSz="914400" fontAlgn="t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Containers &lt;1 pint must be shown in fluid ounces or fractions of a pint Containers = 1 pint (16oz) must be stated as “1 PINT” (or “PT”)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Containers &gt;1 pint but &lt; 1 quart, must be shown in pints and fluid ounces or fractions of a quart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Containers = 1 Quart (32 ounces) must be stated as "1 QUART" (or "QT")</a:t>
            </a:r>
            <a:b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Containers &gt;  1 quart but  &lt; 1 gallon must be stated in quarts, pints and fluid ounces or fractions of a gallon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Containers = 1 gallon must be stated as “1 GALLON” (or “GAL”)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Containers &gt; 1 gallon must be stated in gallons and fractions of gallons</a:t>
            </a:r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D8DB41-C1CD-4DD5-BFC5-6BCDACBAB83D}"/>
              </a:ext>
            </a:extLst>
          </p:cNvPr>
          <p:cNvSpPr/>
          <p:nvPr/>
        </p:nvSpPr>
        <p:spPr>
          <a:xfrm>
            <a:off x="4114927" y="1493423"/>
            <a:ext cx="7883237" cy="1672079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defTabSz="914400" fontAlgn="t">
              <a:defRPr/>
            </a:pPr>
            <a:r>
              <a:rPr lang="en-US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ALCOHOL CONTENT STATEMENT:</a:t>
            </a:r>
          </a:p>
          <a:p>
            <a:pPr fontAlgn="t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Only when alcohol content is required by state law (optional for TTB), then it must be shown only as one of the following 4 ways:</a:t>
            </a:r>
            <a:b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1. "ALC. XX% BY VOL." (or spelled out)</a:t>
            </a:r>
            <a:b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2. "ALC. BY VOL. XX%" (or spelled out)</a:t>
            </a:r>
            <a:b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3. "XX% ALC. BY VOL." (or spelled out)</a:t>
            </a:r>
            <a:b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4. "XX% ALC./VOL." (or spelled out)</a:t>
            </a:r>
            <a:b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Must be expressed to the nearest 0.1%</a:t>
            </a:r>
          </a:p>
          <a:p>
            <a:pPr algn="ctr"/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D8EB2-6E98-466A-B422-E3CAE3E4658F}"/>
              </a:ext>
            </a:extLst>
          </p:cNvPr>
          <p:cNvSpPr/>
          <p:nvPr/>
        </p:nvSpPr>
        <p:spPr>
          <a:xfrm>
            <a:off x="4114927" y="3321735"/>
            <a:ext cx="7883237" cy="944632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defTabSz="914400" fontAlgn="t">
              <a:defRPr/>
            </a:pPr>
            <a:r>
              <a:rPr lang="en-US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CLASS/TYPE DESIGNATION:</a:t>
            </a:r>
          </a:p>
          <a:p>
            <a:pPr fontAlgn="t"/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Must be stated as an acceptable class and/or type designation as established by the TTB under Chapter 4 of the BAM, or as otherwise accepted by the TTB from time to time. </a:t>
            </a:r>
            <a:endParaRPr lang="en-US" sz="1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893246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7411632-515A-4E16-81B2-0891650E6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561" y="317355"/>
            <a:ext cx="9622167" cy="1583635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US" b="1" cap="none" dirty="0">
                <a:latin typeface="Arial" panose="020B0604020202020204" pitchFamily="34" charset="0"/>
                <a:cs typeface="Arial" panose="020B0604020202020204" pitchFamily="34" charset="0"/>
              </a:rPr>
              <a:t>TTB - Formulas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D297AE-7609-4075-BB1E-EE20F896B145}"/>
              </a:ext>
            </a:extLst>
          </p:cNvPr>
          <p:cNvGrpSpPr/>
          <p:nvPr/>
        </p:nvGrpSpPr>
        <p:grpSpPr>
          <a:xfrm>
            <a:off x="3251127" y="1776300"/>
            <a:ext cx="5669033" cy="4056465"/>
            <a:chOff x="700567" y="827114"/>
            <a:chExt cx="2961169" cy="440852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C1C461-522E-4B76-9372-0150F2847393}"/>
                </a:ext>
              </a:extLst>
            </p:cNvPr>
            <p:cNvSpPr/>
            <p:nvPr/>
          </p:nvSpPr>
          <p:spPr>
            <a:xfrm>
              <a:off x="700567" y="1009080"/>
              <a:ext cx="2952857" cy="422656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F0AF7B-B342-4D5F-9CC9-7C7F07E43553}"/>
                </a:ext>
              </a:extLst>
            </p:cNvPr>
            <p:cNvSpPr txBox="1"/>
            <p:nvPr/>
          </p:nvSpPr>
          <p:spPr>
            <a:xfrm>
              <a:off x="708879" y="827114"/>
              <a:ext cx="2952857" cy="42265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2928" tIns="522832" rIns="312928" bIns="312928" numCol="1" spcCol="1270" anchor="t" anchorCtr="0">
              <a:noAutofit/>
            </a:bodyPr>
            <a:lstStyle/>
            <a:p>
              <a:pPr lvl="1" indent="-457200" defTabSz="15113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 CFR Part 25 (Formulas)</a:t>
              </a:r>
            </a:p>
            <a:p>
              <a:pPr marL="914400" lvl="3" defTabSz="1511300"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 CFR 25.55 – 25.58</a:t>
              </a:r>
              <a:endPara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 indent="-457200" defTabSz="15113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TTB Ruling 2015-1 – list of exempt ingredients/processes</a:t>
              </a:r>
            </a:p>
            <a:p>
              <a:pPr marL="0" lvl="1" algn="ctr" defTabSz="1511300"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See also </a:t>
              </a:r>
            </a:p>
            <a:p>
              <a:pPr marL="0" lvl="1" algn="ctr" defTabSz="1511300"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b="1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https://ttb.gov/beer/labeling.shtml </a:t>
              </a:r>
            </a:p>
            <a:p>
              <a:pPr marL="0" lvl="1" algn="ctr" defTabSz="1511300"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link to the </a:t>
              </a:r>
              <a:b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Code of Federal Regulations</a:t>
              </a:r>
            </a:p>
            <a:p>
              <a:pPr lvl="1" indent="-457200" defTabSz="15113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lvl="1" defTabSz="1511300">
                <a:spcBef>
                  <a:spcPts val="600"/>
                </a:spcBef>
                <a:spcAft>
                  <a:spcPts val="600"/>
                </a:spcAft>
              </a:pP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 defTabSz="1511300">
                <a:spcBef>
                  <a:spcPts val="600"/>
                </a:spcBef>
                <a:spcAft>
                  <a:spcPts val="600"/>
                </a:spcAft>
              </a:pPr>
              <a:r>
                <a:rPr lang="en-US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lvl="1" defTabSz="1511300">
                <a:spcBef>
                  <a:spcPts val="600"/>
                </a:spcBef>
                <a:spcAft>
                  <a:spcPts val="600"/>
                </a:spcAft>
              </a:pP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lvl="1" defTabSz="1511300">
                <a:spcBef>
                  <a:spcPts val="600"/>
                </a:spcBef>
                <a:spcAft>
                  <a:spcPts val="600"/>
                </a:spcAft>
              </a:pPr>
              <a:r>
                <a:rPr lang="en-US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lvl="1" defTabSz="1511300">
                <a:spcBef>
                  <a:spcPts val="600"/>
                </a:spcBef>
                <a:spcAft>
                  <a:spcPts val="600"/>
                </a:spcAft>
              </a:pPr>
              <a:r>
                <a:rPr lang="en-US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6F3F296-7B26-4F5A-BF0E-989861A801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5554" r="1254"/>
          <a:stretch/>
        </p:blipFill>
        <p:spPr>
          <a:xfrm>
            <a:off x="10192823" y="4300090"/>
            <a:ext cx="1621096" cy="196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2744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2C1C461-522E-4B76-9372-0150F2847393}"/>
              </a:ext>
            </a:extLst>
          </p:cNvPr>
          <p:cNvSpPr/>
          <p:nvPr/>
        </p:nvSpPr>
        <p:spPr>
          <a:xfrm>
            <a:off x="3225240" y="1952162"/>
            <a:ext cx="5741518" cy="391243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E3D140-69DB-4B7D-9DE4-11590B07C241}"/>
              </a:ext>
            </a:extLst>
          </p:cNvPr>
          <p:cNvSpPr/>
          <p:nvPr/>
        </p:nvSpPr>
        <p:spPr>
          <a:xfrm>
            <a:off x="1045320" y="6310670"/>
            <a:ext cx="10080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TTB BAM: </a:t>
            </a:r>
            <a:r>
              <a:rPr lang="en-US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https://www.ttb.gov/beer/bam.shtml</a:t>
            </a:r>
          </a:p>
          <a:p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68BFF-7E1D-4D9B-AF6B-92E112EE1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924" y="2009358"/>
            <a:ext cx="2986151" cy="38812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8BEE65-3FB3-49A1-9787-95E73489AB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70207"/>
          <a:stretch/>
        </p:blipFill>
        <p:spPr>
          <a:xfrm>
            <a:off x="376228" y="4125457"/>
            <a:ext cx="1620854" cy="218521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4DD4322-600A-48F6-930F-38DE904C8BBD}"/>
              </a:ext>
            </a:extLst>
          </p:cNvPr>
          <p:cNvSpPr txBox="1">
            <a:spLocks/>
          </p:cNvSpPr>
          <p:nvPr/>
        </p:nvSpPr>
        <p:spPr>
          <a:xfrm>
            <a:off x="1274561" y="317355"/>
            <a:ext cx="9622167" cy="1583635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US" b="1" cap="none">
                <a:latin typeface="Arial" panose="020B0604020202020204" pitchFamily="34" charset="0"/>
                <a:cs typeface="Arial" panose="020B0604020202020204" pitchFamily="34" charset="0"/>
              </a:rPr>
              <a:t>ABC - Brand Registration</a:t>
            </a:r>
            <a:endParaRPr lang="en-US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65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36205DA-3D38-4DCE-8427-BEBDE62C617D}"/>
              </a:ext>
            </a:extLst>
          </p:cNvPr>
          <p:cNvGrpSpPr/>
          <p:nvPr/>
        </p:nvGrpSpPr>
        <p:grpSpPr>
          <a:xfrm>
            <a:off x="3405980" y="1949116"/>
            <a:ext cx="5380039" cy="3912436"/>
            <a:chOff x="700567" y="1009080"/>
            <a:chExt cx="2952857" cy="42265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63074D-69D5-48AC-A6FC-45BB9254ABB1}"/>
                </a:ext>
              </a:extLst>
            </p:cNvPr>
            <p:cNvSpPr/>
            <p:nvPr/>
          </p:nvSpPr>
          <p:spPr>
            <a:xfrm>
              <a:off x="700567" y="1009080"/>
              <a:ext cx="2952857" cy="422656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57922F0-C8DF-4AAA-A87D-FC3E94709A9B}"/>
                </a:ext>
              </a:extLst>
            </p:cNvPr>
            <p:cNvSpPr txBox="1"/>
            <p:nvPr/>
          </p:nvSpPr>
          <p:spPr>
            <a:xfrm>
              <a:off x="700567" y="1009080"/>
              <a:ext cx="2952857" cy="42265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2928" tIns="522832" rIns="312928" bIns="312928" numCol="1" spcCol="1270" anchor="t" anchorCtr="0">
              <a:noAutofit/>
            </a:bodyPr>
            <a:lstStyle/>
            <a:p>
              <a:pPr marL="0" lvl="1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3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27411632-515A-4E16-81B2-0891650E6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314" y="603744"/>
            <a:ext cx="9665370" cy="1345372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US" sz="6500" b="1" cap="none" dirty="0">
                <a:latin typeface="Arial" panose="020B0604020202020204" pitchFamily="34" charset="0"/>
                <a:cs typeface="Arial" panose="020B0604020202020204" pitchFamily="34" charset="0"/>
              </a:rPr>
              <a:t>ABC – PRICE POSTING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059F31-C01D-487D-ADF8-B482A0A9CB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70207"/>
          <a:stretch/>
        </p:blipFill>
        <p:spPr>
          <a:xfrm>
            <a:off x="9228220" y="3267234"/>
            <a:ext cx="2337789" cy="315177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2B0D722-FC96-420B-B715-72A212708D75}"/>
              </a:ext>
            </a:extLst>
          </p:cNvPr>
          <p:cNvSpPr txBox="1">
            <a:spLocks/>
          </p:cNvSpPr>
          <p:nvPr/>
        </p:nvSpPr>
        <p:spPr>
          <a:xfrm>
            <a:off x="3870946" y="3232648"/>
            <a:ext cx="4450105" cy="1345371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US" sz="8000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to file online with FORM ABC-702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B0923A-29BF-4E4E-ACFD-BD93DE590A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7134" y="205662"/>
            <a:ext cx="7557732" cy="584932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43BFA3D-0003-4900-AEDA-5EAC6B2232F3}"/>
              </a:ext>
            </a:extLst>
          </p:cNvPr>
          <p:cNvSpPr txBox="1">
            <a:spLocks/>
          </p:cNvSpPr>
          <p:nvPr/>
        </p:nvSpPr>
        <p:spPr>
          <a:xfrm>
            <a:off x="4365910" y="6068862"/>
            <a:ext cx="3460176" cy="678014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US" sz="3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ABC-701</a:t>
            </a:r>
          </a:p>
        </p:txBody>
      </p:sp>
    </p:spTree>
    <p:extLst>
      <p:ext uri="{BB962C8B-B14F-4D97-AF65-F5344CB8AC3E}">
        <p14:creationId xmlns:p14="http://schemas.microsoft.com/office/powerpoint/2010/main" val="83928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36205DA-3D38-4DCE-8427-BEBDE62C617D}"/>
              </a:ext>
            </a:extLst>
          </p:cNvPr>
          <p:cNvGrpSpPr/>
          <p:nvPr/>
        </p:nvGrpSpPr>
        <p:grpSpPr>
          <a:xfrm>
            <a:off x="3405980" y="1949116"/>
            <a:ext cx="5380039" cy="3912436"/>
            <a:chOff x="700567" y="1009080"/>
            <a:chExt cx="2952857" cy="42265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63074D-69D5-48AC-A6FC-45BB9254ABB1}"/>
                </a:ext>
              </a:extLst>
            </p:cNvPr>
            <p:cNvSpPr/>
            <p:nvPr/>
          </p:nvSpPr>
          <p:spPr>
            <a:xfrm>
              <a:off x="700567" y="1009080"/>
              <a:ext cx="2952857" cy="422656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57922F0-C8DF-4AAA-A87D-FC3E94709A9B}"/>
                </a:ext>
              </a:extLst>
            </p:cNvPr>
            <p:cNvSpPr txBox="1"/>
            <p:nvPr/>
          </p:nvSpPr>
          <p:spPr>
            <a:xfrm>
              <a:off x="700567" y="1009080"/>
              <a:ext cx="2952857" cy="42265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2928" tIns="522832" rIns="312928" bIns="312928" numCol="1" spcCol="1270" anchor="t" anchorCtr="0">
              <a:noAutofit/>
            </a:bodyPr>
            <a:lstStyle/>
            <a:p>
              <a:pPr marL="0" lvl="1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3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27411632-515A-4E16-81B2-0891650E6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314" y="603744"/>
            <a:ext cx="9665370" cy="11929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800" b="1" cap="none" dirty="0">
                <a:latin typeface="Arial" panose="020B0604020202020204" pitchFamily="34" charset="0"/>
                <a:cs typeface="Arial" panose="020B0604020202020204" pitchFamily="34" charset="0"/>
              </a:rPr>
              <a:t>ABC – PREMISES UPKEEP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059F31-C01D-487D-ADF8-B482A0A9CB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8329" r="41878"/>
          <a:stretch/>
        </p:blipFill>
        <p:spPr>
          <a:xfrm>
            <a:off x="308809" y="3213182"/>
            <a:ext cx="2337789" cy="315177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2B0D722-FC96-420B-B715-72A212708D75}"/>
              </a:ext>
            </a:extLst>
          </p:cNvPr>
          <p:cNvSpPr txBox="1">
            <a:spLocks/>
          </p:cNvSpPr>
          <p:nvPr/>
        </p:nvSpPr>
        <p:spPr>
          <a:xfrm>
            <a:off x="3405977" y="2543081"/>
            <a:ext cx="5380038" cy="1836414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800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to your premises after qualification…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B5A1A-667B-40BF-A416-675D3295F008}"/>
              </a:ext>
            </a:extLst>
          </p:cNvPr>
          <p:cNvSpPr txBox="1"/>
          <p:nvPr/>
        </p:nvSpPr>
        <p:spPr>
          <a:xfrm>
            <a:off x="3405978" y="4216009"/>
            <a:ext cx="5380039" cy="15149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12928" tIns="522832" rIns="312928" bIns="312928" numCol="1" spcCol="1270" anchor="t" anchorCtr="0">
            <a:noAutofit/>
          </a:bodyPr>
          <a:lstStyle/>
          <a:p>
            <a:pPr marL="0" lvl="1" algn="ctr" defTabSz="1511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Did my changes impact my production output (tax liability)?</a:t>
            </a:r>
            <a:endParaRPr lang="en-US" sz="2400" i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180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7411632-515A-4E16-81B2-0891650E6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368" y="365481"/>
            <a:ext cx="2571264" cy="1583635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US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ABC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059F31-C01D-487D-ADF8-B482A0A9CB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70207"/>
          <a:stretch/>
        </p:blipFill>
        <p:spPr>
          <a:xfrm>
            <a:off x="425414" y="3294529"/>
            <a:ext cx="2337789" cy="31517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CDC9D6-D7B5-4400-B1DE-B17FF3805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5313" y="205195"/>
            <a:ext cx="4587144" cy="592506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A7B3BA-B7E1-4177-9C38-B3FF4E8DAC5C}"/>
              </a:ext>
            </a:extLst>
          </p:cNvPr>
          <p:cNvSpPr txBox="1"/>
          <p:nvPr/>
        </p:nvSpPr>
        <p:spPr>
          <a:xfrm>
            <a:off x="1497194" y="5656500"/>
            <a:ext cx="9003383" cy="12407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12928" tIns="522832" rIns="312928" bIns="312928" numCol="1" spcCol="1270" anchor="t" anchorCtr="0">
            <a:noAutofit/>
          </a:bodyPr>
          <a:lstStyle/>
          <a:p>
            <a:pPr marL="0" lvl="1" algn="ctr" defTabSz="1511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ABC-257NR – Licensed Premises Diagram</a:t>
            </a:r>
          </a:p>
          <a:p>
            <a:pPr marL="0" lvl="1" algn="ctr" defTabSz="1511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ABC-253 – Supplemental Diagram</a:t>
            </a:r>
            <a:endParaRPr lang="en-US" b="1" i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738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36205DA-3D38-4DCE-8427-BEBDE62C617D}"/>
              </a:ext>
            </a:extLst>
          </p:cNvPr>
          <p:cNvGrpSpPr/>
          <p:nvPr/>
        </p:nvGrpSpPr>
        <p:grpSpPr>
          <a:xfrm>
            <a:off x="2254263" y="1657694"/>
            <a:ext cx="7683467" cy="4491758"/>
            <a:chOff x="700567" y="606583"/>
            <a:chExt cx="2952857" cy="485239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63074D-69D5-48AC-A6FC-45BB9254ABB1}"/>
                </a:ext>
              </a:extLst>
            </p:cNvPr>
            <p:cNvSpPr/>
            <p:nvPr/>
          </p:nvSpPr>
          <p:spPr>
            <a:xfrm>
              <a:off x="700567" y="1009080"/>
              <a:ext cx="2952857" cy="422656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57922F0-C8DF-4AAA-A87D-FC3E94709A9B}"/>
                </a:ext>
              </a:extLst>
            </p:cNvPr>
            <p:cNvSpPr txBox="1"/>
            <p:nvPr/>
          </p:nvSpPr>
          <p:spPr>
            <a:xfrm>
              <a:off x="700567" y="606583"/>
              <a:ext cx="2952857" cy="48523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2928" tIns="522832" rIns="312928" bIns="312928" numCol="1" spcCol="1270" anchor="t" anchorCtr="0">
              <a:noAutofit/>
            </a:bodyPr>
            <a:lstStyle/>
            <a:p>
              <a:pPr marL="0" lvl="1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Beverage Manufacturer (BM)</a:t>
              </a:r>
            </a:p>
            <a:p>
              <a:pPr marL="623888" lvl="2" indent="-166688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… who bottles, cans, or otherwise fills beverage containers, or imports filled beverage containers, for sale to distributors, dealers, or consumers.</a:t>
              </a:r>
            </a:p>
            <a:p>
              <a:pPr marL="457200" lvl="2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400" dirty="0">
                  <a:latin typeface="Arial" panose="020B0604020202020204" pitchFamily="34" charset="0"/>
                  <a:cs typeface="Arial" panose="020B0604020202020204" pitchFamily="34" charset="0"/>
                </a:rPr>
                <a:t>Beverage Distributor (DS)</a:t>
              </a:r>
            </a:p>
            <a:p>
              <a:pPr marL="623888" lvl="1" indent="-222250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… who engages in the sale of beverages in beverage containers to a dealer in California, including any manufacturer who engages in these sales. </a:t>
              </a:r>
            </a:p>
            <a:p>
              <a:pPr marL="623888" lvl="1" indent="-222250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01638" lvl="1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400" dirty="0">
                  <a:latin typeface="Arial" panose="020B0604020202020204" pitchFamily="34" charset="0"/>
                  <a:cs typeface="Arial" panose="020B0604020202020204" pitchFamily="34" charset="0"/>
                </a:rPr>
                <a:t>Division of Recycling Integrated Information System (DORIIS)</a:t>
              </a:r>
            </a:p>
            <a:p>
              <a:pPr marL="401638" lvl="1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27411632-515A-4E16-81B2-0891650E6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2655" y="365481"/>
            <a:ext cx="5566687" cy="1583635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US" sz="8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CalReycle</a:t>
            </a:r>
            <a:endParaRPr lang="en-US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059F31-C01D-487D-ADF8-B482A0A9CB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70207"/>
          <a:stretch/>
        </p:blipFill>
        <p:spPr>
          <a:xfrm>
            <a:off x="10223330" y="3903573"/>
            <a:ext cx="1834539" cy="24732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329C7F-5DE8-40E0-87BA-3A9DAC77C35A}"/>
              </a:ext>
            </a:extLst>
          </p:cNvPr>
          <p:cNvSpPr/>
          <p:nvPr/>
        </p:nvSpPr>
        <p:spPr>
          <a:xfrm>
            <a:off x="1932731" y="6198869"/>
            <a:ext cx="8004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Resources Recycling and Recovery</a:t>
            </a:r>
          </a:p>
          <a:p>
            <a:pPr algn="ctr"/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http://www.calrecycle.ca.gov/Business/Regulated.htm</a:t>
            </a:r>
          </a:p>
        </p:txBody>
      </p:sp>
    </p:spTree>
    <p:extLst>
      <p:ext uri="{BB962C8B-B14F-4D97-AF65-F5344CB8AC3E}">
        <p14:creationId xmlns:p14="http://schemas.microsoft.com/office/powerpoint/2010/main" val="3811771542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61A78F2A-0ED4-43D4-8A11-8581FB2F9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471488"/>
            <a:ext cx="12053455" cy="1652588"/>
          </a:xfrm>
        </p:spPr>
        <p:txBody>
          <a:bodyPr>
            <a:noAutofit/>
          </a:bodyPr>
          <a:lstStyle/>
          <a:p>
            <a:pPr marL="914400" algn="l">
              <a:lnSpc>
                <a:spcPct val="100000"/>
              </a:lnSpc>
              <a:spcBef>
                <a:spcPts val="0"/>
              </a:spcBef>
            </a:pPr>
            <a:r>
              <a:rPr lang="en-US" sz="5000" b="1" cap="none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 (SWRCB)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650D12-FB72-44AD-B048-2A35A54C2659}"/>
              </a:ext>
            </a:extLst>
          </p:cNvPr>
          <p:cNvSpPr/>
          <p:nvPr/>
        </p:nvSpPr>
        <p:spPr>
          <a:xfrm>
            <a:off x="138546" y="6104037"/>
            <a:ext cx="12053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Exposure Certification: https://www.waterboards.ca.gov/water_issues/programs/stormwater/docs/toolbox/nec_brochure.pdf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83DBE1-BED0-41F0-9917-DE80040BA2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82" r="17402"/>
          <a:stretch/>
        </p:blipFill>
        <p:spPr>
          <a:xfrm>
            <a:off x="8950036" y="2521060"/>
            <a:ext cx="3103418" cy="358297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8DF6FF2-FCC1-49B5-A587-494029388F37}"/>
              </a:ext>
            </a:extLst>
          </p:cNvPr>
          <p:cNvSpPr txBox="1">
            <a:spLocks/>
          </p:cNvSpPr>
          <p:nvPr/>
        </p:nvSpPr>
        <p:spPr>
          <a:xfrm>
            <a:off x="1011382" y="2173397"/>
            <a:ext cx="8520545" cy="2560528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485900" indent="-5715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  <a:t>National Pollutant Discharge Elimination System (NPDES)</a:t>
            </a:r>
            <a:br>
              <a:rPr 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9543253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61A78F2A-0ED4-43D4-8A11-8581FB2F9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071" y="1048510"/>
            <a:ext cx="12053455" cy="76784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5000" b="1" cap="none" dirty="0">
                <a:latin typeface="Arial" panose="020B0604020202020204" pitchFamily="34" charset="0"/>
                <a:cs typeface="Arial" panose="020B0604020202020204" pitchFamily="34" charset="0"/>
              </a:rPr>
              <a:t>California Department of Food and </a:t>
            </a:r>
            <a:r>
              <a:rPr lang="en-US" sz="5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Agricuture</a:t>
            </a:r>
            <a:r>
              <a:rPr lang="en-US" sz="5000" b="1" cap="none" dirty="0">
                <a:latin typeface="Arial" panose="020B0604020202020204" pitchFamily="34" charset="0"/>
                <a:cs typeface="Arial" panose="020B0604020202020204" pitchFamily="34" charset="0"/>
              </a:rPr>
              <a:t> (CDFA)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26857A-269C-4706-B643-46D159BD4666}"/>
              </a:ext>
            </a:extLst>
          </p:cNvPr>
          <p:cNvSpPr/>
          <p:nvPr/>
        </p:nvSpPr>
        <p:spPr>
          <a:xfrm>
            <a:off x="2130559" y="6273480"/>
            <a:ext cx="8963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https://www.cdfa.ca.gov/mkt/meb/Forms/28-003(Long_Form).pdf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E9ADAB-F161-4B7C-AC70-63B829341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070" y="1788258"/>
            <a:ext cx="3521220" cy="443604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111E8C-1D0F-456D-8DB5-8C05F9E2A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680" y="2137559"/>
            <a:ext cx="2967807" cy="381471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DB649C-9CCC-4766-82D9-57C202911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303" y="2065346"/>
            <a:ext cx="2986618" cy="388187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A12B23-8B4A-4E70-84E7-2793424DA5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9408" y="1656117"/>
            <a:ext cx="3707120" cy="456818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46687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36205DA-3D38-4DCE-8427-BEBDE62C617D}"/>
              </a:ext>
            </a:extLst>
          </p:cNvPr>
          <p:cNvGrpSpPr/>
          <p:nvPr/>
        </p:nvGrpSpPr>
        <p:grpSpPr>
          <a:xfrm>
            <a:off x="3405980" y="1949116"/>
            <a:ext cx="5380039" cy="3912436"/>
            <a:chOff x="700567" y="1009080"/>
            <a:chExt cx="2952857" cy="42265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63074D-69D5-48AC-A6FC-45BB9254ABB1}"/>
                </a:ext>
              </a:extLst>
            </p:cNvPr>
            <p:cNvSpPr/>
            <p:nvPr/>
          </p:nvSpPr>
          <p:spPr>
            <a:xfrm>
              <a:off x="700567" y="1009080"/>
              <a:ext cx="2952857" cy="422656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57922F0-C8DF-4AAA-A87D-FC3E94709A9B}"/>
                </a:ext>
              </a:extLst>
            </p:cNvPr>
            <p:cNvSpPr txBox="1"/>
            <p:nvPr/>
          </p:nvSpPr>
          <p:spPr>
            <a:xfrm>
              <a:off x="700567" y="1009080"/>
              <a:ext cx="2952857" cy="42265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2928" tIns="522832" rIns="312928" bIns="312928" numCol="1" spcCol="1270" anchor="t" anchorCtr="0">
              <a:noAutofit/>
            </a:bodyPr>
            <a:lstStyle/>
            <a:p>
              <a:pPr marL="0" lvl="1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3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27411632-515A-4E16-81B2-0891650E6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314" y="603744"/>
            <a:ext cx="9665370" cy="11929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6800" b="1" cap="none" dirty="0">
                <a:latin typeface="Arial" panose="020B0604020202020204" pitchFamily="34" charset="0"/>
                <a:cs typeface="Arial" panose="020B0604020202020204" pitchFamily="34" charset="0"/>
              </a:rPr>
              <a:t>BOE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059F31-C01D-487D-ADF8-B482A0A9CB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6151" t="3512" r="1394" b="-3512"/>
          <a:stretch/>
        </p:blipFill>
        <p:spPr>
          <a:xfrm>
            <a:off x="743053" y="3287701"/>
            <a:ext cx="2546686" cy="315177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2B0D722-FC96-420B-B715-72A212708D75}"/>
              </a:ext>
            </a:extLst>
          </p:cNvPr>
          <p:cNvSpPr txBox="1">
            <a:spLocks/>
          </p:cNvSpPr>
          <p:nvPr/>
        </p:nvSpPr>
        <p:spPr>
          <a:xfrm>
            <a:off x="3638463" y="2543081"/>
            <a:ext cx="4915071" cy="1820372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000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Excise Tax Reporting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AB02B7-8BA5-4280-8E89-28850FABAF01}"/>
              </a:ext>
            </a:extLst>
          </p:cNvPr>
          <p:cNvSpPr/>
          <p:nvPr/>
        </p:nvSpPr>
        <p:spPr>
          <a:xfrm>
            <a:off x="3522222" y="4863588"/>
            <a:ext cx="526379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1511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Due 15</a:t>
            </a:r>
            <a:r>
              <a:rPr lang="en-US" sz="2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of the month following </a:t>
            </a:r>
            <a:b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the reporting month</a:t>
            </a:r>
          </a:p>
        </p:txBody>
      </p:sp>
    </p:spTree>
    <p:extLst>
      <p:ext uri="{BB962C8B-B14F-4D97-AF65-F5344CB8AC3E}">
        <p14:creationId xmlns:p14="http://schemas.microsoft.com/office/powerpoint/2010/main" val="111146576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52178E8-4882-41ED-B6D4-80B71C4A37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09"/>
          <a:stretch/>
        </p:blipFill>
        <p:spPr>
          <a:xfrm>
            <a:off x="1060173" y="1"/>
            <a:ext cx="9806609" cy="61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4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7411632-515A-4E16-81B2-0891650E6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8173" y="365481"/>
            <a:ext cx="3975651" cy="15836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BOE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059F31-C01D-487D-ADF8-B482A0A9CB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70207"/>
          <a:stretch/>
        </p:blipFill>
        <p:spPr>
          <a:xfrm>
            <a:off x="9228220" y="3267234"/>
            <a:ext cx="2337789" cy="31517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3FE6C6-4D93-4ADA-BF7F-9704AC694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7347" y="0"/>
            <a:ext cx="5097302" cy="6152567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9FDFBE13-47A6-42AF-B9D9-D7257DE98458}"/>
              </a:ext>
            </a:extLst>
          </p:cNvPr>
          <p:cNvSpPr/>
          <p:nvPr/>
        </p:nvSpPr>
        <p:spPr>
          <a:xfrm>
            <a:off x="2274707" y="1674905"/>
            <a:ext cx="1508941" cy="2729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F252509-9417-4857-8E51-DB9C77B7C592}"/>
              </a:ext>
            </a:extLst>
          </p:cNvPr>
          <p:cNvSpPr/>
          <p:nvPr/>
        </p:nvSpPr>
        <p:spPr>
          <a:xfrm>
            <a:off x="2217531" y="1956889"/>
            <a:ext cx="1508941" cy="2729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416B483-B97F-433F-89DD-8700AC3A4D34}"/>
              </a:ext>
            </a:extLst>
          </p:cNvPr>
          <p:cNvSpPr/>
          <p:nvPr/>
        </p:nvSpPr>
        <p:spPr>
          <a:xfrm>
            <a:off x="2274706" y="2215578"/>
            <a:ext cx="1508941" cy="27295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90E77B-963A-45D0-924F-EC086201B043}"/>
              </a:ext>
            </a:extLst>
          </p:cNvPr>
          <p:cNvSpPr/>
          <p:nvPr/>
        </p:nvSpPr>
        <p:spPr>
          <a:xfrm>
            <a:off x="3084083" y="6287215"/>
            <a:ext cx="6166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http://www.boe.ca.gov/pdf/boe501bm.pdf</a:t>
            </a:r>
          </a:p>
        </p:txBody>
      </p:sp>
    </p:spTree>
    <p:extLst>
      <p:ext uri="{BB962C8B-B14F-4D97-AF65-F5344CB8AC3E}">
        <p14:creationId xmlns:p14="http://schemas.microsoft.com/office/powerpoint/2010/main" val="87805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1C00B0-F01C-448D-B20A-FD2E559E8E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56685" y="0"/>
            <a:ext cx="9183736" cy="61057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DF3B1-9580-4A1A-B570-C75BD3ECE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718" y="5972867"/>
            <a:ext cx="9291215" cy="1049235"/>
          </a:xfrm>
        </p:spPr>
        <p:txBody>
          <a:bodyPr/>
          <a:lstStyle/>
          <a:p>
            <a:r>
              <a:rPr lang="en-US" b="1" cap="non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an adventure…</a:t>
            </a:r>
          </a:p>
        </p:txBody>
      </p:sp>
    </p:spTree>
    <p:extLst>
      <p:ext uri="{BB962C8B-B14F-4D97-AF65-F5344CB8AC3E}">
        <p14:creationId xmlns:p14="http://schemas.microsoft.com/office/powerpoint/2010/main" val="331282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61A78F2A-0ED4-43D4-8A11-8581FB2F9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6913" y="530538"/>
            <a:ext cx="6778172" cy="90667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6200" b="1" cap="none" dirty="0">
                <a:latin typeface="Arial" panose="020B0604020202020204" pitchFamily="34" charset="0"/>
                <a:cs typeface="Arial" panose="020B0604020202020204" pitchFamily="34" charset="0"/>
              </a:rPr>
              <a:t>Filings/Reporting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130EE9-A652-4E8C-AF0A-07F1C567C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52919" y="3561521"/>
            <a:ext cx="6886160" cy="276594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1D3262B-D829-4002-8B16-AD8D952FEB02}"/>
              </a:ext>
            </a:extLst>
          </p:cNvPr>
          <p:cNvSpPr txBox="1">
            <a:spLocks/>
          </p:cNvSpPr>
          <p:nvPr/>
        </p:nvSpPr>
        <p:spPr>
          <a:xfrm>
            <a:off x="1634674" y="1965005"/>
            <a:ext cx="8922650" cy="906670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7000" b="1" cap="none" dirty="0">
                <a:latin typeface="Arial" panose="020B0604020202020204" pitchFamily="34" charset="0"/>
                <a:cs typeface="Arial" panose="020B0604020202020204" pitchFamily="34" charset="0"/>
              </a:rPr>
              <a:t>FEDERAL</a:t>
            </a:r>
          </a:p>
        </p:txBody>
      </p:sp>
    </p:spTree>
    <p:extLst>
      <p:ext uri="{BB962C8B-B14F-4D97-AF65-F5344CB8AC3E}">
        <p14:creationId xmlns:p14="http://schemas.microsoft.com/office/powerpoint/2010/main" val="2518976252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61A78F2A-0ED4-43D4-8A11-8581FB2F9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053" y="249773"/>
            <a:ext cx="12053455" cy="76784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5000" b="1" cap="none" dirty="0">
                <a:latin typeface="Arial" panose="020B0604020202020204" pitchFamily="34" charset="0"/>
                <a:cs typeface="Arial" panose="020B0604020202020204" pitchFamily="34" charset="0"/>
              </a:rPr>
              <a:t>FDA Food Facility Registration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130EE9-A652-4E8C-AF0A-07F1C567CC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9278" t="-3764" r="41127" b="3764"/>
          <a:stretch/>
        </p:blipFill>
        <p:spPr>
          <a:xfrm>
            <a:off x="9668857" y="3458363"/>
            <a:ext cx="2037972" cy="276594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1D3262B-D829-4002-8B16-AD8D952FEB02}"/>
              </a:ext>
            </a:extLst>
          </p:cNvPr>
          <p:cNvSpPr txBox="1">
            <a:spLocks/>
          </p:cNvSpPr>
          <p:nvPr/>
        </p:nvSpPr>
        <p:spPr>
          <a:xfrm>
            <a:off x="1365612" y="5974531"/>
            <a:ext cx="9136133" cy="633696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en-US" sz="1600" b="1" u="sng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https://www.fda.gov/Food/GuidanceRegulation/FoodFacilityRegistration/default.htm</a:t>
            </a:r>
            <a:r>
              <a:rPr lang="en-US" sz="1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4894D3-2275-4CCB-BD8F-08DDAD7993B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953960" y="1295886"/>
            <a:ext cx="7322127" cy="46786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858B52-1D4A-4E29-91D0-B102457DF5CB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168235" y="1749231"/>
            <a:ext cx="6587837" cy="42253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214510B-1703-4C5A-9EDD-ED737C99F19C}"/>
              </a:ext>
            </a:extLst>
          </p:cNvPr>
          <p:cNvSpPr/>
          <p:nvPr/>
        </p:nvSpPr>
        <p:spPr>
          <a:xfrm>
            <a:off x="2369127" y="5243636"/>
            <a:ext cx="2313709" cy="39450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283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7411632-515A-4E16-81B2-0891650E6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08" y="623590"/>
            <a:ext cx="11859491" cy="15836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6000" b="1" cap="none" dirty="0">
                <a:latin typeface="Arial" panose="020B0604020202020204" pitchFamily="34" charset="0"/>
                <a:cs typeface="Arial" panose="020B0604020202020204" pitchFamily="34" charset="0"/>
              </a:rPr>
              <a:t>TTB </a:t>
            </a:r>
            <a:br>
              <a:rPr lang="en-US" sz="4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600" b="1" cap="none" dirty="0">
                <a:latin typeface="Arial" panose="020B0604020202020204" pitchFamily="34" charset="0"/>
                <a:cs typeface="Arial" panose="020B0604020202020204" pitchFamily="34" charset="0"/>
              </a:rPr>
              <a:t>Brewer’s Report of Operations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059F31-C01D-487D-ADF8-B482A0A9CB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5049" t="6441" r="2379" b="-6441"/>
          <a:stretch/>
        </p:blipFill>
        <p:spPr>
          <a:xfrm>
            <a:off x="185441" y="4253345"/>
            <a:ext cx="1786253" cy="220273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376C04-286D-4191-990F-5968BB48B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260359"/>
              </p:ext>
            </p:extLst>
          </p:nvPr>
        </p:nvGraphicFramePr>
        <p:xfrm>
          <a:off x="1971694" y="2257586"/>
          <a:ext cx="5978237" cy="3548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8237">
                  <a:extLst>
                    <a:ext uri="{9D8B030D-6E8A-4147-A177-3AD203B41FA5}">
                      <a16:colId xmlns:a16="http://schemas.microsoft.com/office/drawing/2014/main" val="2902914284"/>
                    </a:ext>
                  </a:extLst>
                </a:gridCol>
              </a:tblGrid>
              <a:tr h="354817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File quarterly if: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 are liable for not more than $50,000 in beer federal excise tax in the previous calendar year, and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 reasonably expect to be liable for not more than $50,000 in such taxes in the current year.</a:t>
                      </a:r>
                    </a:p>
                    <a:p>
                      <a:endParaRPr lang="en-US" sz="2000" b="0" i="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Due 15</a:t>
                      </a:r>
                      <a:r>
                        <a:rPr lang="en-US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the month following the end of the reporting quarter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96615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6E875D2-EA47-44FE-B4D3-9C782625E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9931" y="1579418"/>
            <a:ext cx="4116511" cy="451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98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7411632-515A-4E16-81B2-0891650E6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08" y="623590"/>
            <a:ext cx="11859491" cy="15836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6000" b="1" cap="none" dirty="0">
                <a:latin typeface="Arial" panose="020B0604020202020204" pitchFamily="34" charset="0"/>
                <a:cs typeface="Arial" panose="020B0604020202020204" pitchFamily="34" charset="0"/>
              </a:rPr>
              <a:t>TTB </a:t>
            </a:r>
            <a:br>
              <a:rPr lang="en-US" sz="4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600" b="1" cap="none" dirty="0">
                <a:latin typeface="Arial" panose="020B0604020202020204" pitchFamily="34" charset="0"/>
                <a:cs typeface="Arial" panose="020B0604020202020204" pitchFamily="34" charset="0"/>
              </a:rPr>
              <a:t>Changes after original qualification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059F31-C01D-487D-ADF8-B482A0A9CB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8636" t="-5133" r="41571" b="5133"/>
          <a:stretch/>
        </p:blipFill>
        <p:spPr>
          <a:xfrm>
            <a:off x="0" y="4031672"/>
            <a:ext cx="1633853" cy="220273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376C04-286D-4191-990F-5968BB48B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738259"/>
              </p:ext>
            </p:extLst>
          </p:nvPr>
        </p:nvGraphicFramePr>
        <p:xfrm>
          <a:off x="2015836" y="2521425"/>
          <a:ext cx="8492836" cy="2611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418">
                  <a:extLst>
                    <a:ext uri="{9D8B030D-6E8A-4147-A177-3AD203B41FA5}">
                      <a16:colId xmlns:a16="http://schemas.microsoft.com/office/drawing/2014/main" val="2902914284"/>
                    </a:ext>
                  </a:extLst>
                </a:gridCol>
                <a:gridCol w="4246418">
                  <a:extLst>
                    <a:ext uri="{9D8B030D-6E8A-4147-A177-3AD203B41FA5}">
                      <a16:colId xmlns:a16="http://schemas.microsoft.com/office/drawing/2014/main" val="2816675995"/>
                    </a:ext>
                  </a:extLst>
                </a:gridCol>
              </a:tblGrid>
              <a:tr h="261161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 (No change of location)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 of Trade Name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Alternation of Premises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 Amount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 Renewal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 Brewing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Deletion of Trade Name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Discontinuance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Entity name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Extension or Curtailment of Premises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Officers/Directors/Stockholders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Proprietorship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966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629909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CD6B509C-11D8-46E0-AEE1-8DE2E7A54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504" y="-87752"/>
            <a:ext cx="8147714" cy="61130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DECD586-48F4-4B8F-8482-6B039294B3DE}"/>
              </a:ext>
            </a:extLst>
          </p:cNvPr>
          <p:cNvSpPr txBox="1">
            <a:spLocks/>
          </p:cNvSpPr>
          <p:nvPr/>
        </p:nvSpPr>
        <p:spPr>
          <a:xfrm>
            <a:off x="2072925" y="44124"/>
            <a:ext cx="4655421" cy="906670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6000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567B8C-D892-443D-BA72-006647DA0E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563" b="-357"/>
          <a:stretch/>
        </p:blipFill>
        <p:spPr>
          <a:xfrm>
            <a:off x="4173736" y="1061565"/>
            <a:ext cx="3844525" cy="4133287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1CD9B69B-A857-4A72-9B01-C9D885D70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9886" y="5194852"/>
            <a:ext cx="10292227" cy="15637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  <a:t>fauna@craftbeveragecompliance.com</a:t>
            </a:r>
            <a:br>
              <a:rPr 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cap="non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562.666.5837</a:t>
            </a:r>
          </a:p>
        </p:txBody>
      </p:sp>
    </p:spTree>
    <p:extLst>
      <p:ext uri="{BB962C8B-B14F-4D97-AF65-F5344CB8AC3E}">
        <p14:creationId xmlns:p14="http://schemas.microsoft.com/office/powerpoint/2010/main" val="410309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8AAD5-8BB6-4007-9966-AC182B46D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557" y="802298"/>
            <a:ext cx="11688417" cy="2920713"/>
          </a:xfrm>
        </p:spPr>
        <p:txBody>
          <a:bodyPr>
            <a:normAutofit/>
          </a:bodyPr>
          <a:lstStyle/>
          <a:p>
            <a:r>
              <a:rPr lang="en-US" sz="6000" b="1" cap="none" dirty="0">
                <a:latin typeface="Arial" panose="020B0604020202020204" pitchFamily="34" charset="0"/>
                <a:cs typeface="Arial" panose="020B0604020202020204" pitchFamily="34" charset="0"/>
              </a:rPr>
              <a:t>You’ve got a friend, </a:t>
            </a:r>
            <a:br>
              <a:rPr lang="en-US" sz="60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cap="none" dirty="0">
                <a:latin typeface="Arial" panose="020B0604020202020204" pitchFamily="34" charset="0"/>
                <a:cs typeface="Arial" panose="020B0604020202020204" pitchFamily="34" charset="0"/>
              </a:rPr>
              <a:t>or two, or three… or </a:t>
            </a:r>
            <a:br>
              <a:rPr lang="en-US" sz="60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cap="none" dirty="0">
                <a:latin typeface="Arial" panose="020B0604020202020204" pitchFamily="34" charset="0"/>
                <a:cs typeface="Arial" panose="020B0604020202020204" pitchFamily="34" charset="0"/>
              </a:rPr>
              <a:t>four hundred fifty...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CCA552-3F31-42F4-AA60-3340957693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563" b="-357"/>
          <a:stretch/>
        </p:blipFill>
        <p:spPr>
          <a:xfrm>
            <a:off x="5152313" y="4026568"/>
            <a:ext cx="1887374" cy="202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6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E1F18E3-68E8-486A-A493-680C68C3D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-92243"/>
            <a:ext cx="12192000" cy="6298175"/>
          </a:xfrm>
          <a:prstGeom prst="rect">
            <a:avLst/>
          </a:prstGeom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A41D3C05-DE59-43CC-9EA8-5C7609D51C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6373172"/>
              </p:ext>
            </p:extLst>
          </p:nvPr>
        </p:nvGraphicFramePr>
        <p:xfrm>
          <a:off x="1395663" y="49016"/>
          <a:ext cx="8539748" cy="6015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56879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C6109F4-13E8-4704-9A23-3CD633CCB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715" y="352927"/>
            <a:ext cx="6639112" cy="557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305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04FF5F0-4856-421A-B6A3-68CD001D2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137" y="115938"/>
            <a:ext cx="10208228" cy="599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2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8AAD5-8BB6-4007-9966-AC182B46D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6997" y="1338173"/>
            <a:ext cx="8058005" cy="25444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9000" b="1" dirty="0" err="1"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br>
              <a:rPr lang="en-US" sz="9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0" b="1" dirty="0">
                <a:latin typeface="Arial" panose="020B0604020202020204" pitchFamily="34" charset="0"/>
                <a:cs typeface="Arial" panose="020B0604020202020204" pitchFamily="34" charset="0"/>
              </a:rPr>
              <a:t>F*#K UP</a:t>
            </a:r>
          </a:p>
        </p:txBody>
      </p:sp>
    </p:spTree>
    <p:extLst>
      <p:ext uri="{BB962C8B-B14F-4D97-AF65-F5344CB8AC3E}">
        <p14:creationId xmlns:p14="http://schemas.microsoft.com/office/powerpoint/2010/main" val="1655602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0B898B-FE2A-4FB6-B8A6-702D11C0C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652000" cy="61644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B834C8-8424-4B9D-95DB-4704945171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05" t="-1192" r="25953" b="59602"/>
          <a:stretch/>
        </p:blipFill>
        <p:spPr>
          <a:xfrm>
            <a:off x="9652000" y="3798632"/>
            <a:ext cx="2527874" cy="23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34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9488334-CFBA-417E-AC02-D88B45C69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4" y="1583140"/>
            <a:ext cx="12142236" cy="332223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61A78F2A-0ED4-43D4-8A11-8581FB2F9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134" y="368489"/>
            <a:ext cx="10405732" cy="90667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6200" b="1" cap="none" dirty="0">
                <a:latin typeface="Arial" panose="020B0604020202020204" pitchFamily="34" charset="0"/>
                <a:cs typeface="Arial" panose="020B0604020202020204" pitchFamily="34" charset="0"/>
              </a:rPr>
              <a:t>Common Filings/Reporting</a:t>
            </a:r>
          </a:p>
        </p:txBody>
      </p:sp>
    </p:spTree>
    <p:extLst>
      <p:ext uri="{BB962C8B-B14F-4D97-AF65-F5344CB8AC3E}">
        <p14:creationId xmlns:p14="http://schemas.microsoft.com/office/powerpoint/2010/main" val="3938221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5159</TotalTime>
  <Words>898</Words>
  <Application>Microsoft Office PowerPoint</Application>
  <PresentationFormat>Widescreen</PresentationFormat>
  <Paragraphs>189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Rockwell</vt:lpstr>
      <vt:lpstr>Gallery</vt:lpstr>
      <vt:lpstr>An Overview of  Reporting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DON’t F*#K UP</vt:lpstr>
      <vt:lpstr>PowerPoint Presentation</vt:lpstr>
      <vt:lpstr>Common Filings/Reporting</vt:lpstr>
      <vt:lpstr>PowerPoint Presentation</vt:lpstr>
      <vt:lpstr>PowerPoint Presentation</vt:lpstr>
      <vt:lpstr>Break it down.</vt:lpstr>
      <vt:lpstr>Common Filings/Reporting</vt:lpstr>
      <vt:lpstr>ABC</vt:lpstr>
      <vt:lpstr>PowerPoint Presentation</vt:lpstr>
      <vt:lpstr>PowerPoint Presentation</vt:lpstr>
      <vt:lpstr>ABC - Brand Registration</vt:lpstr>
      <vt:lpstr>PowerPoint Presentation</vt:lpstr>
      <vt:lpstr>PowerPoint Presentation</vt:lpstr>
      <vt:lpstr>PowerPoint Presentation</vt:lpstr>
      <vt:lpstr>TTB - Formulas</vt:lpstr>
      <vt:lpstr>PowerPoint Presentation</vt:lpstr>
      <vt:lpstr>ABC – PRICE POSTING</vt:lpstr>
      <vt:lpstr>ABC – PREMISES UPKEEP</vt:lpstr>
      <vt:lpstr>ABC</vt:lpstr>
      <vt:lpstr>CalReycle</vt:lpstr>
      <vt:lpstr>State Water Resources Control Board (SWRCB)</vt:lpstr>
      <vt:lpstr>California Department of Food and Agricuture (CDFA) </vt:lpstr>
      <vt:lpstr>BOE</vt:lpstr>
      <vt:lpstr>BOE</vt:lpstr>
      <vt:lpstr>It’s an adventure…</vt:lpstr>
      <vt:lpstr>Filings/Reporting</vt:lpstr>
      <vt:lpstr>FDA Food Facility Registration</vt:lpstr>
      <vt:lpstr>TTB  Brewer’s Report of Operations</vt:lpstr>
      <vt:lpstr>TTB  Changes after original qualification</vt:lpstr>
      <vt:lpstr>fauna@craftbeveragecompliance.com 562.666.5837</vt:lpstr>
      <vt:lpstr>You’ve got a friend,  or two, or three… or  four hundred fifty...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Fauna Shrago</dc:creator>
  <cp:lastModifiedBy>Fauna Shrago</cp:lastModifiedBy>
  <cp:revision>132</cp:revision>
  <cp:lastPrinted>2018-04-04T21:15:22Z</cp:lastPrinted>
  <dcterms:created xsi:type="dcterms:W3CDTF">2018-03-31T21:32:08Z</dcterms:created>
  <dcterms:modified xsi:type="dcterms:W3CDTF">2018-04-06T05:25:19Z</dcterms:modified>
</cp:coreProperties>
</file>