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69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83"/>
  </p:normalViewPr>
  <p:slideViewPr>
    <p:cSldViewPr snapToGrid="0" snapToObjects="1">
      <p:cViewPr varScale="1">
        <p:scale>
          <a:sx n="94" d="100"/>
          <a:sy n="94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/>
              <a:t>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/>
              <a:t>2/13/18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/>
              <a:t>2/13/18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/>
              <a:t>2/13/18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/>
              <a:t>2/13/18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/>
              <a:t>2/13/18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/>
              <a:t>2/13/18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/>
              <a:t>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/>
              <a:t>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/>
              <a:t>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/>
              <a:t>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/>
              <a:t>2/13/18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/>
              <a:t>2/13/18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/>
              <a:t>2/13/18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/>
              <a:t>2/13/18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/>
              <a:t>2/13/18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/>
              <a:t>2/13/18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/>
              <a:t>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70059" y="663210"/>
            <a:ext cx="9755187" cy="1958576"/>
          </a:xfrm>
        </p:spPr>
        <p:txBody>
          <a:bodyPr/>
          <a:lstStyle/>
          <a:p>
            <a:r>
              <a:rPr lang="en-US" dirty="0" smtClean="0"/>
              <a:t>Draught Beer Quality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59886" y="2620122"/>
            <a:ext cx="9755187" cy="1436028"/>
          </a:xfrm>
        </p:spPr>
        <p:txBody>
          <a:bodyPr/>
          <a:lstStyle/>
          <a:p>
            <a:r>
              <a:rPr lang="en-US" dirty="0" smtClean="0"/>
              <a:t>Best Practices</a:t>
            </a:r>
          </a:p>
          <a:p>
            <a:r>
              <a:rPr lang="en-US" dirty="0" smtClean="0"/>
              <a:t>AFCO-ZEP BEVERAGE DIVISION-KARL BRAUN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28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Biofilms/Beer Residue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524000"/>
            <a:ext cx="10394707" cy="385058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Sugar</a:t>
            </a:r>
          </a:p>
          <a:p>
            <a:r>
              <a:rPr lang="en-US" sz="2800" dirty="0" smtClean="0"/>
              <a:t>Hop Resin</a:t>
            </a:r>
          </a:p>
          <a:p>
            <a:r>
              <a:rPr lang="en-US" sz="2800" dirty="0" smtClean="0"/>
              <a:t>Proteins/Yeast</a:t>
            </a:r>
          </a:p>
          <a:p>
            <a:r>
              <a:rPr lang="en-US" sz="2800" dirty="0" smtClean="0"/>
              <a:t>Bacteria </a:t>
            </a:r>
            <a:r>
              <a:rPr lang="mr-IN" sz="2800" dirty="0" smtClean="0"/>
              <a:t>–</a:t>
            </a:r>
            <a:r>
              <a:rPr lang="en-US" sz="2800" dirty="0" smtClean="0"/>
              <a:t>Micro organisms-Create Beer Spoilers</a:t>
            </a:r>
          </a:p>
          <a:p>
            <a:r>
              <a:rPr lang="en-US" sz="2800" dirty="0" smtClean="0"/>
              <a:t>Beer flakes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869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Draught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3536820"/>
          </a:xfrm>
        </p:spPr>
        <p:txBody>
          <a:bodyPr>
            <a:noAutofit/>
          </a:bodyPr>
          <a:lstStyle/>
          <a:p>
            <a:r>
              <a:rPr lang="en-US" sz="2800" dirty="0" smtClean="0"/>
              <a:t>Beer Off-Taste</a:t>
            </a:r>
          </a:p>
          <a:p>
            <a:r>
              <a:rPr lang="en-US" sz="2800" dirty="0" smtClean="0"/>
              <a:t>Wild Beer if Co2 is set properly</a:t>
            </a:r>
          </a:p>
          <a:p>
            <a:r>
              <a:rPr lang="en-US" sz="2800" dirty="0" smtClean="0"/>
              <a:t>Flat Beer</a:t>
            </a:r>
          </a:p>
          <a:p>
            <a:r>
              <a:rPr lang="en-US" sz="2800" dirty="0" smtClean="0"/>
              <a:t>Not getting 100% yield out of the keg.</a:t>
            </a:r>
          </a:p>
          <a:p>
            <a:r>
              <a:rPr lang="en-US" sz="2800" dirty="0" smtClean="0"/>
              <a:t>BEER WHOLESALERS RETURNING KEGS FROM SAME CUSTOMER FOR DRAUGHT ISSUES.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009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Draught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Look for Cracked tubing or splices or Sharp Bends in beer tubing for biofilm buildup.</a:t>
            </a:r>
          </a:p>
          <a:p>
            <a:r>
              <a:rPr lang="en-US" sz="2400" dirty="0" smtClean="0"/>
              <a:t>Breakdown Faucets</a:t>
            </a:r>
          </a:p>
          <a:p>
            <a:r>
              <a:rPr lang="en-US" sz="2400" dirty="0" smtClean="0"/>
              <a:t>Fobs-Clean and evaluate </a:t>
            </a:r>
          </a:p>
          <a:p>
            <a:r>
              <a:rPr lang="en-US" sz="2400" dirty="0" smtClean="0"/>
              <a:t>Clean couplers-KEEP a clean cooler and food away from Kegs.</a:t>
            </a:r>
          </a:p>
          <a:p>
            <a:r>
              <a:rPr lang="en-US" sz="2400" dirty="0" smtClean="0"/>
              <a:t>Create a cleaning log. Document your cleanings and post on cooler door.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53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of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460310"/>
            <a:ext cx="10394706" cy="338464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Discoloration of the beer tubing and FOBS if installed in the draught systems.</a:t>
            </a:r>
          </a:p>
          <a:p>
            <a:r>
              <a:rPr lang="en-US" sz="2400" dirty="0" smtClean="0"/>
              <a:t>Faucets or couplers showing bacteria or Micro-organisms DEPOSITS .</a:t>
            </a:r>
          </a:p>
          <a:p>
            <a:r>
              <a:rPr lang="en-US" sz="2400" dirty="0" smtClean="0"/>
              <a:t>Consider to use tap rinser’s with a water rinse.  Easy to use and faucets are a key hygiene element.</a:t>
            </a:r>
          </a:p>
          <a:p>
            <a:r>
              <a:rPr lang="en-US" sz="2400" dirty="0" smtClean="0"/>
              <a:t>BIOFILM OR BUILDUP THAT YOU CAN SEE IN THE BEER LINES.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047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201004"/>
            <a:ext cx="10394707" cy="417358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Beer Wholesaler responsible for line cleaning if brewery has distribution agreement with wholesaler. Brewers association guidelines 2 week cleaning cycle.</a:t>
            </a:r>
          </a:p>
          <a:p>
            <a:r>
              <a:rPr lang="en-US" sz="2400" dirty="0" smtClean="0"/>
              <a:t>If brewery self distributes then they can do the line cleaning or a third party. They create there own cleaning frequency.</a:t>
            </a:r>
          </a:p>
          <a:p>
            <a:r>
              <a:rPr lang="en-US" sz="2400" dirty="0" smtClean="0"/>
              <a:t>On </a:t>
            </a:r>
            <a:r>
              <a:rPr lang="mr-IN" sz="2400" dirty="0" smtClean="0"/>
              <a:t>–</a:t>
            </a:r>
            <a:r>
              <a:rPr lang="en-US" sz="2400" dirty="0" smtClean="0"/>
              <a:t>premise account can clean on there own if they choose. There are good establishments that are doing this now and have been for many years.  </a:t>
            </a:r>
          </a:p>
        </p:txBody>
      </p:sp>
    </p:spTree>
    <p:extLst>
      <p:ext uri="{BB962C8B-B14F-4D97-AF65-F5344CB8AC3E}">
        <p14:creationId xmlns:p14="http://schemas.microsoft.com/office/powerpoint/2010/main" val="57918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Draught beer laws- 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078174"/>
            <a:ext cx="10394707" cy="429641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Draught beer line cleaning is regulated by each state. In 15 states  it’s the retailers responsibility and in approx. 35 states it</a:t>
            </a:r>
            <a:r>
              <a:rPr lang="mr-IN" sz="2400" dirty="0" smtClean="0"/>
              <a:t>’</a:t>
            </a:r>
            <a:r>
              <a:rPr lang="en-US" sz="2400" dirty="0" smtClean="0"/>
              <a:t>s the beer wholesaler responsibility.</a:t>
            </a:r>
          </a:p>
          <a:p>
            <a:r>
              <a:rPr lang="en-US" sz="2400" dirty="0" smtClean="0"/>
              <a:t>15 states on-premise accounts cannot be cleaned by beer Wholesaler - the line cleaning task is done by a third party-Line cleaning service.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163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Brewers Can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35368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Know your state laws</a:t>
            </a:r>
          </a:p>
          <a:p>
            <a:r>
              <a:rPr lang="en-US" sz="2400" dirty="0" smtClean="0"/>
              <a:t>Work with your distributor draught dept.  Get to know them.</a:t>
            </a:r>
          </a:p>
          <a:p>
            <a:r>
              <a:rPr lang="en-US" sz="2400" dirty="0" smtClean="0"/>
              <a:t>If self distribute have someone in the brewery learn more about line cleaning.</a:t>
            </a:r>
          </a:p>
          <a:p>
            <a:r>
              <a:rPr lang="en-US" sz="2400" dirty="0" smtClean="0"/>
              <a:t>In accounts that have heavy rotation of taps or tap takeovers-ask the retailor who is cleaning in between tap rotations.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0514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473200"/>
            <a:ext cx="10394707" cy="392853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Always use gloves and eye/face protection.</a:t>
            </a:r>
          </a:p>
          <a:p>
            <a:r>
              <a:rPr lang="en-US" sz="2400" dirty="0" smtClean="0"/>
              <a:t>Be careful to hook up equipment properly</a:t>
            </a:r>
          </a:p>
          <a:p>
            <a:r>
              <a:rPr lang="en-US" sz="2400" dirty="0" smtClean="0"/>
              <a:t>Best to use water to remove beer and always use water to remove chemical and rinse equipment with water.</a:t>
            </a:r>
          </a:p>
          <a:p>
            <a:r>
              <a:rPr lang="en-US" sz="2400" dirty="0" smtClean="0"/>
              <a:t>Never mix chemicals, always keep a cleaning schedule.  Always train your staff and make sure everyone knows how to use safely.  When pouring chemicals down the drain always dilute with water.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77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Sell More beer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208527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CLEAN BEER LINES WILL SELL MORE BEER-THERE HAVE BEEN GOOD STUDIES PUBLISHED BY BREWERS ASSOCIATION AND OTHER BREWERIES documenting this fact.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999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Draught Beer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378424"/>
            <a:ext cx="10394707" cy="39961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Mission to Improve the quality of draught beer for all beer drinkers. Clean lines sell more craft beer.</a:t>
            </a:r>
          </a:p>
          <a:p>
            <a:r>
              <a:rPr lang="en-US" sz="2400" dirty="0" smtClean="0"/>
              <a:t>Goal to provide the product as the brewer intended.</a:t>
            </a:r>
          </a:p>
          <a:p>
            <a:r>
              <a:rPr lang="en-US" sz="2400" dirty="0" smtClean="0"/>
              <a:t>Give the end consumer the best tasting draught Beer “Perfect Pint”.</a:t>
            </a:r>
          </a:p>
          <a:p>
            <a:r>
              <a:rPr lang="en-US" sz="2400" dirty="0" smtClean="0"/>
              <a:t> As an owner: Be willing to keep high quality when considering Draught options when sourcing products.</a:t>
            </a:r>
          </a:p>
        </p:txBody>
      </p:sp>
    </p:spTree>
    <p:extLst>
      <p:ext uri="{BB962C8B-B14F-4D97-AF65-F5344CB8AC3E}">
        <p14:creationId xmlns:p14="http://schemas.microsoft.com/office/powerpoint/2010/main" val="122704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Draught Beer Quality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87867"/>
            <a:ext cx="10394707" cy="6045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Best Way for consumers to try new products. craft beers on draught and the product taste has to be as the brewer intended. NOT MASKED BY BEER SPOILIERS.</a:t>
            </a:r>
          </a:p>
          <a:p>
            <a:r>
              <a:rPr lang="en-US" sz="2400" dirty="0" smtClean="0"/>
              <a:t>When Consumer has a bad pint at retail they are less likely to buy another and are left with a negative impression on the craft brewery.</a:t>
            </a:r>
          </a:p>
          <a:p>
            <a:r>
              <a:rPr lang="en-US" sz="2400" dirty="0" smtClean="0"/>
              <a:t>Beer Lines and draught systems must be cleaned. USE An ALKALINE BEER LINE CLEANER vs. Brewing caustic for the brew house.</a:t>
            </a:r>
          </a:p>
          <a:p>
            <a:r>
              <a:rPr lang="en-US" sz="2400" dirty="0" smtClean="0"/>
              <a:t>Retailer or brewpub gets full yield out of every keg.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09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37765"/>
            <a:ext cx="10394707" cy="3536821"/>
          </a:xfrm>
        </p:spPr>
        <p:txBody>
          <a:bodyPr>
            <a:noAutofit/>
          </a:bodyPr>
          <a:lstStyle/>
          <a:p>
            <a:r>
              <a:rPr lang="en-US" sz="2400" dirty="0" smtClean="0"/>
              <a:t>Clean Beer Lines every 14 days. Brewer Association recommendation.</a:t>
            </a:r>
          </a:p>
          <a:p>
            <a:r>
              <a:rPr lang="en-US" sz="2400" dirty="0" smtClean="0"/>
              <a:t>Thru education &amp; BA Draught Quality Manual  many of the substandard practices can be fixed.</a:t>
            </a:r>
          </a:p>
          <a:p>
            <a:r>
              <a:rPr lang="en-US" sz="2400" dirty="0" smtClean="0"/>
              <a:t>ask the Chemical manufacturer  </a:t>
            </a:r>
            <a:r>
              <a:rPr lang="en-US" sz="2400" dirty="0"/>
              <a:t>T</a:t>
            </a:r>
            <a:r>
              <a:rPr lang="en-US" sz="2400" dirty="0" smtClean="0"/>
              <a:t>he best chemical contact time, caustic concentration. </a:t>
            </a:r>
          </a:p>
          <a:p>
            <a:r>
              <a:rPr lang="en-US" sz="2400" dirty="0" smtClean="0"/>
              <a:t>Consider using a product that shows a cleaning result-Verification.</a:t>
            </a:r>
          </a:p>
          <a:p>
            <a:r>
              <a:rPr lang="en-US" sz="2400" dirty="0" smtClean="0"/>
              <a:t>TACT Wins-Key element's in cleaning---time, action, chemical concentration and tEMP.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089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7472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Train your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202267"/>
            <a:ext cx="10394707" cy="417231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Visual check for any obvious contamination</a:t>
            </a:r>
          </a:p>
          <a:p>
            <a:r>
              <a:rPr lang="en-US" sz="2800" dirty="0" smtClean="0"/>
              <a:t>Sensory Analysis --Smell and Taste</a:t>
            </a:r>
          </a:p>
          <a:p>
            <a:r>
              <a:rPr lang="en-US" sz="2800" dirty="0" smtClean="0"/>
              <a:t>When cleaning, is there any biofilms seen inside the system.</a:t>
            </a:r>
          </a:p>
          <a:p>
            <a:r>
              <a:rPr lang="en-US" sz="2800" dirty="0" smtClean="0"/>
              <a:t>If you want to send beer sample to lab. They will check for total count of microorganisms </a:t>
            </a:r>
          </a:p>
          <a:p>
            <a:r>
              <a:rPr lang="en-US" sz="2800" dirty="0" smtClean="0"/>
              <a:t>Keep a clean beer cooler. ASK RETAILERS TO KEEP CLEAN COOLERS.</a:t>
            </a:r>
          </a:p>
        </p:txBody>
      </p:sp>
    </p:spTree>
    <p:extLst>
      <p:ext uri="{BB962C8B-B14F-4D97-AF65-F5344CB8AC3E}">
        <p14:creationId xmlns:p14="http://schemas.microsoft.com/office/powerpoint/2010/main" val="180744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Transport and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286000"/>
            <a:ext cx="10394707" cy="2641599"/>
          </a:xfrm>
        </p:spPr>
        <p:txBody>
          <a:bodyPr>
            <a:noAutofit/>
          </a:bodyPr>
          <a:lstStyle/>
          <a:p>
            <a:r>
              <a:rPr lang="en-US" sz="2800" dirty="0" smtClean="0"/>
              <a:t>Draught beer stored at between 33-40 F.</a:t>
            </a:r>
          </a:p>
          <a:p>
            <a:r>
              <a:rPr lang="en-US" sz="2800" dirty="0" smtClean="0"/>
              <a:t>Draught beer poured at 38 F.</a:t>
            </a:r>
          </a:p>
          <a:p>
            <a:r>
              <a:rPr lang="en-US" sz="2800" dirty="0" smtClean="0"/>
              <a:t>It takes a long Time Over 24 hours for a keg that is 48-50F to cool down to 38F</a:t>
            </a:r>
          </a:p>
          <a:p>
            <a:r>
              <a:rPr lang="en-US" sz="2800" dirty="0" smtClean="0"/>
              <a:t>The majority of problems with draught beer are temperature related and higher temps lead to more anaerobic and Aerobic growth.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226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Caustic and Acid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51467"/>
            <a:ext cx="10394707" cy="413173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400" dirty="0" smtClean="0"/>
              <a:t>Caustic </a:t>
            </a:r>
            <a:r>
              <a:rPr lang="mr-IN" sz="2400" dirty="0" smtClean="0"/>
              <a:t>–</a:t>
            </a:r>
            <a:r>
              <a:rPr lang="en-US" sz="2400" dirty="0" smtClean="0"/>
              <a:t>High PH </a:t>
            </a:r>
            <a:r>
              <a:rPr lang="mr-IN" sz="2400" dirty="0" smtClean="0"/>
              <a:t>–</a:t>
            </a:r>
            <a:r>
              <a:rPr lang="en-US" sz="2400" dirty="0" smtClean="0"/>
              <a:t>Use a Alkaline based beer line cleaner based on your brewery/brewpub frequency</a:t>
            </a:r>
          </a:p>
          <a:p>
            <a:r>
              <a:rPr lang="en-US" sz="2400" dirty="0" smtClean="0"/>
              <a:t>Acids cleaners  LOW PH -remove Inorganic material, For ex. Beer stone. Recommended every three months. By the Brewers Association.  BEER STONE or Calcium oxalate deposits could provide a foot-hole for biofilm growth.</a:t>
            </a:r>
          </a:p>
          <a:p>
            <a:r>
              <a:rPr lang="en-US" sz="2400" dirty="0" smtClean="0"/>
              <a:t>No rinse Sanitizers that don’t leave odors for faucets and couplers. (Spray bottles)</a:t>
            </a:r>
          </a:p>
        </p:txBody>
      </p:sp>
    </p:spTree>
    <p:extLst>
      <p:ext uri="{BB962C8B-B14F-4D97-AF65-F5344CB8AC3E}">
        <p14:creationId xmlns:p14="http://schemas.microsoft.com/office/powerpoint/2010/main" val="86264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WATER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665026"/>
            <a:ext cx="10394706" cy="309324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DILUTE ALL CAUSTICS AND ACIDS AFTER CLEANING. THESE SHOULD BE DILUTED ALREADY WITH THE ADDED WATER when cleaning. FURTHER DILUTE by allowing water to rinse while pouring down the drain. </a:t>
            </a:r>
          </a:p>
          <a:p>
            <a:r>
              <a:rPr lang="en-US" sz="2400" dirty="0" smtClean="0"/>
              <a:t>some markets may have restrictions to chemicals that can be poured into the water supply.   For Ex. Riverside County, Sodium and Nitric restrictions.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968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7199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4 Key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685799"/>
            <a:ext cx="10394706" cy="5020734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sz="2400" dirty="0" smtClean="0"/>
              <a:t>Recirculation and keg or pot-STATIC LINE cleaning</a:t>
            </a:r>
          </a:p>
          <a:p>
            <a:r>
              <a:rPr lang="en-US" sz="2400" dirty="0" smtClean="0"/>
              <a:t>In longer lines recirculation has more mechanical cleaning action vs. soaking method.</a:t>
            </a:r>
          </a:p>
          <a:p>
            <a:r>
              <a:rPr lang="en-US" sz="2400" dirty="0" smtClean="0"/>
              <a:t>Chemistry-Chemical understanding </a:t>
            </a:r>
            <a:r>
              <a:rPr lang="mr-IN" sz="2400" dirty="0" smtClean="0"/>
              <a:t>–</a:t>
            </a:r>
            <a:r>
              <a:rPr lang="en-US" sz="2400" dirty="0" smtClean="0"/>
              <a:t>Proper concentration</a:t>
            </a:r>
          </a:p>
          <a:p>
            <a:r>
              <a:rPr lang="en-US" sz="2400" dirty="0" smtClean="0"/>
              <a:t>Time 15-20 Min. Every chemical needs contact time. </a:t>
            </a:r>
          </a:p>
          <a:p>
            <a:r>
              <a:rPr lang="en-US" sz="2400" dirty="0" smtClean="0"/>
              <a:t>TEMP OF WATER DON”T USE really hot water. beer lines inside the draught system can get harmed and EXPAND with high water temps. (80-110 degrees recommended) </a:t>
            </a:r>
          </a:p>
          <a:p>
            <a:r>
              <a:rPr lang="en-US" sz="2400" dirty="0" smtClean="0"/>
              <a:t>Don’t allow Food in the beer cooler. Keep a clean Draught Cooler-Contamination can enter the system from the Coupler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242</TotalTime>
  <Words>1023</Words>
  <Application>Microsoft Macintosh PowerPoint</Application>
  <PresentationFormat>Widescreen</PresentationFormat>
  <Paragraphs>88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Impact</vt:lpstr>
      <vt:lpstr>Mangal</vt:lpstr>
      <vt:lpstr>Main Event</vt:lpstr>
      <vt:lpstr>Draught Beer Quality</vt:lpstr>
      <vt:lpstr>Draught Beer Quality</vt:lpstr>
      <vt:lpstr>Draught Beer Quality </vt:lpstr>
      <vt:lpstr>Recommendations</vt:lpstr>
      <vt:lpstr>Train your people</vt:lpstr>
      <vt:lpstr>Cold Transport and Storage</vt:lpstr>
      <vt:lpstr>Caustic and Acid</vt:lpstr>
      <vt:lpstr>LOCAL WATER SUPPLY</vt:lpstr>
      <vt:lpstr> 4 Key Elements</vt:lpstr>
      <vt:lpstr>Biofilms/Beer Residue</vt:lpstr>
      <vt:lpstr>Draught Problems</vt:lpstr>
      <vt:lpstr>Draught Systems</vt:lpstr>
      <vt:lpstr>Signs of issues</vt:lpstr>
      <vt:lpstr>CALIFORNIA LAWS</vt:lpstr>
      <vt:lpstr>Draught beer laws- USA</vt:lpstr>
      <vt:lpstr>What Brewers Can Do</vt:lpstr>
      <vt:lpstr>Safety First</vt:lpstr>
      <vt:lpstr>Sell More beer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Draught Beer Quality</dc:title>
  <dc:creator>AFCO Admin</dc:creator>
  <cp:lastModifiedBy>Microsoft Office User</cp:lastModifiedBy>
  <cp:revision>28</cp:revision>
  <dcterms:created xsi:type="dcterms:W3CDTF">2017-07-10T18:54:26Z</dcterms:created>
  <dcterms:modified xsi:type="dcterms:W3CDTF">2018-02-13T19:45:05Z</dcterms:modified>
</cp:coreProperties>
</file>