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1" r:id="rId4"/>
    <p:sldMasterId id="2147483800" r:id="rId5"/>
    <p:sldMasterId id="2147483809" r:id="rId6"/>
    <p:sldMasterId id="2147483995" r:id="rId7"/>
    <p:sldMasterId id="2147484033" r:id="rId8"/>
    <p:sldMasterId id="2147484045" r:id="rId9"/>
  </p:sldMasterIdLst>
  <p:notesMasterIdLst>
    <p:notesMasterId r:id="rId55"/>
  </p:notesMasterIdLst>
  <p:handoutMasterIdLst>
    <p:handoutMasterId r:id="rId56"/>
  </p:handoutMasterIdLst>
  <p:sldIdLst>
    <p:sldId id="478" r:id="rId10"/>
    <p:sldId id="469" r:id="rId11"/>
    <p:sldId id="484" r:id="rId12"/>
    <p:sldId id="529" r:id="rId13"/>
    <p:sldId id="479" r:id="rId14"/>
    <p:sldId id="514" r:id="rId15"/>
    <p:sldId id="523" r:id="rId16"/>
    <p:sldId id="587" r:id="rId17"/>
    <p:sldId id="506" r:id="rId18"/>
    <p:sldId id="515" r:id="rId19"/>
    <p:sldId id="510" r:id="rId20"/>
    <p:sldId id="508" r:id="rId21"/>
    <p:sldId id="561" r:id="rId22"/>
    <p:sldId id="586" r:id="rId23"/>
    <p:sldId id="592" r:id="rId24"/>
    <p:sldId id="588" r:id="rId25"/>
    <p:sldId id="591" r:id="rId26"/>
    <p:sldId id="590" r:id="rId27"/>
    <p:sldId id="593" r:id="rId28"/>
    <p:sldId id="594" r:id="rId29"/>
    <p:sldId id="595" r:id="rId30"/>
    <p:sldId id="596" r:id="rId31"/>
    <p:sldId id="517" r:id="rId32"/>
    <p:sldId id="548" r:id="rId33"/>
    <p:sldId id="539" r:id="rId34"/>
    <p:sldId id="518" r:id="rId35"/>
    <p:sldId id="557" r:id="rId36"/>
    <p:sldId id="527" r:id="rId37"/>
    <p:sldId id="532" r:id="rId38"/>
    <p:sldId id="505" r:id="rId39"/>
    <p:sldId id="537" r:id="rId40"/>
    <p:sldId id="530" r:id="rId41"/>
    <p:sldId id="524" r:id="rId42"/>
    <p:sldId id="525" r:id="rId43"/>
    <p:sldId id="553" r:id="rId44"/>
    <p:sldId id="545" r:id="rId45"/>
    <p:sldId id="536" r:id="rId46"/>
    <p:sldId id="599" r:id="rId47"/>
    <p:sldId id="528" r:id="rId48"/>
    <p:sldId id="581" r:id="rId49"/>
    <p:sldId id="597" r:id="rId50"/>
    <p:sldId id="598" r:id="rId51"/>
    <p:sldId id="600" r:id="rId52"/>
    <p:sldId id="559" r:id="rId53"/>
    <p:sldId id="486" r:id="rId54"/>
  </p:sldIdLst>
  <p:sldSz cx="9144000" cy="5143500" type="screen16x9"/>
  <p:notesSz cx="92710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FF6600"/>
    <a:srgbClr val="F9E677"/>
    <a:srgbClr val="663300"/>
    <a:srgbClr val="BF5700"/>
    <a:srgbClr val="CC9900"/>
    <a:srgbClr val="FF9F9F"/>
    <a:srgbClr val="2B3C57"/>
    <a:srgbClr val="2A42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603" autoAdjust="0"/>
    <p:restoredTop sz="60759" autoAdjust="0"/>
  </p:normalViewPr>
  <p:slideViewPr>
    <p:cSldViewPr snapToGrid="0">
      <p:cViewPr varScale="1">
        <p:scale>
          <a:sx n="68" d="100"/>
          <a:sy n="68" d="100"/>
        </p:scale>
        <p:origin x="1341" y="27"/>
      </p:cViewPr>
      <p:guideLst>
        <p:guide orient="horz" pos="1620"/>
        <p:guide pos="2880"/>
      </p:guideLst>
    </p:cSldViewPr>
  </p:slideViewPr>
  <p:outlineViewPr>
    <p:cViewPr>
      <p:scale>
        <a:sx n="33" d="100"/>
        <a:sy n="33" d="100"/>
      </p:scale>
      <p:origin x="0" y="-12449"/>
    </p:cViewPr>
    <p:sldLst>
      <p:sld r:id="rId1" collapse="1"/>
    </p:sldLst>
  </p:outlineViewPr>
  <p:notesTextViewPr>
    <p:cViewPr>
      <p:scale>
        <a:sx n="1" d="1"/>
        <a:sy n="1" d="1"/>
      </p:scale>
      <p:origin x="0" y="0"/>
    </p:cViewPr>
  </p:notesTextViewPr>
  <p:sorterViewPr>
    <p:cViewPr>
      <p:scale>
        <a:sx n="99" d="100"/>
        <a:sy n="9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9" Type="http://schemas.openxmlformats.org/officeDocument/2006/relationships/slideMaster" Target="slideMasters/slideMaster6.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art\Documents\CBC%20Presentations\Nielsen%20for%20MI.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file:///C:\Users\bart\Documents\2016%20BIPS\BIPS%20Project%20Status%203.30.16.xlsx" TargetMode="Externa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4" Type="http://schemas.microsoft.com/office/2011/relationships/chartStyle" Target="style3.xml"/><Relationship Id="rId5" Type="http://schemas.microsoft.com/office/2011/relationships/chartColorStyle" Target="colors3.xml"/><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a:t>% of Weekly Craft Drinkers that Drink other Bev</a:t>
            </a:r>
            <a:r>
              <a:rPr lang="en-US" sz="2400" b="1" baseline="0" dirty="0"/>
              <a:t> Alc Categories Weekly</a:t>
            </a:r>
            <a:endParaRPr lang="en-US" sz="2400" b="1" dirty="0"/>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cat>
            <c:strRef>
              <c:f>Sheet1!$D$5:$D$10</c:f>
              <c:strCache>
                <c:ptCount val="6"/>
                <c:pt idx="0">
                  <c:v>Domestic</c:v>
                </c:pt>
                <c:pt idx="1">
                  <c:v>Import</c:v>
                </c:pt>
                <c:pt idx="2">
                  <c:v>Cider</c:v>
                </c:pt>
                <c:pt idx="3">
                  <c:v>Wine</c:v>
                </c:pt>
                <c:pt idx="4">
                  <c:v>Spirits</c:v>
                </c:pt>
                <c:pt idx="5">
                  <c:v>FMBs</c:v>
                </c:pt>
              </c:strCache>
            </c:strRef>
          </c:cat>
          <c:val>
            <c:numRef>
              <c:f>Sheet1!$E$5:$E$10</c:f>
              <c:numCache>
                <c:formatCode>0%</c:formatCode>
                <c:ptCount val="6"/>
                <c:pt idx="0">
                  <c:v>0.45</c:v>
                </c:pt>
                <c:pt idx="1">
                  <c:v>0.36</c:v>
                </c:pt>
                <c:pt idx="2">
                  <c:v>0.14</c:v>
                </c:pt>
                <c:pt idx="3">
                  <c:v>0.38</c:v>
                </c:pt>
                <c:pt idx="4">
                  <c:v>0.31</c:v>
                </c:pt>
                <c:pt idx="5">
                  <c:v>0.17</c:v>
                </c:pt>
              </c:numCache>
            </c:numRef>
          </c:val>
        </c:ser>
        <c:dLbls>
          <c:showLegendKey val="0"/>
          <c:showVal val="0"/>
          <c:showCatName val="0"/>
          <c:showSerName val="0"/>
          <c:showPercent val="0"/>
          <c:showBubbleSize val="0"/>
        </c:dLbls>
        <c:gapWidth val="219"/>
        <c:overlap val="-27"/>
        <c:axId val="2126714264"/>
        <c:axId val="2108515160"/>
      </c:barChart>
      <c:catAx>
        <c:axId val="2126714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08515160"/>
        <c:crosses val="autoZero"/>
        <c:auto val="1"/>
        <c:lblAlgn val="ctr"/>
        <c:lblOffset val="100"/>
        <c:noMultiLvlLbl val="0"/>
      </c:catAx>
      <c:valAx>
        <c:axId val="21085151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1267142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Nielsen Surveys: Sum of very/somewhat</a:t>
            </a:r>
            <a:r>
              <a:rPr lang="en-US" baseline="0" dirty="0" smtClean="0"/>
              <a:t> important</a:t>
            </a:r>
            <a:endParaRPr lang="en-US" dirty="0"/>
          </a:p>
        </c:rich>
      </c:tx>
      <c:layout/>
      <c:overlay val="0"/>
      <c:spPr>
        <a:noFill/>
        <a:ln>
          <a:noFill/>
        </a:ln>
        <a:effectLst/>
      </c:spPr>
    </c:title>
    <c:autoTitleDeleted val="0"/>
    <c:plotArea>
      <c:layout>
        <c:manualLayout>
          <c:layoutTarget val="inner"/>
          <c:xMode val="edge"/>
          <c:yMode val="edge"/>
          <c:x val="0.0458849761835326"/>
          <c:y val="0.111551736931425"/>
          <c:w val="0.937139715174492"/>
          <c:h val="0.781860099207631"/>
        </c:manualLayout>
      </c:layout>
      <c:barChart>
        <c:barDir val="col"/>
        <c:grouping val="clustered"/>
        <c:varyColors val="0"/>
        <c:ser>
          <c:idx val="0"/>
          <c:order val="0"/>
          <c:tx>
            <c:strRef>
              <c:f>Sheet1!$F$3</c:f>
              <c:strCache>
                <c:ptCount val="1"/>
                <c:pt idx="0">
                  <c:v>Total 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Sheet1!$G$2:$J$2</c:f>
              <c:strCache>
                <c:ptCount val="4"/>
                <c:pt idx="0">
                  <c:v>Craft</c:v>
                </c:pt>
                <c:pt idx="1">
                  <c:v>Beer</c:v>
                </c:pt>
                <c:pt idx="2">
                  <c:v>Wine</c:v>
                </c:pt>
                <c:pt idx="3">
                  <c:v>Spirits</c:v>
                </c:pt>
              </c:strCache>
            </c:strRef>
          </c:cat>
          <c:val>
            <c:numRef>
              <c:f>Sheet1!$G$3:$J$3</c:f>
              <c:numCache>
                <c:formatCode>General</c:formatCode>
                <c:ptCount val="4"/>
                <c:pt idx="0">
                  <c:v>67.0</c:v>
                </c:pt>
                <c:pt idx="1">
                  <c:v>45.0</c:v>
                </c:pt>
                <c:pt idx="2">
                  <c:v>34.0</c:v>
                </c:pt>
                <c:pt idx="3">
                  <c:v>23.0</c:v>
                </c:pt>
              </c:numCache>
            </c:numRef>
          </c:val>
        </c:ser>
        <c:ser>
          <c:idx val="1"/>
          <c:order val="1"/>
          <c:tx>
            <c:strRef>
              <c:f>Sheet1!$F$4</c:f>
              <c:strCache>
                <c:ptCount val="1"/>
                <c:pt idx="0">
                  <c:v>21-34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Sheet1!$G$2:$J$2</c:f>
              <c:strCache>
                <c:ptCount val="4"/>
                <c:pt idx="0">
                  <c:v>Craft</c:v>
                </c:pt>
                <c:pt idx="1">
                  <c:v>Beer</c:v>
                </c:pt>
                <c:pt idx="2">
                  <c:v>Wine</c:v>
                </c:pt>
                <c:pt idx="3">
                  <c:v>Spirits</c:v>
                </c:pt>
              </c:strCache>
            </c:strRef>
          </c:cat>
          <c:val>
            <c:numRef>
              <c:f>Sheet1!$G$4:$J$4</c:f>
              <c:numCache>
                <c:formatCode>General</c:formatCode>
                <c:ptCount val="4"/>
                <c:pt idx="0">
                  <c:v>71.0</c:v>
                </c:pt>
                <c:pt idx="1">
                  <c:v>53.0</c:v>
                </c:pt>
                <c:pt idx="2">
                  <c:v>34.0</c:v>
                </c:pt>
                <c:pt idx="3">
                  <c:v>25.0</c:v>
                </c:pt>
              </c:numCache>
            </c:numRef>
          </c:val>
        </c:ser>
        <c:dLbls>
          <c:showLegendKey val="0"/>
          <c:showVal val="0"/>
          <c:showCatName val="0"/>
          <c:showSerName val="0"/>
          <c:showPercent val="0"/>
          <c:showBubbleSize val="0"/>
        </c:dLbls>
        <c:gapWidth val="219"/>
        <c:overlap val="-27"/>
        <c:axId val="2113734744"/>
        <c:axId val="2128991192"/>
      </c:barChart>
      <c:catAx>
        <c:axId val="2113734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128991192"/>
        <c:crosses val="autoZero"/>
        <c:auto val="1"/>
        <c:lblAlgn val="ctr"/>
        <c:lblOffset val="100"/>
        <c:noMultiLvlLbl val="0"/>
      </c:catAx>
      <c:valAx>
        <c:axId val="2128991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113734744"/>
        <c:crosses val="autoZero"/>
        <c:crossBetween val="between"/>
      </c:valAx>
      <c:spPr>
        <a:noFill/>
        <a:ln>
          <a:noFill/>
        </a:ln>
        <a:effectLst/>
      </c:spPr>
    </c:plotArea>
    <c:legend>
      <c:legendPos val="b"/>
      <c:layout>
        <c:manualLayout>
          <c:xMode val="edge"/>
          <c:yMode val="edge"/>
          <c:x val="0.563592398172451"/>
          <c:y val="0.210984169385422"/>
          <c:w val="0.371271993778555"/>
          <c:h val="0.089838997040686"/>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400" dirty="0" smtClean="0"/>
              <a:t>Annual and Average Growth Rate, 2007-2016</a:t>
            </a:r>
            <a:endParaRPr lang="en-US" sz="2400" dirty="0"/>
          </a:p>
        </c:rich>
      </c:tx>
      <c:layout/>
      <c:overlay val="0"/>
    </c:title>
    <c:autoTitleDeleted val="0"/>
    <c:plotArea>
      <c:layout/>
      <c:lineChart>
        <c:grouping val="standard"/>
        <c:varyColors val="0"/>
        <c:ser>
          <c:idx val="1"/>
          <c:order val="0"/>
          <c:tx>
            <c:v>Average</c:v>
          </c:tx>
          <c:spPr>
            <a:ln w="63500"/>
          </c:spPr>
          <c:marker>
            <c:symbol val="none"/>
          </c:marker>
          <c:cat>
            <c:numRef>
              <c:f>'Annual Growth'!$A$2:$A$11</c:f>
              <c:numCache>
                <c:formatCode>General</c:formatCode>
                <c:ptCount val="10"/>
                <c:pt idx="0">
                  <c:v>2007.0</c:v>
                </c:pt>
                <c:pt idx="1">
                  <c:v>2008.0</c:v>
                </c:pt>
                <c:pt idx="2">
                  <c:v>2009.0</c:v>
                </c:pt>
                <c:pt idx="3">
                  <c:v>2010.0</c:v>
                </c:pt>
                <c:pt idx="4">
                  <c:v>2011.0</c:v>
                </c:pt>
                <c:pt idx="5">
                  <c:v>2012.0</c:v>
                </c:pt>
                <c:pt idx="6">
                  <c:v>2013.0</c:v>
                </c:pt>
                <c:pt idx="7">
                  <c:v>2014.0</c:v>
                </c:pt>
                <c:pt idx="8">
                  <c:v>2015.0</c:v>
                </c:pt>
                <c:pt idx="9">
                  <c:v>2016.0</c:v>
                </c:pt>
              </c:numCache>
            </c:numRef>
          </c:cat>
          <c:val>
            <c:numRef>
              <c:f>'Annual Growth'!$C$2:$C$11</c:f>
              <c:numCache>
                <c:formatCode>General</c:formatCode>
                <c:ptCount val="10"/>
              </c:numCache>
            </c:numRef>
          </c:val>
          <c:smooth val="0"/>
        </c:ser>
        <c:ser>
          <c:idx val="0"/>
          <c:order val="1"/>
          <c:tx>
            <c:v>Growth</c:v>
          </c:tx>
          <c:spPr>
            <a:ln w="88900">
              <a:solidFill>
                <a:schemeClr val="accent1"/>
              </a:solidFill>
            </a:ln>
          </c:spPr>
          <c:marker>
            <c:symbol val="diamond"/>
            <c:size val="16"/>
          </c:marker>
          <c:dLbls>
            <c:spPr>
              <a:noFill/>
              <a:ln>
                <a:noFill/>
              </a:ln>
              <a:effectLst/>
            </c:spPr>
            <c:txPr>
              <a:bodyPr wrap="square" lIns="38100" tIns="19050" rIns="38100" bIns="19050" anchor="ctr">
                <a:spAutoFit/>
              </a:bodyPr>
              <a:lstStyle/>
              <a:p>
                <a:pPr>
                  <a:defRPr sz="20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val>
            <c:numRef>
              <c:f>'Annual Growth'!$B$2:$B$11</c:f>
              <c:numCache>
                <c:formatCode>General</c:formatCode>
                <c:ptCount val="10"/>
                <c:pt idx="0">
                  <c:v>12.0</c:v>
                </c:pt>
                <c:pt idx="1">
                  <c:v>6.0</c:v>
                </c:pt>
                <c:pt idx="2">
                  <c:v>7.0</c:v>
                </c:pt>
                <c:pt idx="3">
                  <c:v>12.0</c:v>
                </c:pt>
                <c:pt idx="4">
                  <c:v>13.0</c:v>
                </c:pt>
                <c:pt idx="5">
                  <c:v>15.0</c:v>
                </c:pt>
                <c:pt idx="6">
                  <c:v>18.0</c:v>
                </c:pt>
                <c:pt idx="7">
                  <c:v>18.0</c:v>
                </c:pt>
                <c:pt idx="8">
                  <c:v>12.0</c:v>
                </c:pt>
                <c:pt idx="9">
                  <c:v>6.0</c:v>
                </c:pt>
              </c:numCache>
            </c:numRef>
          </c:val>
          <c:smooth val="0"/>
        </c:ser>
        <c:dLbls>
          <c:showLegendKey val="0"/>
          <c:showVal val="0"/>
          <c:showCatName val="0"/>
          <c:showSerName val="0"/>
          <c:showPercent val="0"/>
          <c:showBubbleSize val="0"/>
        </c:dLbls>
        <c:marker val="1"/>
        <c:smooth val="0"/>
        <c:axId val="2128412136"/>
        <c:axId val="2128408424"/>
      </c:lineChart>
      <c:catAx>
        <c:axId val="2128412136"/>
        <c:scaling>
          <c:orientation val="minMax"/>
        </c:scaling>
        <c:delete val="0"/>
        <c:axPos val="b"/>
        <c:numFmt formatCode="General" sourceLinked="1"/>
        <c:majorTickMark val="out"/>
        <c:minorTickMark val="none"/>
        <c:tickLblPos val="nextTo"/>
        <c:txPr>
          <a:bodyPr/>
          <a:lstStyle/>
          <a:p>
            <a:pPr>
              <a:defRPr sz="1400"/>
            </a:pPr>
            <a:endParaRPr lang="en-US"/>
          </a:p>
        </c:txPr>
        <c:crossAx val="2128408424"/>
        <c:crosses val="autoZero"/>
        <c:auto val="1"/>
        <c:lblAlgn val="ctr"/>
        <c:lblOffset val="100"/>
        <c:noMultiLvlLbl val="0"/>
      </c:catAx>
      <c:valAx>
        <c:axId val="2128408424"/>
        <c:scaling>
          <c:orientation val="minMax"/>
        </c:scaling>
        <c:delete val="0"/>
        <c:axPos val="l"/>
        <c:majorGridlines/>
        <c:title>
          <c:tx>
            <c:rich>
              <a:bodyPr/>
              <a:lstStyle/>
              <a:p>
                <a:pPr>
                  <a:defRPr/>
                </a:pPr>
                <a:r>
                  <a:rPr lang="en-US" dirty="0" smtClean="0"/>
                  <a:t>Growth Rate (%), Comparable Base</a:t>
                </a:r>
                <a:endParaRPr lang="en-US" dirty="0"/>
              </a:p>
            </c:rich>
          </c:tx>
          <c:layout/>
          <c:overlay val="0"/>
        </c:title>
        <c:numFmt formatCode="General" sourceLinked="1"/>
        <c:majorTickMark val="out"/>
        <c:minorTickMark val="none"/>
        <c:tickLblPos val="nextTo"/>
        <c:txPr>
          <a:bodyPr/>
          <a:lstStyle/>
          <a:p>
            <a:pPr>
              <a:defRPr sz="2000"/>
            </a:pPr>
            <a:endParaRPr lang="en-US"/>
          </a:p>
        </c:txPr>
        <c:crossAx val="21284121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dirty="0"/>
              <a:t>2016 Barrels: U.S. Beer</a:t>
            </a:r>
          </a:p>
          <a:p>
            <a:pPr>
              <a:defRPr sz="1800" b="1" i="0" u="none" strike="noStrike" kern="1200" spc="0" baseline="0">
                <a:solidFill>
                  <a:schemeClr val="tx1">
                    <a:lumMod val="65000"/>
                    <a:lumOff val="35000"/>
                  </a:schemeClr>
                </a:solidFill>
                <a:latin typeface="+mn-lt"/>
                <a:ea typeface="+mn-ea"/>
                <a:cs typeface="+mn-cs"/>
              </a:defRPr>
            </a:pPr>
            <a:r>
              <a:rPr lang="en-US" sz="1800" b="1" dirty="0"/>
              <a:t>(000's</a:t>
            </a:r>
            <a:r>
              <a:rPr lang="en-US" sz="1800" b="1" baseline="0" dirty="0"/>
              <a:t> of bbls)</a:t>
            </a:r>
          </a:p>
          <a:p>
            <a:pPr>
              <a:defRPr sz="1800" b="1" i="0" u="none" strike="noStrike" kern="1200" spc="0" baseline="0">
                <a:solidFill>
                  <a:schemeClr val="tx1">
                    <a:lumMod val="65000"/>
                    <a:lumOff val="35000"/>
                  </a:schemeClr>
                </a:solidFill>
                <a:latin typeface="+mn-lt"/>
                <a:ea typeface="+mn-ea"/>
                <a:cs typeface="+mn-cs"/>
              </a:defRPr>
            </a:pPr>
            <a:r>
              <a:rPr lang="en-US" sz="1200" b="0" i="1" baseline="0" dirty="0"/>
              <a:t>*Included in S&amp;I Total</a:t>
            </a:r>
            <a:endParaRPr lang="en-US" sz="1200" b="0" i="1" dirty="0"/>
          </a:p>
        </c:rich>
      </c:tx>
      <c:layout>
        <c:manualLayout>
          <c:xMode val="edge"/>
          <c:yMode val="edge"/>
          <c:x val="0.357950267101953"/>
          <c:y val="0.0"/>
        </c:manualLayout>
      </c:layout>
      <c:overlay val="0"/>
      <c:spPr>
        <a:noFill/>
        <a:ln>
          <a:noFill/>
        </a:ln>
        <a:effectLst/>
      </c:spPr>
    </c:title>
    <c:autoTitleDeleted val="0"/>
    <c:plotArea>
      <c:layout>
        <c:manualLayout>
          <c:layoutTarget val="inner"/>
          <c:xMode val="edge"/>
          <c:yMode val="edge"/>
          <c:x val="0.126556723492883"/>
          <c:y val="0.170048744368067"/>
          <c:w val="0.852241012524209"/>
          <c:h val="0.621093077054159"/>
        </c:manualLayout>
      </c:layout>
      <c:barChart>
        <c:barDir val="col"/>
        <c:grouping val="clustered"/>
        <c:varyColors val="0"/>
        <c:ser>
          <c:idx val="0"/>
          <c:order val="0"/>
          <c:spPr>
            <a:solidFill>
              <a:srgbClr val="00B0F0"/>
            </a:solidFill>
            <a:ln>
              <a:noFill/>
            </a:ln>
            <a:effectLst/>
          </c:spPr>
          <c:invertIfNegative val="0"/>
          <c:dPt>
            <c:idx val="0"/>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1-9C33-405C-9A51-A49007BCB620}"/>
              </c:ext>
            </c:extLst>
          </c:dPt>
          <c:dPt>
            <c:idx val="1"/>
            <c:invertIfNegative val="0"/>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3-9C33-405C-9A51-A49007BCB620}"/>
              </c:ext>
            </c:extLst>
          </c:dPt>
          <c:dPt>
            <c:idx val="3"/>
            <c:invertIfNegative val="0"/>
            <c:bubble3D val="0"/>
            <c:spPr>
              <a:pattFill prst="trellis">
                <a:fgClr>
                  <a:schemeClr val="accent4"/>
                </a:fgClr>
                <a:bgClr>
                  <a:schemeClr val="bg1"/>
                </a:bgClr>
              </a:pattFill>
              <a:ln>
                <a:noFill/>
              </a:ln>
              <a:effectLst/>
            </c:spPr>
            <c:extLst xmlns:c16r2="http://schemas.microsoft.com/office/drawing/2015/06/chart">
              <c:ext xmlns:c16="http://schemas.microsoft.com/office/drawing/2014/chart" uri="{C3380CC4-5D6E-409C-BE32-E72D297353CC}">
                <c16:uniqueId val="{00000005-9C33-405C-9A51-A49007BCB620}"/>
              </c:ext>
            </c:extLst>
          </c:dPt>
          <c:dPt>
            <c:idx val="7"/>
            <c:invertIfNegative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7-9C33-405C-9A51-A49007BCB620}"/>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Sheet1!$D$5:$D$12</c:f>
              <c:strCache>
                <c:ptCount val="8"/>
                <c:pt idx="0">
                  <c:v>*Boston Beer Co.</c:v>
                </c:pt>
                <c:pt idx="1">
                  <c:v>*Yuengling</c:v>
                </c:pt>
                <c:pt idx="2">
                  <c:v>Constellation</c:v>
                </c:pt>
                <c:pt idx="3">
                  <c:v>*Small &amp; Independent</c:v>
                </c:pt>
                <c:pt idx="4">
                  <c:v>Imports</c:v>
                </c:pt>
                <c:pt idx="5">
                  <c:v>Molson Coors</c:v>
                </c:pt>
                <c:pt idx="6">
                  <c:v>AB InBev U.S.</c:v>
                </c:pt>
                <c:pt idx="7">
                  <c:v>AB InBev Global</c:v>
                </c:pt>
              </c:strCache>
            </c:strRef>
          </c:cat>
          <c:val>
            <c:numRef>
              <c:f>Sheet1!$E$5:$E$12</c:f>
              <c:numCache>
                <c:formatCode>#,##0_);\(#,##0\)</c:formatCode>
                <c:ptCount val="8"/>
                <c:pt idx="0">
                  <c:v>2.315E6</c:v>
                </c:pt>
                <c:pt idx="1">
                  <c:v>2.747836E6</c:v>
                </c:pt>
                <c:pt idx="2">
                  <c:v>1.8125E7</c:v>
                </c:pt>
                <c:pt idx="3">
                  <c:v>2.4355E7</c:v>
                </c:pt>
                <c:pt idx="4">
                  <c:v>3.3366E7</c:v>
                </c:pt>
                <c:pt idx="5">
                  <c:v>5.35E7</c:v>
                </c:pt>
                <c:pt idx="6">
                  <c:v>9.26E7</c:v>
                </c:pt>
                <c:pt idx="7">
                  <c:v>3.7E8</c:v>
                </c:pt>
              </c:numCache>
            </c:numRef>
          </c:val>
          <c:extLst xmlns:c16r2="http://schemas.microsoft.com/office/drawing/2015/06/chart">
            <c:ext xmlns:c16="http://schemas.microsoft.com/office/drawing/2014/chart" uri="{C3380CC4-5D6E-409C-BE32-E72D297353CC}">
              <c16:uniqueId val="{00000008-9C33-405C-9A51-A49007BCB620}"/>
            </c:ext>
          </c:extLst>
        </c:ser>
        <c:dLbls>
          <c:showLegendKey val="0"/>
          <c:showVal val="0"/>
          <c:showCatName val="0"/>
          <c:showSerName val="0"/>
          <c:showPercent val="0"/>
          <c:showBubbleSize val="0"/>
        </c:dLbls>
        <c:gapWidth val="219"/>
        <c:overlap val="-27"/>
        <c:axId val="2046163656"/>
        <c:axId val="2127031944"/>
      </c:barChart>
      <c:catAx>
        <c:axId val="204616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7031944"/>
        <c:crosses val="autoZero"/>
        <c:auto val="1"/>
        <c:lblAlgn val="ctr"/>
        <c:lblOffset val="100"/>
        <c:tickMarkSkip val="25"/>
        <c:noMultiLvlLbl val="0"/>
      </c:catAx>
      <c:valAx>
        <c:axId val="2127031944"/>
        <c:scaling>
          <c:orientation val="minMax"/>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46163656"/>
        <c:crosses val="autoZero"/>
        <c:crossBetween val="between"/>
        <c:dispUnits>
          <c:builtInUnit val="thousands"/>
        </c:dispUnits>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0.43973</cdr:x>
      <cdr:y>0.65599</cdr:y>
    </cdr:from>
    <cdr:to>
      <cdr:x>0.56027</cdr:x>
      <cdr:y>0.77581</cdr:y>
    </cdr:to>
    <cdr:sp macro="" textlink="">
      <cdr:nvSpPr>
        <cdr:cNvPr id="2" name="Oval 1"/>
        <cdr:cNvSpPr/>
      </cdr:nvSpPr>
      <cdr:spPr>
        <a:xfrm xmlns:a="http://schemas.openxmlformats.org/drawingml/2006/main">
          <a:off x="3462962" y="2901714"/>
          <a:ext cx="949345" cy="530003"/>
        </a:xfrm>
        <a:prstGeom xmlns:a="http://schemas.openxmlformats.org/drawingml/2006/main" prst="ellipse">
          <a:avLst/>
        </a:prstGeom>
        <a:noFill xmlns:a="http://schemas.openxmlformats.org/drawingml/2006/main"/>
        <a:ln xmlns:a="http://schemas.openxmlformats.org/drawingml/2006/main" w="60325">
          <a:solidFill>
            <a:schemeClr val="accent4"/>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7433" cy="350520"/>
          </a:xfrm>
          <a:prstGeom prst="rect">
            <a:avLst/>
          </a:prstGeom>
        </p:spPr>
        <p:txBody>
          <a:bodyPr vert="horz" lIns="93026" tIns="46513" rIns="93026" bIns="46513" rtlCol="0"/>
          <a:lstStyle>
            <a:lvl1pPr algn="l">
              <a:defRPr sz="1200"/>
            </a:lvl1pPr>
          </a:lstStyle>
          <a:p>
            <a:endParaRPr lang="en-US" dirty="0"/>
          </a:p>
        </p:txBody>
      </p:sp>
      <p:sp>
        <p:nvSpPr>
          <p:cNvPr id="3" name="Date Placeholder 2"/>
          <p:cNvSpPr>
            <a:spLocks noGrp="1"/>
          </p:cNvSpPr>
          <p:nvPr>
            <p:ph type="dt" sz="quarter" idx="1"/>
          </p:nvPr>
        </p:nvSpPr>
        <p:spPr>
          <a:xfrm>
            <a:off x="5251422" y="0"/>
            <a:ext cx="4017433" cy="350520"/>
          </a:xfrm>
          <a:prstGeom prst="rect">
            <a:avLst/>
          </a:prstGeom>
        </p:spPr>
        <p:txBody>
          <a:bodyPr vert="horz" lIns="93026" tIns="46513" rIns="93026" bIns="46513" rtlCol="0"/>
          <a:lstStyle>
            <a:lvl1pPr algn="r">
              <a:defRPr sz="1200"/>
            </a:lvl1pPr>
          </a:lstStyle>
          <a:p>
            <a:fld id="{4EFB5670-5F31-4959-946E-BD7E05D72E36}" type="datetimeFigureOut">
              <a:rPr lang="en-US" smtClean="0"/>
              <a:t>9/5/17</a:t>
            </a:fld>
            <a:endParaRPr lang="en-US" dirty="0"/>
          </a:p>
        </p:txBody>
      </p:sp>
      <p:sp>
        <p:nvSpPr>
          <p:cNvPr id="4" name="Footer Placeholder 3"/>
          <p:cNvSpPr>
            <a:spLocks noGrp="1"/>
          </p:cNvSpPr>
          <p:nvPr>
            <p:ph type="ftr" sz="quarter" idx="2"/>
          </p:nvPr>
        </p:nvSpPr>
        <p:spPr>
          <a:xfrm>
            <a:off x="0" y="6658663"/>
            <a:ext cx="4017433" cy="350520"/>
          </a:xfrm>
          <a:prstGeom prst="rect">
            <a:avLst/>
          </a:prstGeom>
        </p:spPr>
        <p:txBody>
          <a:bodyPr vert="horz" lIns="93026" tIns="46513" rIns="93026" bIns="465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51422" y="6658663"/>
            <a:ext cx="4017433" cy="350520"/>
          </a:xfrm>
          <a:prstGeom prst="rect">
            <a:avLst/>
          </a:prstGeom>
        </p:spPr>
        <p:txBody>
          <a:bodyPr vert="horz" lIns="93026" tIns="46513" rIns="93026" bIns="46513" rtlCol="0" anchor="b"/>
          <a:lstStyle>
            <a:lvl1pPr algn="r">
              <a:defRPr sz="1200"/>
            </a:lvl1pPr>
          </a:lstStyle>
          <a:p>
            <a:fld id="{DCBEBB89-8D0A-4BB5-81C6-49C4206EA49B}" type="slidenum">
              <a:rPr lang="en-US" smtClean="0"/>
              <a:t>‹#›</a:t>
            </a:fld>
            <a:endParaRPr lang="en-US" dirty="0"/>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17433" cy="350520"/>
          </a:xfrm>
          <a:prstGeom prst="rect">
            <a:avLst/>
          </a:prstGeom>
        </p:spPr>
        <p:txBody>
          <a:bodyPr vert="horz" lIns="93026" tIns="46513" rIns="93026" bIns="46513" rtlCol="0"/>
          <a:lstStyle>
            <a:lvl1pPr algn="l">
              <a:defRPr sz="1200"/>
            </a:lvl1pPr>
          </a:lstStyle>
          <a:p>
            <a:endParaRPr lang="en-US" dirty="0"/>
          </a:p>
        </p:txBody>
      </p:sp>
      <p:sp>
        <p:nvSpPr>
          <p:cNvPr id="3" name="Date Placeholder 2"/>
          <p:cNvSpPr>
            <a:spLocks noGrp="1"/>
          </p:cNvSpPr>
          <p:nvPr>
            <p:ph type="dt" idx="1"/>
          </p:nvPr>
        </p:nvSpPr>
        <p:spPr>
          <a:xfrm>
            <a:off x="5251422" y="0"/>
            <a:ext cx="4017433" cy="350520"/>
          </a:xfrm>
          <a:prstGeom prst="rect">
            <a:avLst/>
          </a:prstGeom>
        </p:spPr>
        <p:txBody>
          <a:bodyPr vert="horz" lIns="93026" tIns="46513" rIns="93026" bIns="46513" rtlCol="0"/>
          <a:lstStyle>
            <a:lvl1pPr algn="r">
              <a:defRPr sz="1200"/>
            </a:lvl1pPr>
          </a:lstStyle>
          <a:p>
            <a:fld id="{2E1C79F2-36FE-43AB-BF82-9E8A55746F20}" type="datetimeFigureOut">
              <a:rPr lang="en-US" smtClean="0"/>
              <a:t>9/5/17</a:t>
            </a:fld>
            <a:endParaRPr lang="en-US" dirty="0"/>
          </a:p>
        </p:txBody>
      </p:sp>
      <p:sp>
        <p:nvSpPr>
          <p:cNvPr id="4" name="Slide Image Placeholder 3"/>
          <p:cNvSpPr>
            <a:spLocks noGrp="1" noRot="1" noChangeAspect="1"/>
          </p:cNvSpPr>
          <p:nvPr>
            <p:ph type="sldImg" idx="2"/>
          </p:nvPr>
        </p:nvSpPr>
        <p:spPr>
          <a:xfrm>
            <a:off x="2298700" y="525463"/>
            <a:ext cx="4673600" cy="2628900"/>
          </a:xfrm>
          <a:prstGeom prst="rect">
            <a:avLst/>
          </a:prstGeom>
          <a:noFill/>
          <a:ln w="12700">
            <a:solidFill>
              <a:prstClr val="black"/>
            </a:solidFill>
          </a:ln>
        </p:spPr>
        <p:txBody>
          <a:bodyPr vert="horz" lIns="93026" tIns="46513" rIns="93026" bIns="46513" rtlCol="0" anchor="ctr"/>
          <a:lstStyle/>
          <a:p>
            <a:endParaRPr lang="en-US" dirty="0"/>
          </a:p>
        </p:txBody>
      </p:sp>
      <p:sp>
        <p:nvSpPr>
          <p:cNvPr id="5" name="Notes Placeholder 4"/>
          <p:cNvSpPr>
            <a:spLocks noGrp="1"/>
          </p:cNvSpPr>
          <p:nvPr>
            <p:ph type="body" sz="quarter" idx="3"/>
          </p:nvPr>
        </p:nvSpPr>
        <p:spPr>
          <a:xfrm>
            <a:off x="927100" y="3329940"/>
            <a:ext cx="7416800" cy="3154680"/>
          </a:xfrm>
          <a:prstGeom prst="rect">
            <a:avLst/>
          </a:prstGeom>
        </p:spPr>
        <p:txBody>
          <a:bodyPr vert="horz" lIns="93026" tIns="46513" rIns="93026" bIns="4651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3"/>
            <a:ext cx="4017433" cy="350520"/>
          </a:xfrm>
          <a:prstGeom prst="rect">
            <a:avLst/>
          </a:prstGeom>
        </p:spPr>
        <p:txBody>
          <a:bodyPr vert="horz" lIns="93026" tIns="46513" rIns="93026" bIns="465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51422" y="6658663"/>
            <a:ext cx="4017433" cy="350520"/>
          </a:xfrm>
          <a:prstGeom prst="rect">
            <a:avLst/>
          </a:prstGeom>
        </p:spPr>
        <p:txBody>
          <a:bodyPr vert="horz" lIns="93026" tIns="46513" rIns="93026" bIns="46513" rtlCol="0" anchor="b"/>
          <a:lstStyle>
            <a:lvl1pPr algn="r">
              <a:defRPr sz="1200"/>
            </a:lvl1pPr>
          </a:lstStyle>
          <a:p>
            <a:fld id="{0B55F1AE-6D40-4C27-8DC0-C0689709F64A}" type="slidenum">
              <a:rPr lang="en-US" smtClean="0"/>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Talk Title: </a:t>
            </a:r>
            <a:r>
              <a:rPr lang="en-US" sz="1200" b="1" kern="1200" dirty="0" smtClean="0">
                <a:solidFill>
                  <a:schemeClr val="tx1"/>
                </a:solidFill>
                <a:effectLst/>
                <a:latin typeface="+mn-lt"/>
                <a:ea typeface="+mn-ea"/>
                <a:cs typeface="+mn-cs"/>
              </a:rPr>
              <a:t>Marketing &amp; Branding: Differentiation in a Competitive Market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Talk Description: </a:t>
            </a:r>
            <a:r>
              <a:rPr lang="en-US" sz="1200" kern="1200" dirty="0" smtClean="0">
                <a:solidFill>
                  <a:schemeClr val="tx1"/>
                </a:solidFill>
                <a:effectLst/>
                <a:latin typeface="+mn-lt"/>
                <a:ea typeface="+mn-ea"/>
                <a:cs typeface="+mn-cs"/>
              </a:rPr>
              <a:t>Join Julia Herz, Craft Beer Program Director at the Brewers Association and Publisher of CraftBeer.com, as she provides practical tips on how to build your brand, earn customers and influence beer lovers. In this session she’ll cover everything from marketing 101, social media strategies, successful practices used by multiple craft brewers and how to ensure you gain top of mind awareness in a busy beverage world.</a:t>
            </a:r>
          </a:p>
          <a:p>
            <a:endParaRPr lang="en-US" baseline="0" dirty="0" smtClean="0"/>
          </a:p>
          <a:p>
            <a:endParaRPr lang="en-US" baseline="0" dirty="0" smtClean="0"/>
          </a:p>
          <a:p>
            <a:r>
              <a:rPr lang="en-US" baseline="0" dirty="0" smtClean="0"/>
              <a:t>Today I have an opportunity to ground us, align us and rally as I remind…</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legislative challenges should not deter the brewer business spirit. We are seeing many successes and advancement in Texas. This group of attendees should be commended for chipping away at the wall that slows down your brewery businesses. Overtime we are seeing that perseverance and dedication pay off as Texas is more and more becoming a beer destination. </a:t>
            </a:r>
          </a:p>
          <a:p>
            <a:endParaRPr lang="en-US" dirty="0" smtClean="0"/>
          </a:p>
        </p:txBody>
      </p:sp>
      <p:sp>
        <p:nvSpPr>
          <p:cNvPr id="4" name="Slide Number Placeholder 3"/>
          <p:cNvSpPr>
            <a:spLocks noGrp="1"/>
          </p:cNvSpPr>
          <p:nvPr>
            <p:ph type="sldNum" sz="quarter" idx="10"/>
          </p:nvPr>
        </p:nvSpPr>
        <p:spPr/>
        <p:txBody>
          <a:bodyPr/>
          <a:lstStyle/>
          <a:p>
            <a:fld id="{0B55F1AE-6D40-4C27-8DC0-C0689709F64A}" type="slidenum">
              <a:rPr lang="en-US" smtClean="0"/>
              <a:t>1</a:t>
            </a:fld>
            <a:endParaRPr lang="en-US" dirty="0"/>
          </a:p>
        </p:txBody>
      </p:sp>
    </p:spTree>
    <p:extLst>
      <p:ext uri="{BB962C8B-B14F-4D97-AF65-F5344CB8AC3E}">
        <p14:creationId xmlns:p14="http://schemas.microsoft.com/office/powerpoint/2010/main" val="140830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Ballast Point: 430k bbls</a:t>
            </a:r>
          </a:p>
          <a:p>
            <a:r>
              <a:rPr lang="en-US" sz="1200" kern="1200" dirty="0" smtClean="0">
                <a:solidFill>
                  <a:schemeClr val="tx1"/>
                </a:solidFill>
                <a:effectLst/>
                <a:latin typeface="+mn-lt"/>
                <a:ea typeface="+mn-ea"/>
                <a:cs typeface="+mn-cs"/>
              </a:rPr>
              <a:t>Constellation: 18.125M bb</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Heineken USA: 8.4M bbls</a:t>
            </a:r>
          </a:p>
          <a:p>
            <a:r>
              <a:rPr lang="en-US" sz="1200" kern="1200" dirty="0" smtClean="0">
                <a:solidFill>
                  <a:schemeClr val="tx1"/>
                </a:solidFill>
                <a:effectLst/>
                <a:latin typeface="+mn-lt"/>
                <a:ea typeface="+mn-ea"/>
                <a:cs typeface="+mn-cs"/>
              </a:rPr>
              <a:t>Lagunitas: 921k bbls</a:t>
            </a:r>
          </a:p>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13</a:t>
            </a:fld>
            <a:endParaRPr lang="en-US" dirty="0"/>
          </a:p>
        </p:txBody>
      </p:sp>
    </p:spTree>
    <p:extLst>
      <p:ext uri="{BB962C8B-B14F-4D97-AF65-F5344CB8AC3E}">
        <p14:creationId xmlns:p14="http://schemas.microsoft.com/office/powerpoint/2010/main" val="666522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action or business of promoting and selling products or services, including market research and advertising.</a:t>
            </a:r>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14</a:t>
            </a:fld>
            <a:endParaRPr lang="en-US" dirty="0"/>
          </a:p>
        </p:txBody>
      </p:sp>
    </p:spTree>
    <p:extLst>
      <p:ext uri="{BB962C8B-B14F-4D97-AF65-F5344CB8AC3E}">
        <p14:creationId xmlns:p14="http://schemas.microsoft.com/office/powerpoint/2010/main" val="425797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15</a:t>
            </a:fld>
            <a:endParaRPr lang="en-US" dirty="0"/>
          </a:p>
        </p:txBody>
      </p:sp>
    </p:spTree>
    <p:extLst>
      <p:ext uri="{BB962C8B-B14F-4D97-AF65-F5344CB8AC3E}">
        <p14:creationId xmlns:p14="http://schemas.microsoft.com/office/powerpoint/2010/main" val="3984249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smtClean="0"/>
              <a:t>You Are Marketing BEER!</a:t>
            </a:r>
          </a:p>
          <a:p>
            <a:endParaRPr lang="en-US" dirty="0" smtClean="0"/>
          </a:p>
          <a:p>
            <a:endParaRPr lang="en-US" baseline="0" dirty="0" smtClean="0"/>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57369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smtClean="0"/>
              <a:t>As </a:t>
            </a:r>
            <a:r>
              <a:rPr lang="en-US" dirty="0"/>
              <a:t>long</a:t>
            </a:r>
            <a:r>
              <a:rPr lang="en-US" baseline="0" dirty="0"/>
              <a:t> as a brewery can differentiate and make world class beer they will succeed. </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4800" kern="0" dirty="0" smtClean="0">
                <a:ln w="12700">
                  <a:noFill/>
                  <a:prstDash val="solid"/>
                </a:ln>
                <a:latin typeface="Calibri Light"/>
                <a:cs typeface="Helvetica"/>
              </a:rPr>
              <a:t>1 in 4 consumers do not know what they are drinking beforehand - </a:t>
            </a:r>
            <a:r>
              <a:rPr lang="en-GB" sz="1200" kern="0" dirty="0" smtClean="0">
                <a:latin typeface="Calibri Light" panose="020F0302020204030204"/>
                <a:ea typeface="ＭＳ Ｐゴシック" pitchFamily="34" charset="-128"/>
                <a:cs typeface="Helvetica" panose="020B0604020202020204" pitchFamily="34" charset="0"/>
              </a:rPr>
              <a:t>Nielsen CGA On Premise User Survey (March-April 2017) –  sample size: 15042</a:t>
            </a:r>
          </a:p>
          <a:p>
            <a:endParaRPr lang="en-US" baseline="0" dirty="0" smtClean="0"/>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18536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endParaRPr lang="en-GB" sz="1200" kern="0" baseline="0" dirty="0" smtClean="0">
              <a:latin typeface="Calibri Light" panose="020F0302020204030204"/>
              <a:ea typeface="ＭＳ Ｐゴシック" pitchFamily="34" charset="-128"/>
              <a:cs typeface="Helvetica" panose="020B0604020202020204" pitchFamily="34" charset="0"/>
            </a:endParaRPr>
          </a:p>
          <a:p>
            <a:endParaRPr lang="en-GB" sz="1200" kern="0" baseline="0" dirty="0" smtClean="0">
              <a:latin typeface="Calibri Light" panose="020F0302020204030204"/>
              <a:ea typeface="ＭＳ Ｐゴシック" pitchFamily="34" charset="-128"/>
              <a:cs typeface="Helvetica" panose="020B0604020202020204" pitchFamily="34" charset="0"/>
            </a:endParaRPr>
          </a:p>
          <a:p>
            <a:r>
              <a:rPr lang="en-US" sz="1200" dirty="0" smtClean="0"/>
              <a:t>America’s Oldest Brewery</a:t>
            </a:r>
          </a:p>
          <a:p>
            <a:r>
              <a:rPr lang="en-US" sz="1200" dirty="0" smtClean="0"/>
              <a:t>For the Love of Beer</a:t>
            </a:r>
          </a:p>
          <a:p>
            <a:r>
              <a:rPr lang="en-US" sz="1200" dirty="0" smtClean="0"/>
              <a:t>Off-Centered Ales for Off-Centered People</a:t>
            </a:r>
          </a:p>
          <a:p>
            <a:endParaRPr lang="en-US" baseline="0" dirty="0" smtClean="0"/>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779385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Realize</a:t>
            </a:r>
            <a:r>
              <a:rPr lang="en-US" baseline="0" dirty="0" smtClean="0"/>
              <a:t> it or not but content is one of your products. You produce it right? So how much planning does it get? Even though it’s not paid for by your customer directly it does help pay the bills.</a:t>
            </a:r>
          </a:p>
          <a:p>
            <a:endParaRPr lang="en-US" baseline="0" dirty="0" smtClean="0"/>
          </a:p>
          <a:p>
            <a:r>
              <a:rPr lang="en-US" baseline="0" dirty="0" smtClean="0"/>
              <a:t>Just like one of a resteraunts ‘products’ is their experience. Right? They don’t sell the experience they sell food and beverage but …</a:t>
            </a:r>
          </a:p>
          <a:p>
            <a:endParaRPr lang="en-US" dirty="0" smtClean="0"/>
          </a:p>
          <a:p>
            <a:r>
              <a:rPr lang="en-US" dirty="0" smtClean="0"/>
              <a:t>All about grassroots, straight from the source</a:t>
            </a:r>
            <a:r>
              <a:rPr lang="en-US" baseline="0" dirty="0" smtClean="0"/>
              <a:t> message reach.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Strategy, Tactics, Execution, Nurturing</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What are you marketing? Y</a:t>
            </a:r>
            <a:r>
              <a:rPr lang="en-US" sz="1200" kern="1200" dirty="0" smtClean="0">
                <a:solidFill>
                  <a:schemeClr val="tx1"/>
                </a:solidFill>
                <a:effectLst/>
                <a:latin typeface="+mn-lt"/>
                <a:ea typeface="+mn-ea"/>
                <a:cs typeface="+mn-cs"/>
              </a:rPr>
              <a:t>our story.</a:t>
            </a:r>
            <a:endParaRPr lang="en-US" baseline="0" dirty="0" smtClean="0"/>
          </a:p>
          <a:p>
            <a:endParaRPr lang="en-US" dirty="0" smtClean="0"/>
          </a:p>
          <a:p>
            <a:endParaRPr lang="en-US" dirty="0" smtClean="0"/>
          </a:p>
          <a:p>
            <a:r>
              <a:rPr lang="en-US" dirty="0" smtClean="0"/>
              <a:t>Content comes in a lot of forms:</a:t>
            </a:r>
          </a:p>
          <a:p>
            <a:r>
              <a:rPr lang="en-US" dirty="0" smtClean="0"/>
              <a:t>Online </a:t>
            </a:r>
          </a:p>
          <a:p>
            <a:r>
              <a:rPr lang="en-US" dirty="0" smtClean="0"/>
              <a:t>Social, videos, graphics, microsites </a:t>
            </a:r>
          </a:p>
          <a:p>
            <a:endParaRPr lang="en-US" dirty="0" smtClean="0"/>
          </a:p>
          <a:p>
            <a:r>
              <a:rPr lang="en-US" dirty="0" smtClean="0"/>
              <a:t>The entire face of advertising is changing as brands are becoming focused on how best to interest consumers.  It’s less about making sure their logo is on every piece of material and more about how to provide information (and generate conversations) with consumers.   Brands are spending less on “Traditional advertising” and more on content that people are truly interested in and want to engage with and hopefully share as well (the viral aspect.)  </a:t>
            </a:r>
          </a:p>
          <a:p>
            <a:r>
              <a:rPr lang="en-US" dirty="0" smtClean="0"/>
              <a:t> </a:t>
            </a:r>
          </a:p>
          <a:p>
            <a:r>
              <a:rPr lang="en-US" dirty="0" smtClean="0"/>
              <a:t>The Beer and Food Course is a terrific example of this.  People are coming to us because we’re a valuable resource for engaging, interesting and informative content.  We could advertise all day long that pairings are important, but what we’re doing is providing them tools and resources.  It’s not about (in this case) making them care about the BA or CraftBeer.com, but having them takeaway the bigger picture we’re trying to communicate.</a:t>
            </a:r>
          </a:p>
          <a:p>
            <a:endParaRPr lang="en-US" dirty="0" smtClean="0"/>
          </a:p>
          <a:p>
            <a:r>
              <a:rPr lang="en-US" dirty="0" smtClean="0"/>
              <a:t>And </a:t>
            </a:r>
          </a:p>
          <a:p>
            <a:r>
              <a:rPr lang="en-US" dirty="0" smtClean="0"/>
              <a:t>Planned (Editorial calendar or in a schedule) and real-time (on the fly)</a:t>
            </a:r>
          </a:p>
          <a:p>
            <a:endParaRPr lang="en-US" dirty="0" smtClean="0"/>
          </a:p>
          <a:p>
            <a:r>
              <a:rPr lang="en-US" dirty="0" smtClean="0"/>
              <a:t>=====</a:t>
            </a:r>
          </a:p>
          <a:p>
            <a:endParaRPr lang="en-US" dirty="0" smtClean="0"/>
          </a:p>
          <a:p>
            <a:r>
              <a:rPr lang="en-US" baseline="0" dirty="0" smtClean="0"/>
              <a:t>Evergreen</a:t>
            </a:r>
          </a:p>
          <a:p>
            <a:r>
              <a:rPr lang="en-US" baseline="0" dirty="0" smtClean="0"/>
              <a:t>Beer Styles, Beer 101, CB.com Beer and Food Course</a:t>
            </a:r>
          </a:p>
          <a:p>
            <a:endParaRPr lang="en-US" baseline="0" dirty="0" smtClean="0"/>
          </a:p>
          <a:p>
            <a:r>
              <a:rPr lang="en-US" baseline="0" dirty="0" smtClean="0"/>
              <a:t>Product Description pages. OWN it. Be the leader in information on your brand. Be the authoritative source. </a:t>
            </a:r>
          </a:p>
          <a:p>
            <a:endParaRPr lang="en-US" baseline="0" dirty="0" smtClean="0"/>
          </a:p>
          <a:p>
            <a:r>
              <a:rPr lang="en-US" baseline="0" dirty="0" smtClean="0"/>
              <a:t>51% of our audience is mobile – Responsive design</a:t>
            </a:r>
            <a:endParaRPr lang="en-US" dirty="0" smtClean="0"/>
          </a:p>
          <a:p>
            <a:endParaRPr lang="en-US" dirty="0" smtClean="0"/>
          </a:p>
          <a:p>
            <a:r>
              <a:rPr lang="en-US" sz="1200" dirty="0" smtClean="0"/>
              <a:t>Produce</a:t>
            </a:r>
          </a:p>
          <a:p>
            <a:r>
              <a:rPr lang="en-US" sz="1200" dirty="0" smtClean="0"/>
              <a:t>Package/Publish</a:t>
            </a:r>
          </a:p>
          <a:p>
            <a:r>
              <a:rPr lang="en-US" sz="1200" dirty="0" smtClean="0"/>
              <a:t>Promote </a:t>
            </a:r>
            <a:r>
              <a:rPr lang="en-US" sz="800" dirty="0" smtClean="0"/>
              <a:t>(and then re-promote)</a:t>
            </a:r>
          </a:p>
          <a:p>
            <a:endParaRPr lang="en-US" dirty="0" smtClean="0"/>
          </a:p>
          <a:p>
            <a:r>
              <a:rPr lang="en-US" dirty="0" smtClean="0"/>
              <a:t>Always seek out engagement</a:t>
            </a:r>
          </a:p>
          <a:p>
            <a:r>
              <a:rPr lang="en-US" dirty="0" smtClean="0"/>
              <a:t>Engaging headline</a:t>
            </a:r>
          </a:p>
          <a:p>
            <a:r>
              <a:rPr lang="en-US" dirty="0" smtClean="0"/>
              <a:t>Poll</a:t>
            </a:r>
            <a:r>
              <a:rPr lang="en-US" baseline="0" dirty="0" smtClean="0"/>
              <a:t> at bottom of post</a:t>
            </a:r>
          </a:p>
          <a:p>
            <a:r>
              <a:rPr lang="en-US" baseline="0" dirty="0" smtClean="0"/>
              <a:t>Ask a question</a:t>
            </a:r>
          </a:p>
          <a:p>
            <a:r>
              <a:rPr lang="en-US" baseline="0" dirty="0" smtClean="0"/>
              <a:t>Conversational</a:t>
            </a:r>
          </a:p>
          <a:p>
            <a:endParaRPr lang="en-US" baseline="0" dirty="0" smtClean="0"/>
          </a:p>
          <a:p>
            <a:r>
              <a:rPr lang="en-US" baseline="0" dirty="0" smtClean="0"/>
              <a:t>The art of the infographic:</a:t>
            </a:r>
          </a:p>
          <a:p>
            <a:r>
              <a:rPr lang="en-US" baseline="0" dirty="0" smtClean="0"/>
              <a:t>Informative</a:t>
            </a:r>
          </a:p>
          <a:p>
            <a:r>
              <a:rPr lang="en-US" baseline="0" dirty="0" smtClean="0"/>
              <a:t>Easy to read</a:t>
            </a:r>
          </a:p>
          <a:p>
            <a:r>
              <a:rPr lang="en-US" baseline="0" dirty="0" smtClean="0"/>
              <a:t>Branded</a:t>
            </a:r>
          </a:p>
          <a:p>
            <a:r>
              <a:rPr lang="en-US" baseline="0" dirty="0" smtClean="0"/>
              <a:t>Shareable</a:t>
            </a:r>
          </a:p>
          <a:p>
            <a:endParaRPr lang="en-US" baseline="0" dirty="0" smtClean="0"/>
          </a:p>
          <a:p>
            <a:r>
              <a:rPr lang="en-US" dirty="0" smtClean="0"/>
              <a:t>30/30/30 rule: &lt;Via your content</a:t>
            </a:r>
            <a:r>
              <a:rPr lang="en-US" baseline="0" dirty="0" smtClean="0"/>
              <a:t> marketing&gt;</a:t>
            </a:r>
            <a:endParaRPr lang="en-US" dirty="0" smtClean="0"/>
          </a:p>
          <a:p>
            <a:r>
              <a:rPr lang="en-US" dirty="0" smtClean="0"/>
              <a:t>Talk directly about your organization and related</a:t>
            </a:r>
            <a:r>
              <a:rPr lang="en-US" baseline="0" dirty="0" smtClean="0"/>
              <a:t> content</a:t>
            </a:r>
          </a:p>
          <a:p>
            <a:r>
              <a:rPr lang="en-US" baseline="0" dirty="0" smtClean="0"/>
              <a:t>Spotlight others</a:t>
            </a:r>
          </a:p>
          <a:p>
            <a:r>
              <a:rPr lang="en-US" baseline="0" dirty="0" smtClean="0"/>
              <a:t>Reflect on the values of your organization to entertain and engage</a:t>
            </a:r>
          </a:p>
          <a:p>
            <a:endParaRPr lang="en-US" baseline="0" dirty="0" smtClean="0"/>
          </a:p>
          <a:p>
            <a:r>
              <a:rPr lang="en-US" baseline="0" dirty="0" smtClean="0"/>
              <a:t>Photos-behind the scenes / Food porn</a:t>
            </a:r>
          </a:p>
          <a:p>
            <a:endParaRPr lang="en-US" baseline="0" dirty="0" smtClean="0"/>
          </a:p>
          <a:p>
            <a:r>
              <a:rPr lang="en-US" dirty="0" smtClean="0"/>
              <a:t>If the #1 goal of Twitter is to drive people to the website then the most important metric is the click-through rate and seeing how many people come from Twitter to the site via Google Analytics Social metrics. Engagement and shares are great and increasing those can lead to more click-throughs, but the top metric I feel is the actual conversion from a Twitter follower to a website visitor. </a:t>
            </a:r>
          </a:p>
          <a:p>
            <a:r>
              <a:rPr lang="en-US" dirty="0" smtClean="0"/>
              <a:t> </a:t>
            </a:r>
          </a:p>
          <a:p>
            <a:r>
              <a:rPr lang="en-US" dirty="0" smtClean="0"/>
              <a:t>As far as engagement rate is concerned over the years I would say for larger brands is 2 – 5% is considered really great. The average from 2012 – 2014 was only around .5 – 1% but lots of companies and organizations do not use Twitter correctly. I would set the bar a little higher once you are really using Twitter strategically and aim for between 5 – 10%. You have a really great audience so I am hoping the engagement rate could climb even higher, but if we look at what the majority of companies and organizations achieve it is not very high. In the strategy I will address this questions in more detail. </a:t>
            </a:r>
          </a:p>
          <a:p>
            <a:r>
              <a:rPr lang="en-US" dirty="0" smtClean="0"/>
              <a:t> </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1F559D2-A6C6-4C2E-9F93-53D1AC64BAF9}" type="slidenum">
              <a:rPr lang="en-US" smtClean="0"/>
              <a:t>19</a:t>
            </a:fld>
            <a:endParaRPr lang="en-US" dirty="0"/>
          </a:p>
        </p:txBody>
      </p:sp>
    </p:spTree>
    <p:extLst>
      <p:ext uri="{BB962C8B-B14F-4D97-AF65-F5344CB8AC3E}">
        <p14:creationId xmlns:p14="http://schemas.microsoft.com/office/powerpoint/2010/main" val="3881090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On-premise: Craft brewers have</a:t>
            </a:r>
            <a:r>
              <a:rPr lang="en-US" baseline="0" dirty="0" smtClean="0"/>
              <a:t> helped beer reclaim its place at the dinner table and are in demand to be offered on restaurant menus. </a:t>
            </a:r>
            <a:endParaRPr lang="en-US" dirty="0" smtClean="0">
              <a:solidFill>
                <a:srgbClr val="000000"/>
              </a:solidFill>
              <a:latin typeface="+mn-lt"/>
            </a:endParaRPr>
          </a:p>
          <a:p>
            <a:endParaRPr lang="en-US" dirty="0" smtClean="0"/>
          </a:p>
          <a:p>
            <a:r>
              <a:rPr lang="en-US" dirty="0" smtClean="0"/>
              <a:t>At the brewery = 3</a:t>
            </a:r>
            <a:r>
              <a:rPr lang="en-US" baseline="30000" dirty="0" smtClean="0"/>
              <a:t>rd</a:t>
            </a:r>
            <a:r>
              <a:rPr lang="en-US" baseline="0" dirty="0" smtClean="0"/>
              <a:t> channel (Nielson). </a:t>
            </a:r>
            <a:endParaRPr lang="en-US" dirty="0"/>
          </a:p>
        </p:txBody>
      </p:sp>
      <p:sp>
        <p:nvSpPr>
          <p:cNvPr id="4" name="Slide Number Placeholder 3"/>
          <p:cNvSpPr>
            <a:spLocks noGrp="1"/>
          </p:cNvSpPr>
          <p:nvPr>
            <p:ph type="sldNum" sz="quarter" idx="10"/>
          </p:nvPr>
        </p:nvSpPr>
        <p:spPr/>
        <p:txBody>
          <a:bodyPr/>
          <a:lstStyle/>
          <a:p>
            <a:fld id="{21F559D2-A6C6-4C2E-9F93-53D1AC64BAF9}" type="slidenum">
              <a:rPr lang="en-US" smtClean="0"/>
              <a:t>20</a:t>
            </a:fld>
            <a:endParaRPr lang="en-US" dirty="0"/>
          </a:p>
        </p:txBody>
      </p:sp>
    </p:spTree>
    <p:extLst>
      <p:ext uri="{BB962C8B-B14F-4D97-AF65-F5344CB8AC3E}">
        <p14:creationId xmlns:p14="http://schemas.microsoft.com/office/powerpoint/2010/main" val="1178417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Your Brewery Leading the Conversation?</a:t>
            </a:r>
          </a:p>
          <a:p>
            <a:endParaRPr lang="en-US" sz="1200" dirty="0" smtClean="0"/>
          </a:p>
          <a:p>
            <a:r>
              <a:rPr lang="en-US" sz="1200" dirty="0" smtClean="0"/>
              <a:t>You have</a:t>
            </a:r>
            <a:r>
              <a:rPr lang="en-US" sz="1200" baseline="0" dirty="0" smtClean="0"/>
              <a:t> a VOICE</a:t>
            </a:r>
            <a:endParaRPr lang="en-US" sz="1200" dirty="0" smtClean="0"/>
          </a:p>
          <a:p>
            <a:endParaRPr lang="en-US" sz="1200" dirty="0" smtClean="0"/>
          </a:p>
          <a:p>
            <a:r>
              <a:rPr lang="en-US" sz="1200" dirty="0" smtClean="0"/>
              <a:t>New statistics: Jump on that</a:t>
            </a:r>
          </a:p>
          <a:p>
            <a:r>
              <a:rPr lang="en-US" sz="1200" dirty="0" smtClean="0"/>
              <a:t>Media story published: Add your voice</a:t>
            </a:r>
          </a:p>
          <a:p>
            <a:r>
              <a:rPr lang="en-US" sz="1200" dirty="0" smtClean="0"/>
              <a:t>New beer releases: Be the main authority on brand details.</a:t>
            </a:r>
          </a:p>
          <a:p>
            <a:endParaRPr lang="en-US" dirty="0" smtClean="0"/>
          </a:p>
          <a:p>
            <a:r>
              <a:rPr lang="en-US" dirty="0" smtClean="0"/>
              <a:t>May hay of your milestones:</a:t>
            </a:r>
          </a:p>
          <a:p>
            <a:r>
              <a:rPr lang="en-US" dirty="0" smtClean="0"/>
              <a:t>Xxx flight,</a:t>
            </a:r>
            <a:r>
              <a:rPr lang="en-US" baseline="0" dirty="0" smtClean="0"/>
              <a:t> pint, keg, pairing meal SOLD</a:t>
            </a:r>
          </a:p>
          <a:p>
            <a:r>
              <a:rPr lang="en-US" baseline="0" dirty="0" smtClean="0"/>
              <a:t>Xxx tour given</a:t>
            </a:r>
          </a:p>
          <a:p>
            <a:r>
              <a:rPr lang="en-US" baseline="0" dirty="0" smtClean="0"/>
              <a:t>Xxx birthday of customer celebrated</a:t>
            </a:r>
          </a:p>
          <a:p>
            <a:r>
              <a:rPr lang="en-US" baseline="0" dirty="0" smtClean="0"/>
              <a:t>Xxx accounts carry the beer</a:t>
            </a:r>
          </a:p>
          <a:p>
            <a:r>
              <a:rPr lang="en-US" baseline="0" dirty="0" smtClean="0"/>
              <a:t>Xxx barrel of beer brewed</a:t>
            </a:r>
          </a:p>
          <a:p>
            <a:r>
              <a:rPr lang="en-US" baseline="0" dirty="0" smtClean="0"/>
              <a:t>Xxx out of state visitor</a:t>
            </a:r>
          </a:p>
          <a:p>
            <a:r>
              <a:rPr lang="en-US" baseline="0" dirty="0" smtClean="0"/>
              <a:t>Xxx donation to charity</a:t>
            </a:r>
          </a:p>
          <a:p>
            <a:r>
              <a:rPr lang="en-US" baseline="0" dirty="0" smtClean="0"/>
              <a:t>xxx</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1F559D2-A6C6-4C2E-9F93-53D1AC64BAF9}" type="slidenum">
              <a:rPr lang="en-US" smtClean="0"/>
              <a:t>21</a:t>
            </a:fld>
            <a:endParaRPr lang="en-US" dirty="0"/>
          </a:p>
        </p:txBody>
      </p:sp>
    </p:spTree>
    <p:extLst>
      <p:ext uri="{BB962C8B-B14F-4D97-AF65-F5344CB8AC3E}">
        <p14:creationId xmlns:p14="http://schemas.microsoft.com/office/powerpoint/2010/main" val="1369717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22</a:t>
            </a:fld>
            <a:endParaRPr lang="en-US" dirty="0"/>
          </a:p>
        </p:txBody>
      </p:sp>
    </p:spTree>
    <p:extLst>
      <p:ext uri="{BB962C8B-B14F-4D97-AF65-F5344CB8AC3E}">
        <p14:creationId xmlns:p14="http://schemas.microsoft.com/office/powerpoint/2010/main" val="224716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a:t>Great group, passionate – turn-over is very low.</a:t>
            </a:r>
          </a:p>
          <a:p>
            <a:endParaRPr lang="en-US" dirty="0"/>
          </a:p>
          <a:p>
            <a:r>
              <a:rPr lang="en-US" dirty="0"/>
              <a:t>60 estimated employees. </a:t>
            </a:r>
          </a:p>
          <a:p>
            <a:endParaRPr lang="en-US" dirty="0"/>
          </a:p>
          <a:p>
            <a:r>
              <a:rPr lang="en-US" dirty="0"/>
              <a:t>National not for profit trade group representing the majority of U.S. breweries. </a:t>
            </a:r>
          </a:p>
        </p:txBody>
      </p:sp>
      <p:sp>
        <p:nvSpPr>
          <p:cNvPr id="4" name="Slide Number Placeholder 3"/>
          <p:cNvSpPr>
            <a:spLocks noGrp="1"/>
          </p:cNvSpPr>
          <p:nvPr>
            <p:ph type="sldNum" sz="quarter" idx="10"/>
          </p:nvPr>
        </p:nvSpPr>
        <p:spPr/>
        <p:txBody>
          <a:bodyPr/>
          <a:lstStyle/>
          <a:p>
            <a:fld id="{0B55F1AE-6D40-4C27-8DC0-C0689709F64A}" type="slidenum">
              <a:rPr lang="en-US" smtClean="0"/>
              <a:t>2</a:t>
            </a:fld>
            <a:endParaRPr lang="en-US" dirty="0"/>
          </a:p>
        </p:txBody>
      </p:sp>
    </p:spTree>
    <p:extLst>
      <p:ext uri="{BB962C8B-B14F-4D97-AF65-F5344CB8AC3E}">
        <p14:creationId xmlns:p14="http://schemas.microsoft.com/office/powerpoint/2010/main" val="3789523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smtClean="0"/>
              <a:t>12% by volume</a:t>
            </a:r>
          </a:p>
          <a:p>
            <a:r>
              <a:rPr lang="en-US" dirty="0" smtClean="0"/>
              <a:t>Big</a:t>
            </a:r>
            <a:r>
              <a:rPr lang="en-US" baseline="0" dirty="0" smtClean="0"/>
              <a:t> 2 = 69%</a:t>
            </a:r>
          </a:p>
          <a:p>
            <a:r>
              <a:rPr lang="en-US" baseline="0" dirty="0" smtClean="0"/>
              <a:t>Imports and others Pabst</a:t>
            </a:r>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197017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24</a:t>
            </a:fld>
            <a:endParaRPr lang="en-US" sz="1200" dirty="0">
              <a:latin typeface="Calibri"/>
              <a:ea typeface="Calibri"/>
              <a:cs typeface="Calibri"/>
              <a:sym typeface="Calibri"/>
            </a:endParaRPr>
          </a:p>
        </p:txBody>
      </p:sp>
      <p:sp>
        <p:nvSpPr>
          <p:cNvPr id="5" name="Notes Placeholder 4"/>
          <p:cNvSpPr>
            <a:spLocks noGrp="1"/>
          </p:cNvSpPr>
          <p:nvPr>
            <p:ph type="body" idx="11"/>
          </p:nvPr>
        </p:nvSpPr>
        <p:spPr/>
        <p:txBody>
          <a:bodyPr/>
          <a:lstStyle/>
          <a:p>
            <a:endParaRPr lang="en-US" dirty="0"/>
          </a:p>
        </p:txBody>
      </p:sp>
    </p:spTree>
    <p:extLst>
      <p:ext uri="{BB962C8B-B14F-4D97-AF65-F5344CB8AC3E}">
        <p14:creationId xmlns:p14="http://schemas.microsoft.com/office/powerpoint/2010/main" val="2454892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a:t>AHA membership 46,000, compared to 8,500 in 2003</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12796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Data on ‘craft beer’ is not guaranteed. Thousands of breweries not included.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Usually</a:t>
            </a:r>
            <a:r>
              <a:rPr lang="en-US" baseline="0" dirty="0" smtClean="0"/>
              <a:t> ‘self identified’ since craft beer is NOT defined. </a:t>
            </a:r>
            <a:endParaRPr lang="en-US" dirty="0" smtClean="0"/>
          </a:p>
          <a:p>
            <a:endParaRPr lang="en-US" dirty="0"/>
          </a:p>
        </p:txBody>
      </p:sp>
      <p:sp>
        <p:nvSpPr>
          <p:cNvPr id="4" name="Slide Number Placeholder 3"/>
          <p:cNvSpPr>
            <a:spLocks noGrp="1"/>
          </p:cNvSpPr>
          <p:nvPr>
            <p:ph type="sldNum" sz="quarter" idx="10"/>
          </p:nvPr>
        </p:nvSpPr>
        <p:spPr/>
        <p:txBody>
          <a:bodyPr/>
          <a:lstStyle/>
          <a:p>
            <a:fld id="{21F559D2-A6C6-4C2E-9F93-53D1AC64BAF9}" type="slidenum">
              <a:rPr lang="en-US" smtClean="0"/>
              <a:t>27</a:t>
            </a:fld>
            <a:endParaRPr lang="en-US" dirty="0"/>
          </a:p>
        </p:txBody>
      </p:sp>
    </p:spTree>
    <p:extLst>
      <p:ext uri="{BB962C8B-B14F-4D97-AF65-F5344CB8AC3E}">
        <p14:creationId xmlns:p14="http://schemas.microsoft.com/office/powerpoint/2010/main" val="1903167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Craft beer female numbers are similar depending on whose data you are looking at, but since the data is often </a:t>
            </a:r>
            <a:r>
              <a:rPr lang="en-US" dirty="0" smtClean="0"/>
              <a:t>skewed (</a:t>
            </a:r>
            <a:r>
              <a:rPr lang="en-US" dirty="0"/>
              <a:t>craft data includes Shock Top, etc) we are not definitive. </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0B55F1AE-6D40-4C27-8DC0-C0689709F64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00545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29</a:t>
            </a:fld>
            <a:endParaRPr lang="en-US" dirty="0"/>
          </a:p>
        </p:txBody>
      </p:sp>
    </p:spTree>
    <p:extLst>
      <p:ext uri="{BB962C8B-B14F-4D97-AF65-F5344CB8AC3E}">
        <p14:creationId xmlns:p14="http://schemas.microsoft.com/office/powerpoint/2010/main" val="4169774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effectLst/>
                <a:latin typeface="+mn-lt"/>
                <a:ea typeface="+mn-ea"/>
                <a:cs typeface="+mn-cs"/>
              </a:rPr>
              <a:t>Over index: When something is performing better than what that thing is being measured against.</a:t>
            </a:r>
            <a:endParaRPr lang="en-US" sz="1600" b="1" dirty="0" smtClean="0"/>
          </a:p>
        </p:txBody>
      </p:sp>
      <p:sp>
        <p:nvSpPr>
          <p:cNvPr id="4" name="Slide Number Placeholder 3"/>
          <p:cNvSpPr>
            <a:spLocks noGrp="1"/>
          </p:cNvSpPr>
          <p:nvPr>
            <p:ph type="sldNum" sz="quarter" idx="10"/>
          </p:nvPr>
        </p:nvSpPr>
        <p:spPr/>
        <p:txBody>
          <a:bodyPr/>
          <a:lstStyle/>
          <a:p>
            <a:fld id="{21D15983-A45F-4BAB-B9D2-9002C95F3F6C}" type="slidenum">
              <a:rPr lang="en-US" smtClean="0"/>
              <a:pPr/>
              <a:t>30</a:t>
            </a:fld>
            <a:endParaRPr lang="en-US" dirty="0"/>
          </a:p>
        </p:txBody>
      </p:sp>
    </p:spTree>
    <p:extLst>
      <p:ext uri="{BB962C8B-B14F-4D97-AF65-F5344CB8AC3E}">
        <p14:creationId xmlns:p14="http://schemas.microsoft.com/office/powerpoint/2010/main" val="4013786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r>
              <a:rPr lang="en-US" dirty="0"/>
              <a:t>Our members are passionate and connected</a:t>
            </a:r>
          </a:p>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31</a:t>
            </a:fld>
            <a:endParaRPr lang="en-US" dirty="0"/>
          </a:p>
        </p:txBody>
      </p:sp>
    </p:spTree>
    <p:extLst>
      <p:ext uri="{BB962C8B-B14F-4D97-AF65-F5344CB8AC3E}">
        <p14:creationId xmlns:p14="http://schemas.microsoft.com/office/powerpoint/2010/main" val="1667856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B55F1AE-6D40-4C27-8DC0-C0689709F64A}" type="slidenum">
              <a:rPr lang="en-US" smtClean="0"/>
              <a:t>32</a:t>
            </a:fld>
            <a:endParaRPr lang="en-US" dirty="0"/>
          </a:p>
        </p:txBody>
      </p:sp>
    </p:spTree>
    <p:extLst>
      <p:ext uri="{BB962C8B-B14F-4D97-AF65-F5344CB8AC3E}">
        <p14:creationId xmlns:p14="http://schemas.microsoft.com/office/powerpoint/2010/main" val="1885614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On-premise: Craft brewers have</a:t>
            </a:r>
            <a:r>
              <a:rPr lang="en-US" baseline="0" dirty="0" smtClean="0"/>
              <a:t> helped beer reclaim its place at the dinner table and are in demand to be offered on restaurant menus. </a:t>
            </a:r>
            <a:endParaRPr lang="en-US" dirty="0" smtClean="0">
              <a:solidFill>
                <a:srgbClr val="000000"/>
              </a:solidFill>
              <a:latin typeface="+mn-lt"/>
            </a:endParaRPr>
          </a:p>
          <a:p>
            <a:endParaRPr lang="en-US" dirty="0" smtClean="0"/>
          </a:p>
          <a:p>
            <a:r>
              <a:rPr lang="en-US" dirty="0" smtClean="0"/>
              <a:t>At the brewery = 3</a:t>
            </a:r>
            <a:r>
              <a:rPr lang="en-US" baseline="30000" dirty="0" smtClean="0"/>
              <a:t>rd</a:t>
            </a:r>
            <a:r>
              <a:rPr lang="en-US" baseline="0" dirty="0" smtClean="0"/>
              <a:t> channel (Nielson). </a:t>
            </a:r>
            <a:endParaRPr lang="en-US" dirty="0"/>
          </a:p>
        </p:txBody>
      </p:sp>
      <p:sp>
        <p:nvSpPr>
          <p:cNvPr id="4" name="Slide Number Placeholder 3"/>
          <p:cNvSpPr>
            <a:spLocks noGrp="1"/>
          </p:cNvSpPr>
          <p:nvPr>
            <p:ph type="sldNum" sz="quarter" idx="10"/>
          </p:nvPr>
        </p:nvSpPr>
        <p:spPr/>
        <p:txBody>
          <a:bodyPr/>
          <a:lstStyle/>
          <a:p>
            <a:fld id="{21F559D2-A6C6-4C2E-9F93-53D1AC64BAF9}" type="slidenum">
              <a:rPr lang="en-US" smtClean="0"/>
              <a:t>33</a:t>
            </a:fld>
            <a:endParaRPr lang="en-US" dirty="0"/>
          </a:p>
        </p:txBody>
      </p:sp>
    </p:spTree>
    <p:extLst>
      <p:ext uri="{BB962C8B-B14F-4D97-AF65-F5344CB8AC3E}">
        <p14:creationId xmlns:p14="http://schemas.microsoft.com/office/powerpoint/2010/main" val="284592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311"/>
            <a:r>
              <a:rPr lang="en-US" dirty="0"/>
              <a:t>Our members are passionate and connected</a:t>
            </a:r>
          </a:p>
          <a:p>
            <a:endParaRPr lang="en-US" dirty="0" smtClean="0"/>
          </a:p>
          <a:p>
            <a:r>
              <a:rPr lang="en-US" dirty="0" smtClean="0"/>
              <a:t>Just</a:t>
            </a:r>
            <a:r>
              <a:rPr lang="en-US" baseline="0" dirty="0" smtClean="0"/>
              <a:t> like your guild we need your membership. </a:t>
            </a:r>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3</a:t>
            </a:fld>
            <a:endParaRPr lang="en-US" dirty="0"/>
          </a:p>
        </p:txBody>
      </p:sp>
    </p:spTree>
    <p:extLst>
      <p:ext uri="{BB962C8B-B14F-4D97-AF65-F5344CB8AC3E}">
        <p14:creationId xmlns:p14="http://schemas.microsoft.com/office/powerpoint/2010/main" val="3494627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710615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2D0611-9897-4D3B-A686-D7A9C663EA33}" type="slidenum">
              <a:rPr lang="en-GB" smtClean="0">
                <a:solidFill>
                  <a:prstClr val="black"/>
                </a:solidFill>
              </a:rPr>
              <a:pPr/>
              <a:t>36</a:t>
            </a:fld>
            <a:endParaRPr lang="en-GB" dirty="0">
              <a:solidFill>
                <a:prstClr val="black"/>
              </a:solidFill>
            </a:endParaRPr>
          </a:p>
        </p:txBody>
      </p:sp>
    </p:spTree>
    <p:extLst>
      <p:ext uri="{BB962C8B-B14F-4D97-AF65-F5344CB8AC3E}">
        <p14:creationId xmlns:p14="http://schemas.microsoft.com/office/powerpoint/2010/main" val="20926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smtClean="0"/>
              <a:t>https://www.brewersassociation.org/articles/the-value-of-fractional-pours/ </a:t>
            </a:r>
          </a:p>
          <a:p>
            <a:r>
              <a:rPr lang="en-US" dirty="0" smtClean="0"/>
              <a:t>by</a:t>
            </a:r>
            <a:r>
              <a:rPr lang="en-US" baseline="0" dirty="0" smtClean="0"/>
              <a:t> Tim Brady of http://www.whetstonestation.com/</a:t>
            </a:r>
          </a:p>
          <a:p>
            <a:r>
              <a:rPr lang="en-US" dirty="0" smtClean="0"/>
              <a:t>Brattleboro, Vermont. </a:t>
            </a:r>
            <a:endParaRPr lang="en-US" baseline="0" dirty="0" smtClean="0"/>
          </a:p>
          <a:p>
            <a:endParaRPr lang="en-US" dirty="0" smtClean="0"/>
          </a:p>
          <a:p>
            <a:r>
              <a:rPr lang="en-US" dirty="0" smtClean="0"/>
              <a:t>Two year study: implemented a system to track sample pours. We continued to offer one-ounce samples at no cost, but asked staff to start entering them into our point-of-sale system. Over the course of two years, some interesting data has emerged.</a:t>
            </a:r>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t>37</a:t>
            </a:fld>
            <a:endParaRPr lang="en-US" dirty="0"/>
          </a:p>
        </p:txBody>
      </p:sp>
    </p:spTree>
    <p:extLst>
      <p:ext uri="{BB962C8B-B14F-4D97-AF65-F5344CB8AC3E}">
        <p14:creationId xmlns:p14="http://schemas.microsoft.com/office/powerpoint/2010/main" val="79836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B55F1AE-6D40-4C27-8DC0-C0689709F64A}" type="slidenum">
              <a:rPr lang="en-US" smtClean="0"/>
              <a:t>38</a:t>
            </a:fld>
            <a:endParaRPr lang="en-US" dirty="0"/>
          </a:p>
        </p:txBody>
      </p:sp>
    </p:spTree>
    <p:extLst>
      <p:ext uri="{BB962C8B-B14F-4D97-AF65-F5344CB8AC3E}">
        <p14:creationId xmlns:p14="http://schemas.microsoft.com/office/powerpoint/2010/main" val="29219205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pPr>
              <a:lnSpc>
                <a:spcPct val="120000"/>
              </a:lnSpc>
              <a:spcBef>
                <a:spcPts val="0"/>
              </a:spcBef>
            </a:pPr>
            <a:r>
              <a:rPr lang="en-US" sz="1200" b="1" dirty="0" smtClean="0">
                <a:solidFill>
                  <a:srgbClr val="990000"/>
                </a:solidFill>
                <a:latin typeface="Helvetica" charset="0"/>
                <a:ea typeface="Helvetica" charset="0"/>
                <a:cs typeface="Helvetica" charset="0"/>
              </a:rPr>
              <a:t>Fair access to market for all U.S. breweries</a:t>
            </a:r>
          </a:p>
          <a:p>
            <a:pPr>
              <a:lnSpc>
                <a:spcPct val="120000"/>
              </a:lnSpc>
              <a:spcBef>
                <a:spcPts val="0"/>
              </a:spcBef>
            </a:pPr>
            <a:r>
              <a:rPr lang="en-US" sz="1200" b="1" dirty="0" smtClean="0">
                <a:solidFill>
                  <a:srgbClr val="990000"/>
                </a:solidFill>
                <a:latin typeface="Helvetica" charset="0"/>
                <a:ea typeface="Helvetica" charset="0"/>
                <a:cs typeface="Helvetica" charset="0"/>
              </a:rPr>
              <a:t>No one brewery owner should become the “one stop shop” for beer</a:t>
            </a:r>
          </a:p>
          <a:p>
            <a:pPr>
              <a:lnSpc>
                <a:spcPct val="120000"/>
              </a:lnSpc>
              <a:spcBef>
                <a:spcPts val="0"/>
              </a:spcBef>
            </a:pPr>
            <a:r>
              <a:rPr lang="en-US" sz="1200" b="1" dirty="0" smtClean="0">
                <a:solidFill>
                  <a:srgbClr val="990000"/>
                </a:solidFill>
                <a:latin typeface="Helvetica" charset="0"/>
                <a:ea typeface="Helvetica" charset="0"/>
                <a:cs typeface="Helvetica" charset="0"/>
              </a:rPr>
              <a:t>“Consumer choice, not producer power, should determine what beers go on the truck.” - Senator Klobuchar (MN) </a:t>
            </a:r>
          </a:p>
          <a:p>
            <a:pPr>
              <a:lnSpc>
                <a:spcPct val="120000"/>
              </a:lnSpc>
              <a:spcBef>
                <a:spcPts val="0"/>
              </a:spcBef>
            </a:pPr>
            <a:r>
              <a:rPr lang="en-US" sz="1200" b="1" dirty="0" smtClean="0">
                <a:solidFill>
                  <a:srgbClr val="990000"/>
                </a:solidFill>
                <a:latin typeface="Helvetica" charset="0"/>
                <a:ea typeface="Helvetica" charset="0"/>
                <a:cs typeface="Helvetica" charset="0"/>
              </a:rPr>
              <a:t>Continued growth and demand for our members beers. </a:t>
            </a:r>
          </a:p>
          <a:p>
            <a:pPr>
              <a:lnSpc>
                <a:spcPct val="120000"/>
              </a:lnSpc>
              <a:spcBef>
                <a:spcPts val="0"/>
              </a:spcBef>
            </a:pPr>
            <a:endParaRPr lang="en-US" sz="1200" b="1" dirty="0" smtClean="0">
              <a:solidFill>
                <a:srgbClr val="990000"/>
              </a:solidFill>
              <a:latin typeface="Helvetica" charset="0"/>
              <a:ea typeface="Helvetica" charset="0"/>
              <a:cs typeface="Helvetica" charset="0"/>
            </a:endParaRPr>
          </a:p>
          <a:p>
            <a:pPr>
              <a:lnSpc>
                <a:spcPct val="120000"/>
              </a:lnSpc>
            </a:pPr>
            <a:r>
              <a:rPr lang="en-US" dirty="0" smtClean="0"/>
              <a:t>Our beer culture is now so advanced we have to watch</a:t>
            </a:r>
            <a:r>
              <a:rPr lang="en-US" baseline="0" dirty="0" smtClean="0"/>
              <a:t> out for it swinging back towards monopolies. </a:t>
            </a:r>
          </a:p>
          <a:p>
            <a:pPr>
              <a:lnSpc>
                <a:spcPct val="120000"/>
              </a:lnSpc>
            </a:pPr>
            <a:endParaRPr lang="en-US" baseline="0" dirty="0" smtClean="0"/>
          </a:p>
          <a:p>
            <a:pPr>
              <a:lnSpc>
                <a:spcPct val="120000"/>
              </a:lnSpc>
            </a:pPr>
            <a:r>
              <a:rPr lang="en-US" baseline="0" dirty="0" smtClean="0"/>
              <a:t>We don’t desire or deserve to see an illusion of choice where beer destinations only offer brands from one of the large two breweries.</a:t>
            </a:r>
          </a:p>
          <a:p>
            <a:pPr>
              <a:lnSpc>
                <a:spcPct val="120000"/>
              </a:lnSpc>
              <a:spcBef>
                <a:spcPts val="0"/>
              </a:spcBef>
            </a:pPr>
            <a:endParaRPr lang="en-US" sz="1200" b="1" dirty="0" smtClean="0">
              <a:solidFill>
                <a:srgbClr val="990000"/>
              </a:solidFill>
              <a:latin typeface="Helvetica" charset="0"/>
              <a:ea typeface="Helvetica" charset="0"/>
              <a:cs typeface="Helvetica" charset="0"/>
            </a:endParaRPr>
          </a:p>
          <a:p>
            <a:pPr>
              <a:lnSpc>
                <a:spcPct val="120000"/>
              </a:lnSpc>
            </a:pPr>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t>39</a:t>
            </a:fld>
            <a:endParaRPr lang="en-US" dirty="0"/>
          </a:p>
        </p:txBody>
      </p:sp>
    </p:spTree>
    <p:extLst>
      <p:ext uri="{BB962C8B-B14F-4D97-AF65-F5344CB8AC3E}">
        <p14:creationId xmlns:p14="http://schemas.microsoft.com/office/powerpoint/2010/main" val="14994097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a:t>
            </a:r>
            <a:r>
              <a:rPr lang="en-US" baseline="0" dirty="0" smtClean="0"/>
              <a:t> craft beer mailers</a:t>
            </a:r>
          </a:p>
          <a:p>
            <a:r>
              <a:rPr lang="en-US" baseline="0" dirty="0" smtClean="0"/>
              <a:t>AHA Member Deals – 1,300</a:t>
            </a:r>
          </a:p>
          <a:p>
            <a:r>
              <a:rPr lang="en-US" baseline="0" dirty="0" smtClean="0"/>
              <a:t>Statistics</a:t>
            </a:r>
          </a:p>
          <a:p>
            <a:r>
              <a:rPr lang="en-US" baseline="0" dirty="0" smtClean="0"/>
              <a:t>$71M donations, 2014. $3.35 per bbl/$20K per brewery, ABInBev .35 cents per (yes magazine)</a:t>
            </a:r>
          </a:p>
          <a:p>
            <a:r>
              <a:rPr lang="en-US" baseline="0" dirty="0" smtClean="0"/>
              <a:t># Tours – 10 M people</a:t>
            </a:r>
          </a:p>
          <a:p>
            <a:r>
              <a:rPr lang="en-US" baseline="0" dirty="0" smtClean="0"/>
              <a:t>Economic contributions - $24B / 105.9</a:t>
            </a:r>
          </a:p>
          <a:p>
            <a:r>
              <a:rPr lang="en-US" baseline="0" dirty="0" smtClean="0"/>
              <a:t>121,000 full-part time jobs</a:t>
            </a:r>
            <a:endParaRPr lang="en-US" dirty="0" smtClean="0"/>
          </a:p>
          <a:p>
            <a:endParaRPr lang="en-US" dirty="0"/>
          </a:p>
        </p:txBody>
      </p:sp>
      <p:sp>
        <p:nvSpPr>
          <p:cNvPr id="4" name="Slide Number Placeholder 3"/>
          <p:cNvSpPr>
            <a:spLocks noGrp="1"/>
          </p:cNvSpPr>
          <p:nvPr>
            <p:ph type="sldNum" sz="quarter" idx="10"/>
          </p:nvPr>
        </p:nvSpPr>
        <p:spPr/>
        <p:txBody>
          <a:bodyPr/>
          <a:lstStyle/>
          <a:p>
            <a:fld id="{CE9ADCE3-422A-4379-82BB-7D134BE7F7A6}" type="slidenum">
              <a:rPr lang="en-US" smtClean="0"/>
              <a:t>40</a:t>
            </a:fld>
            <a:endParaRPr lang="en-US" dirty="0"/>
          </a:p>
        </p:txBody>
      </p:sp>
    </p:spTree>
    <p:extLst>
      <p:ext uri="{BB962C8B-B14F-4D97-AF65-F5344CB8AC3E}">
        <p14:creationId xmlns:p14="http://schemas.microsoft.com/office/powerpoint/2010/main" val="18354800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pPr>
              <a:lnSpc>
                <a:spcPct val="120000"/>
              </a:lnSpc>
            </a:pPr>
            <a:endParaRPr lang="en-US" baseline="0" dirty="0" smtClean="0"/>
          </a:p>
          <a:p>
            <a:pPr>
              <a:lnSpc>
                <a:spcPct val="120000"/>
              </a:lnSpc>
            </a:pPr>
            <a:endParaRPr lang="en-US" baseline="0" dirty="0" smtClean="0"/>
          </a:p>
          <a:p>
            <a:pPr>
              <a:lnSpc>
                <a:spcPct val="120000"/>
              </a:lnSpc>
            </a:pPr>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410633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FBEF-6978-4A0E-8624-372E24335FA9}"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877679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8890965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50 + more</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They</a:t>
            </a:r>
            <a:r>
              <a:rPr lang="en-US" sz="1200" b="0" i="0" kern="1200" baseline="0" dirty="0" smtClean="0">
                <a:solidFill>
                  <a:schemeClr val="tx1"/>
                </a:solidFill>
                <a:effectLst/>
                <a:latin typeface="+mn-lt"/>
                <a:ea typeface="+mn-ea"/>
                <a:cs typeface="+mn-cs"/>
              </a:rPr>
              <a:t> represent the interests of the breweries in those states</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Official guild events are what to nurture and support</a:t>
            </a:r>
            <a:r>
              <a:rPr lang="en-US" sz="1200" b="0" i="0" kern="1200" baseline="0" dirty="0" smtClean="0">
                <a:solidFill>
                  <a:schemeClr val="tx1"/>
                </a:solidFill>
                <a:effectLst/>
                <a:latin typeface="+mn-lt"/>
                <a:ea typeface="+mn-ea"/>
                <a:cs typeface="+mn-cs"/>
              </a:rPr>
              <a:t> first and foremost. </a:t>
            </a: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r>
              <a:rPr lang="en-US" sz="1200" dirty="0" smtClean="0"/>
              <a:t>Heather Sanborne – Rising Tide and Maine House of Representatives.</a:t>
            </a:r>
          </a:p>
          <a:p>
            <a:endParaRPr lang="en-US" sz="1200" dirty="0" smtClean="0"/>
          </a:p>
          <a:p>
            <a:r>
              <a:rPr lang="en-US" sz="1200" dirty="0" smtClean="0"/>
              <a:t>What are you most proud of regarding your past role with the Maine Brewers Guild? </a:t>
            </a:r>
          </a:p>
          <a:p>
            <a:r>
              <a:rPr lang="en-US" sz="1200" dirty="0" smtClean="0"/>
              <a:t>“We worked to legalize tasting rooms in Maine in 2012, which transformed the state’s beer industry in a really positive way Maine became a world-class destination for beer tourism in a way that it never could have otherwise. – The New Brewer Magazine, March/April 2017.</a:t>
            </a:r>
          </a:p>
          <a:p>
            <a:endParaRPr lang="en-US" sz="1200" dirty="0" smtClean="0"/>
          </a:p>
          <a:p>
            <a:r>
              <a:rPr lang="en-US" sz="1200" dirty="0" smtClean="0"/>
              <a:t>2010 Maine had 23 breweries.  Now more than 90. </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1F559D2-A6C6-4C2E-9F93-53D1AC64BAF9}" type="slidenum">
              <a:rPr lang="en-US" smtClean="0"/>
              <a:t>44</a:t>
            </a:fld>
            <a:endParaRPr lang="en-US" dirty="0"/>
          </a:p>
        </p:txBody>
      </p:sp>
    </p:spTree>
    <p:extLst>
      <p:ext uri="{BB962C8B-B14F-4D97-AF65-F5344CB8AC3E}">
        <p14:creationId xmlns:p14="http://schemas.microsoft.com/office/powerpoint/2010/main" val="855487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smtClean="0"/>
              <a:t>As </a:t>
            </a:r>
            <a:r>
              <a:rPr lang="en-US" dirty="0"/>
              <a:t>long</a:t>
            </a:r>
            <a:r>
              <a:rPr lang="en-US" baseline="0" dirty="0"/>
              <a:t> as a brewery can differentiate and make world class beer they will succeed. </a:t>
            </a:r>
            <a:endParaRPr lang="en-US" baseline="0" dirty="0" smtClean="0"/>
          </a:p>
          <a:p>
            <a:endParaRPr lang="en-US" baseline="0" dirty="0" smtClean="0"/>
          </a:p>
          <a:p>
            <a:r>
              <a:rPr lang="en-US" baseline="0" dirty="0" smtClean="0"/>
              <a:t>As an advocate and educator speaking on behalf of craft brewing I’m very invested and dedicated in seeing craft brewing and demand grow. </a:t>
            </a:r>
          </a:p>
          <a:p>
            <a:endParaRPr lang="en-US" baseline="0" dirty="0" smtClean="0"/>
          </a:p>
          <a:p>
            <a:endParaRPr lang="en-US" baseline="0" dirty="0" smtClean="0"/>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049579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45</a:t>
            </a:fld>
            <a:endParaRPr lang="en-US" dirty="0"/>
          </a:p>
        </p:txBody>
      </p:sp>
    </p:spTree>
    <p:extLst>
      <p:ext uri="{BB962C8B-B14F-4D97-AF65-F5344CB8AC3E}">
        <p14:creationId xmlns:p14="http://schemas.microsoft.com/office/powerpoint/2010/main" val="56384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5</a:t>
            </a:fld>
            <a:endParaRPr lang="en-US" dirty="0"/>
          </a:p>
        </p:txBody>
      </p:sp>
    </p:spTree>
    <p:extLst>
      <p:ext uri="{BB962C8B-B14F-4D97-AF65-F5344CB8AC3E}">
        <p14:creationId xmlns:p14="http://schemas.microsoft.com/office/powerpoint/2010/main" val="1105855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81037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In the U.S. Beer contributes 1.5% Gross Domestic Product</a:t>
            </a:r>
          </a:p>
          <a:p>
            <a:endParaRPr lang="en-US" dirty="0" smtClean="0"/>
          </a:p>
          <a:p>
            <a:r>
              <a:rPr lang="en-US" dirty="0" smtClean="0"/>
              <a:t>22.3B up to 23.5B</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1F559D2-A6C6-4C2E-9F93-53D1AC64BAF9}" type="slidenum">
              <a:rPr lang="en-US" smtClean="0"/>
              <a:t>7</a:t>
            </a:fld>
            <a:endParaRPr lang="en-US" dirty="0"/>
          </a:p>
        </p:txBody>
      </p:sp>
    </p:spTree>
    <p:extLst>
      <p:ext uri="{BB962C8B-B14F-4D97-AF65-F5344CB8AC3E}">
        <p14:creationId xmlns:p14="http://schemas.microsoft.com/office/powerpoint/2010/main" val="1738686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8700" y="525463"/>
            <a:ext cx="4673600" cy="2628900"/>
          </a:xfrm>
        </p:spPr>
      </p:sp>
      <p:sp>
        <p:nvSpPr>
          <p:cNvPr id="3" name="Notes Placeholder 2"/>
          <p:cNvSpPr>
            <a:spLocks noGrp="1"/>
          </p:cNvSpPr>
          <p:nvPr>
            <p:ph type="body" idx="1"/>
          </p:nvPr>
        </p:nvSpPr>
        <p:spPr/>
        <p:txBody>
          <a:bodyPr/>
          <a:lstStyle/>
          <a:p>
            <a:r>
              <a:rPr lang="en-US" dirty="0" smtClean="0"/>
              <a:t>As </a:t>
            </a:r>
            <a:r>
              <a:rPr lang="en-US" dirty="0"/>
              <a:t>long</a:t>
            </a:r>
            <a:r>
              <a:rPr lang="en-US" baseline="0" dirty="0"/>
              <a:t> as a brewery can differentiate and make world class beer they will succeed. </a:t>
            </a:r>
            <a:endParaRPr lang="en-US" baseline="0" dirty="0" smtClean="0"/>
          </a:p>
          <a:p>
            <a:endParaRPr lang="en-US" baseline="0" dirty="0" smtClean="0"/>
          </a:p>
          <a:p>
            <a:r>
              <a:rPr lang="en-US" dirty="0"/>
              <a:t> </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CA399AE-9D07-46FC-B263-8C95C77712A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603767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5F1AE-6D40-4C27-8DC0-C0689709F64A}" type="slidenum">
              <a:rPr lang="en-US" smtClean="0"/>
              <a:t>12</a:t>
            </a:fld>
            <a:endParaRPr lang="en-US" dirty="0"/>
          </a:p>
        </p:txBody>
      </p:sp>
    </p:spTree>
    <p:extLst>
      <p:ext uri="{BB962C8B-B14F-4D97-AF65-F5344CB8AC3E}">
        <p14:creationId xmlns:p14="http://schemas.microsoft.com/office/powerpoint/2010/main" val="384609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 Id="rId3"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 Id="rId3"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 Id="rId3"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 Id="rId3"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 Id="rId3" Type="http://schemas.openxmlformats.org/officeDocument/2006/relationships/image" Target="../media/image1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 Id="rId3"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 Id="rId3"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 Id="rId3"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 Id="rId3" Type="http://schemas.openxmlformats.org/officeDocument/2006/relationships/image" Target="../media/image15.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 Id="rId3"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 Id="rId3"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eg"/><Relationship Id="rId3" Type="http://schemas.openxmlformats.org/officeDocument/2006/relationships/image" Target="../media/image21.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 Id="rId3"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eg"/><Relationship Id="rId3" Type="http://schemas.openxmlformats.org/officeDocument/2006/relationships/image" Target="../media/image1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jpeg"/><Relationship Id="rId3" Type="http://schemas.openxmlformats.org/officeDocument/2006/relationships/image" Target="../media/image21.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eg"/><Relationship Id="rId3"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eg"/><Relationship Id="rId3" Type="http://schemas.openxmlformats.org/officeDocument/2006/relationships/image" Target="../media/image24.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 Id="rId3"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 Id="rId3"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eg"/><Relationship Id="rId3" Type="http://schemas.openxmlformats.org/officeDocument/2006/relationships/image" Target="../media/image24.jpe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18.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eg"/><Relationship Id="rId3" Type="http://schemas.openxmlformats.org/officeDocument/2006/relationships/image" Target="../media/image1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 Id="rId3"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 Id="rId3"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 Id="rId3" Type="http://schemas.openxmlformats.org/officeDocument/2006/relationships/image" Target="../media/image27.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 Id="rId3"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 Id="rId3" Type="http://schemas.openxmlformats.org/officeDocument/2006/relationships/image" Target="../media/image1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 Id="rId3"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6.jpeg"/><Relationship Id="rId3" Type="http://schemas.openxmlformats.org/officeDocument/2006/relationships/image" Target="../media/image27.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7.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 Id="rId3"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eg"/><Relationship Id="rId3"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 Id="rId3" Type="http://schemas.microsoft.com/office/2007/relationships/hdphoto" Target="../media/hdphoto2.wdp"/></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 Id="rId3" Type="http://schemas.openxmlformats.org/officeDocument/2006/relationships/image" Target="../media/image3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3.png"/><Relationship Id="rId3" Type="http://schemas.openxmlformats.org/officeDocument/2006/relationships/image" Target="../media/image3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6BB9148-CC50-9A4D-98F2-12A8109A3D57}" type="datetime1">
              <a:rPr lang="en-US" smtClean="0"/>
              <a:t>9/5/17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893695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17F07B-F917-FE45-9918-ACC4D80FE3B9}" type="datetime1">
              <a:rPr lang="en-US" smtClean="0"/>
              <a:t>9/5/17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553999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51638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28409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04025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71273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9673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6913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48E23B1-AC02-7A47-B454-A3E1C61DF6AB}" type="datetime1">
              <a:rPr lang="en-US" smtClean="0"/>
              <a:t>9/5/17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1246708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594360" y="507492"/>
            <a:ext cx="8166672" cy="428625"/>
          </a:xfrm>
        </p:spPr>
        <p:txBody>
          <a:bodyPr wrap="square">
            <a:noAutofit/>
          </a:bodyPr>
          <a:lstStyle>
            <a:lvl1pPr>
              <a:defRPr baseline="0">
                <a:solidFill>
                  <a:srgbClr val="009DD9"/>
                </a:solidFill>
              </a:defRPr>
            </a:lvl1pPr>
          </a:lstStyle>
          <a:p>
            <a:r>
              <a:rPr lang="en-US"/>
              <a:t>CLICK TO EDIT MASTER TITLE STYLE</a:t>
            </a:r>
          </a:p>
        </p:txBody>
      </p:sp>
      <p:sp>
        <p:nvSpPr>
          <p:cNvPr id="8" name="Text Placeholder 2"/>
          <p:cNvSpPr>
            <a:spLocks noGrp="1"/>
          </p:cNvSpPr>
          <p:nvPr>
            <p:ph type="body" idx="13"/>
          </p:nvPr>
        </p:nvSpPr>
        <p:spPr>
          <a:xfrm>
            <a:off x="594360" y="960120"/>
            <a:ext cx="8160322" cy="236339"/>
          </a:xfrm>
        </p:spPr>
        <p:txBody>
          <a:bodyPr wrap="square" tIns="0" bIns="0" anchor="t" anchorCtr="0"/>
          <a:lstStyle>
            <a:lvl1pPr marL="0" indent="0">
              <a:spcBef>
                <a:spcPts val="0"/>
              </a:spcBef>
              <a:buNone/>
              <a:defRPr sz="1350" b="0"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2"/>
          <p:cNvSpPr>
            <a:spLocks noGrp="1"/>
          </p:cNvSpPr>
          <p:nvPr>
            <p:ph type="body" idx="15" hasCustomPrompt="1"/>
          </p:nvPr>
        </p:nvSpPr>
        <p:spPr>
          <a:xfrm>
            <a:off x="685801" y="4780026"/>
            <a:ext cx="8074025" cy="274320"/>
          </a:xfrm>
        </p:spPr>
        <p:txBody>
          <a:bodyPr wrap="square" tIns="0" bIns="0" anchor="b" anchorCtr="0"/>
          <a:lstStyle>
            <a:lvl1pPr marL="0" indent="0" algn="r">
              <a:spcBef>
                <a:spcPts val="45"/>
              </a:spcBef>
              <a:buNone/>
              <a:defRPr sz="600" b="0"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Nielsen Presentation to </a:t>
            </a:r>
            <a:r>
              <a:rPr lang="en-US" err="1"/>
              <a:t>Pernod</a:t>
            </a:r>
            <a:r>
              <a:rPr lang="en-US"/>
              <a:t> </a:t>
            </a:r>
            <a:r>
              <a:rPr lang="en-US" err="1"/>
              <a:t>Ricard</a:t>
            </a:r>
            <a:r>
              <a:rPr lang="en-US"/>
              <a:t> Executive Committee (March 22, 2013)</a:t>
            </a:r>
          </a:p>
        </p:txBody>
      </p:sp>
    </p:spTree>
    <p:extLst>
      <p:ext uri="{BB962C8B-B14F-4D97-AF65-F5344CB8AC3E}">
        <p14:creationId xmlns:p14="http://schemas.microsoft.com/office/powerpoint/2010/main" val="432975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141477" y="564266"/>
            <a:ext cx="4461406" cy="1006998"/>
          </a:xfrm>
          <a:prstGeom prst="rect">
            <a:avLst/>
          </a:prstGeom>
        </p:spPr>
        <p:txBody>
          <a:bodyPr anchor="t">
            <a:noAutofit/>
          </a:bodyPr>
          <a:lstStyle>
            <a:lvl1pPr>
              <a:defRPr sz="3750">
                <a:solidFill>
                  <a:schemeClr val="accent1"/>
                </a:solidFill>
              </a:defRPr>
            </a:lvl1pPr>
          </a:lstStyle>
          <a:p>
            <a:r>
              <a:rPr lang="en-US" dirty="0"/>
              <a:t>CLICK TO EDIT</a:t>
            </a:r>
          </a:p>
        </p:txBody>
      </p:sp>
      <p:sp>
        <p:nvSpPr>
          <p:cNvPr id="16" name="Content Placeholder 3"/>
          <p:cNvSpPr>
            <a:spLocks noGrp="1"/>
          </p:cNvSpPr>
          <p:nvPr>
            <p:ph sz="half" idx="2"/>
          </p:nvPr>
        </p:nvSpPr>
        <p:spPr>
          <a:xfrm>
            <a:off x="4141478" y="2412846"/>
            <a:ext cx="4461406" cy="2179411"/>
          </a:xfrm>
        </p:spPr>
        <p:txBody>
          <a:bodyPr/>
          <a:lstStyle>
            <a:lvl1pPr marL="257175" indent="-257175">
              <a:buFont typeface="Arial" charset="0"/>
              <a:buChar char="•"/>
              <a:defRPr sz="1500" b="0">
                <a:solidFill>
                  <a:schemeClr val="accent5"/>
                </a:solidFill>
              </a:defRPr>
            </a:lvl1pPr>
            <a:lvl2pPr>
              <a:defRPr sz="1500" b="0">
                <a:solidFill>
                  <a:schemeClr val="accent5"/>
                </a:solidFill>
              </a:defRPr>
            </a:lvl2pPr>
            <a:lvl3pPr>
              <a:defRPr>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
        <p:nvSpPr>
          <p:cNvPr id="20" name="Triangle 19"/>
          <p:cNvSpPr/>
          <p:nvPr userDrawn="1"/>
        </p:nvSpPr>
        <p:spPr>
          <a:xfrm rot="16200000">
            <a:off x="3124289" y="2391146"/>
            <a:ext cx="601348" cy="3612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TextBox 20"/>
          <p:cNvSpPr txBox="1"/>
          <p:nvPr userDrawn="1"/>
        </p:nvSpPr>
        <p:spPr>
          <a:xfrm>
            <a:off x="6415586" y="4771309"/>
            <a:ext cx="2595623" cy="230832"/>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Brewersassociation.org/WorkingGroup</a:t>
            </a:r>
          </a:p>
        </p:txBody>
      </p:sp>
    </p:spTree>
    <p:extLst>
      <p:ext uri="{BB962C8B-B14F-4D97-AF65-F5344CB8AC3E}">
        <p14:creationId xmlns:p14="http://schemas.microsoft.com/office/powerpoint/2010/main" val="2207217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667" r="37720"/>
          <a:stretch/>
        </p:blipFill>
        <p:spPr>
          <a:xfrm>
            <a:off x="0" y="0"/>
            <a:ext cx="3605567" cy="5143500"/>
          </a:xfrm>
          <a:prstGeom prst="rect">
            <a:avLst/>
          </a:prstGeom>
        </p:spPr>
      </p:pic>
      <p:sp>
        <p:nvSpPr>
          <p:cNvPr id="11" name="Title 1"/>
          <p:cNvSpPr>
            <a:spLocks noGrp="1"/>
          </p:cNvSpPr>
          <p:nvPr>
            <p:ph type="title" hasCustomPrompt="1"/>
          </p:nvPr>
        </p:nvSpPr>
        <p:spPr>
          <a:xfrm>
            <a:off x="4141477" y="564266"/>
            <a:ext cx="4461406" cy="1006998"/>
          </a:xfrm>
          <a:prstGeom prst="rect">
            <a:avLst/>
          </a:prstGeom>
        </p:spPr>
        <p:txBody>
          <a:bodyPr anchor="t">
            <a:noAutofit/>
          </a:bodyPr>
          <a:lstStyle>
            <a:lvl1pPr>
              <a:defRPr sz="3750">
                <a:solidFill>
                  <a:schemeClr val="accent1"/>
                </a:solidFill>
              </a:defRPr>
            </a:lvl1pPr>
          </a:lstStyle>
          <a:p>
            <a:r>
              <a:rPr lang="en-US" dirty="0"/>
              <a:t>CLICK TO EDIT</a:t>
            </a:r>
          </a:p>
        </p:txBody>
      </p:sp>
      <p:sp>
        <p:nvSpPr>
          <p:cNvPr id="16" name="Content Placeholder 3"/>
          <p:cNvSpPr>
            <a:spLocks noGrp="1"/>
          </p:cNvSpPr>
          <p:nvPr>
            <p:ph sz="half" idx="2"/>
          </p:nvPr>
        </p:nvSpPr>
        <p:spPr>
          <a:xfrm>
            <a:off x="4141478" y="2412846"/>
            <a:ext cx="4461406" cy="2179411"/>
          </a:xfrm>
        </p:spPr>
        <p:txBody>
          <a:bodyPr/>
          <a:lstStyle>
            <a:lvl1pPr marL="257175" indent="-257175">
              <a:buFont typeface="Arial" charset="0"/>
              <a:buChar char="•"/>
              <a:defRPr sz="1500" b="0">
                <a:solidFill>
                  <a:schemeClr val="accent5"/>
                </a:solidFill>
              </a:defRPr>
            </a:lvl1pPr>
            <a:lvl2pPr>
              <a:defRPr sz="1500" b="0">
                <a:solidFill>
                  <a:schemeClr val="accent5"/>
                </a:solidFill>
              </a:defRPr>
            </a:lvl2pPr>
            <a:lvl3pPr>
              <a:defRPr>
                <a:solidFill>
                  <a:schemeClr val="accent5"/>
                </a:solidFill>
              </a:defRPr>
            </a:lvl3pPr>
          </a:lstStyle>
          <a:p>
            <a:pPr lvl="0"/>
            <a:r>
              <a:rPr lang="en-US" dirty="0"/>
              <a:t>Click to edit Master text styles</a:t>
            </a:r>
          </a:p>
          <a:p>
            <a:pPr lvl="1"/>
            <a:r>
              <a:rPr lang="en-US" dirty="0"/>
              <a:t>Second level</a:t>
            </a:r>
          </a:p>
          <a:p>
            <a:pPr lvl="2"/>
            <a:r>
              <a:rPr lang="en-US" dirty="0"/>
              <a:t>Third level</a:t>
            </a:r>
          </a:p>
        </p:txBody>
      </p:sp>
      <p:sp>
        <p:nvSpPr>
          <p:cNvPr id="20" name="Triangle 19"/>
          <p:cNvSpPr/>
          <p:nvPr userDrawn="1"/>
        </p:nvSpPr>
        <p:spPr>
          <a:xfrm rot="16200000">
            <a:off x="3124289" y="2391146"/>
            <a:ext cx="601348" cy="3612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TextBox 20"/>
          <p:cNvSpPr txBox="1"/>
          <p:nvPr userDrawn="1"/>
        </p:nvSpPr>
        <p:spPr>
          <a:xfrm>
            <a:off x="6415586" y="4771309"/>
            <a:ext cx="2595623" cy="230832"/>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Brewersassociation.org/WorkingGroup</a:t>
            </a:r>
          </a:p>
        </p:txBody>
      </p:sp>
    </p:spTree>
    <p:extLst>
      <p:ext uri="{BB962C8B-B14F-4D97-AF65-F5344CB8AC3E}">
        <p14:creationId xmlns:p14="http://schemas.microsoft.com/office/powerpoint/2010/main" val="57393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 Large Imag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02419" y="4024313"/>
            <a:ext cx="6545496" cy="403132"/>
          </a:xfrm>
        </p:spPr>
        <p:txBody>
          <a:bodyPr>
            <a:normAutofit/>
          </a:bodyPr>
          <a:lstStyle>
            <a:lvl1pPr marL="0" indent="0">
              <a:buNone/>
              <a:defRPr sz="24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title</a:t>
            </a:r>
          </a:p>
        </p:txBody>
      </p:sp>
      <p:sp>
        <p:nvSpPr>
          <p:cNvPr id="17" name="Text Placeholder 15"/>
          <p:cNvSpPr>
            <a:spLocks noGrp="1"/>
          </p:cNvSpPr>
          <p:nvPr>
            <p:ph type="body" sz="quarter" idx="12" hasCustomPrompt="1"/>
          </p:nvPr>
        </p:nvSpPr>
        <p:spPr>
          <a:xfrm>
            <a:off x="302419" y="4427445"/>
            <a:ext cx="6545496" cy="403132"/>
          </a:xfrm>
        </p:spPr>
        <p:txBody>
          <a:bodyPr>
            <a:normAutofit/>
          </a:bodyPr>
          <a:lstStyle>
            <a:lvl1pPr marL="0" indent="0">
              <a:buNone/>
              <a:defRPr sz="21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subtitle</a:t>
            </a:r>
          </a:p>
        </p:txBody>
      </p:sp>
      <p:pic>
        <p:nvPicPr>
          <p:cNvPr id="18" name="Picture 17"/>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11813" y="310937"/>
            <a:ext cx="1692649" cy="263061"/>
          </a:xfrm>
          <a:prstGeom prst="rect">
            <a:avLst/>
          </a:prstGeom>
        </p:spPr>
      </p:pic>
    </p:spTree>
    <p:extLst>
      <p:ext uri="{BB962C8B-B14F-4D97-AF65-F5344CB8AC3E}">
        <p14:creationId xmlns:p14="http://schemas.microsoft.com/office/powerpoint/2010/main" val="2576923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Large Image &amp; Colour Logo">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02419" y="4024313"/>
            <a:ext cx="6545496" cy="403132"/>
          </a:xfrm>
        </p:spPr>
        <p:txBody>
          <a:bodyPr>
            <a:normAutofit/>
          </a:bodyPr>
          <a:lstStyle>
            <a:lvl1pPr marL="0" indent="0">
              <a:buNone/>
              <a:defRPr sz="24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title</a:t>
            </a:r>
          </a:p>
        </p:txBody>
      </p:sp>
      <p:sp>
        <p:nvSpPr>
          <p:cNvPr id="17" name="Text Placeholder 15"/>
          <p:cNvSpPr>
            <a:spLocks noGrp="1"/>
          </p:cNvSpPr>
          <p:nvPr>
            <p:ph type="body" sz="quarter" idx="12" hasCustomPrompt="1"/>
          </p:nvPr>
        </p:nvSpPr>
        <p:spPr>
          <a:xfrm>
            <a:off x="302419" y="4427445"/>
            <a:ext cx="6545496" cy="403132"/>
          </a:xfrm>
        </p:spPr>
        <p:txBody>
          <a:bodyPr>
            <a:normAutofit/>
          </a:bodyPr>
          <a:lstStyle>
            <a:lvl1pPr marL="0" indent="0">
              <a:buNone/>
              <a:defRPr sz="21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subtitle</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1813" y="310937"/>
            <a:ext cx="1692649" cy="263061"/>
          </a:xfrm>
          <a:prstGeom prst="rect">
            <a:avLst/>
          </a:prstGeom>
        </p:spPr>
      </p:pic>
    </p:spTree>
    <p:extLst>
      <p:ext uri="{BB962C8B-B14F-4D97-AF65-F5344CB8AC3E}">
        <p14:creationId xmlns:p14="http://schemas.microsoft.com/office/powerpoint/2010/main" val="2075640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Alt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09852" y="3006808"/>
            <a:ext cx="4895194" cy="1245107"/>
          </a:xfrm>
        </p:spPr>
        <p:txBody>
          <a:bodyPr anchor="b"/>
          <a:lstStyle>
            <a:lvl1pPr algn="r">
              <a:lnSpc>
                <a:spcPct val="70000"/>
              </a:lnSpc>
              <a:defRPr sz="4500">
                <a:solidFill>
                  <a:srgbClr val="0070C0"/>
                </a:solidFill>
                <a:latin typeface="+mj-lt"/>
              </a:defRPr>
            </a:lvl1pPr>
          </a:lstStyle>
          <a:p>
            <a:r>
              <a:rPr lang="en-US" dirty="0"/>
              <a:t>Click to edit Master title style</a:t>
            </a:r>
          </a:p>
        </p:txBody>
      </p:sp>
      <p:sp>
        <p:nvSpPr>
          <p:cNvPr id="3" name="Subtitle 2"/>
          <p:cNvSpPr>
            <a:spLocks noGrp="1"/>
          </p:cNvSpPr>
          <p:nvPr>
            <p:ph type="subTitle" idx="1"/>
          </p:nvPr>
        </p:nvSpPr>
        <p:spPr>
          <a:xfrm>
            <a:off x="3809852" y="4302341"/>
            <a:ext cx="4895194" cy="418156"/>
          </a:xfrm>
        </p:spPr>
        <p:txBody>
          <a:bodyPr/>
          <a:lstStyle>
            <a:lvl1pPr marL="0" indent="0" algn="r">
              <a:buNone/>
              <a:defRPr sz="180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PPT-White-Cover-Graphic-No-Imag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13" y="-4927"/>
            <a:ext cx="4586930" cy="2667762"/>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8711" y="394787"/>
            <a:ext cx="2616335" cy="934168"/>
          </a:xfrm>
          <a:prstGeom prst="rect">
            <a:avLst/>
          </a:prstGeom>
        </p:spPr>
      </p:pic>
    </p:spTree>
    <p:extLst>
      <p:ext uri="{BB962C8B-B14F-4D97-AF65-F5344CB8AC3E}">
        <p14:creationId xmlns:p14="http://schemas.microsoft.com/office/powerpoint/2010/main" val="1497585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26" name="Rectangle 25"/>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19DB92DC-D54B-2443-8F53-C970D4D3CE82}" type="slidenum">
              <a:rPr lang="en-US" smtClean="0"/>
              <a:pPr/>
              <a:t>‹#›</a:t>
            </a:fld>
            <a:endParaRPr lang="en-US" dirty="0"/>
          </a:p>
        </p:txBody>
      </p:sp>
      <p:sp>
        <p:nvSpPr>
          <p:cNvPr id="23" name="Chart Placeholder 22"/>
          <p:cNvSpPr>
            <a:spLocks noGrp="1"/>
          </p:cNvSpPr>
          <p:nvPr>
            <p:ph type="chart" sz="quarter" idx="13"/>
          </p:nvPr>
        </p:nvSpPr>
        <p:spPr>
          <a:xfrm>
            <a:off x="252250" y="1220321"/>
            <a:ext cx="8631620" cy="3358823"/>
          </a:xfrm>
        </p:spPr>
        <p:txBody>
          <a:bodyPr/>
          <a:lstStyle>
            <a:lvl1pPr>
              <a:defRPr>
                <a:solidFill>
                  <a:schemeClr val="tx1">
                    <a:lumMod val="65000"/>
                    <a:lumOff val="35000"/>
                  </a:schemeClr>
                </a:solidFill>
              </a:defRPr>
            </a:lvl1pPr>
          </a:lstStyle>
          <a:p>
            <a:endParaRPr lang="en-US" dirty="0"/>
          </a:p>
        </p:txBody>
      </p:sp>
      <p:sp>
        <p:nvSpPr>
          <p:cNvPr id="25" name="Text Placeholder 24"/>
          <p:cNvSpPr>
            <a:spLocks noGrp="1"/>
          </p:cNvSpPr>
          <p:nvPr>
            <p:ph type="body" sz="quarter" idx="14"/>
          </p:nvPr>
        </p:nvSpPr>
        <p:spPr>
          <a:xfrm>
            <a:off x="252249" y="583406"/>
            <a:ext cx="8632196" cy="427435"/>
          </a:xfrm>
        </p:spPr>
        <p:txBody>
          <a:bodyPr>
            <a:normAutofit/>
          </a:bodyPr>
          <a:lstStyle>
            <a:lvl1pPr marL="0" indent="0">
              <a:buNone/>
              <a:defRPr sz="1200">
                <a:latin typeface="+mj-lt"/>
              </a:defRPr>
            </a:lvl1pPr>
          </a:lstStyle>
          <a:p>
            <a:pPr lvl="0"/>
            <a:r>
              <a:rPr lang="en-US" dirty="0"/>
              <a:t>Click to edit Master text styles</a:t>
            </a:r>
          </a:p>
        </p:txBody>
      </p:sp>
      <p:sp>
        <p:nvSpPr>
          <p:cNvPr id="30" name="TextBox 29"/>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35" name="Text Placeholder 34"/>
          <p:cNvSpPr>
            <a:spLocks noGrp="1"/>
          </p:cNvSpPr>
          <p:nvPr>
            <p:ph type="body" sz="quarter" idx="15"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3446887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SmartArt">
    <p:spTree>
      <p:nvGrpSpPr>
        <p:cNvPr id="1" name=""/>
        <p:cNvGrpSpPr/>
        <p:nvPr/>
      </p:nvGrpSpPr>
      <p:grpSpPr>
        <a:xfrm>
          <a:off x="0" y="0"/>
          <a:ext cx="0" cy="0"/>
          <a:chOff x="0" y="0"/>
          <a:chExt cx="0" cy="0"/>
        </a:xfrm>
      </p:grpSpPr>
      <p:sp>
        <p:nvSpPr>
          <p:cNvPr id="8" name="Rectangle 7"/>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9" name="TextBox 8"/>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19DB92DC-D54B-2443-8F53-C970D4D3CE82}" type="slidenum">
              <a:rPr lang="en-US" smtClean="0"/>
              <a:pPr/>
              <a:t>‹#›</a:t>
            </a:fld>
            <a:endParaRPr lang="en-US" dirty="0"/>
          </a:p>
        </p:txBody>
      </p:sp>
      <p:sp>
        <p:nvSpPr>
          <p:cNvPr id="25" name="Text Placeholder 24"/>
          <p:cNvSpPr>
            <a:spLocks noGrp="1"/>
          </p:cNvSpPr>
          <p:nvPr>
            <p:ph type="body" sz="quarter" idx="14"/>
          </p:nvPr>
        </p:nvSpPr>
        <p:spPr>
          <a:xfrm>
            <a:off x="252249" y="583406"/>
            <a:ext cx="8632196" cy="427435"/>
          </a:xfrm>
        </p:spPr>
        <p:txBody>
          <a:bodyPr>
            <a:normAutofit/>
          </a:bodyPr>
          <a:lstStyle>
            <a:lvl1pPr marL="0" indent="0">
              <a:buNone/>
              <a:defRPr sz="1200">
                <a:latin typeface="+mj-lt"/>
              </a:defRPr>
            </a:lvl1pPr>
          </a:lstStyle>
          <a:p>
            <a:pPr lvl="0"/>
            <a:r>
              <a:rPr lang="en-US" dirty="0"/>
              <a:t>Click to edit Master text styles</a:t>
            </a:r>
          </a:p>
        </p:txBody>
      </p:sp>
      <p:sp>
        <p:nvSpPr>
          <p:cNvPr id="4" name="SmartArt Placeholder 3"/>
          <p:cNvSpPr>
            <a:spLocks noGrp="1"/>
          </p:cNvSpPr>
          <p:nvPr>
            <p:ph type="dgm" sz="quarter" idx="15"/>
          </p:nvPr>
        </p:nvSpPr>
        <p:spPr>
          <a:xfrm>
            <a:off x="252249" y="1210235"/>
            <a:ext cx="8632196" cy="3358193"/>
          </a:xfrm>
        </p:spPr>
        <p:txBody>
          <a:bodyPr/>
          <a:lstStyle/>
          <a:p>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3" name="Text Placeholder 34"/>
          <p:cNvSpPr>
            <a:spLocks noGrp="1"/>
          </p:cNvSpPr>
          <p:nvPr>
            <p:ph type="body" sz="quarter" idx="16"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480188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C3AAAC-B051-A74F-804C-5D4719A0F3A4}" type="datetime1">
              <a:rPr lang="en-US" smtClean="0"/>
              <a:t>9/5/17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833826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9DB92DC-D54B-2443-8F53-C970D4D3CE82}" type="slidenum">
              <a:rPr lang="en-US" smtClean="0"/>
              <a:pPr/>
              <a:t>‹#›</a:t>
            </a:fld>
            <a:endParaRPr lang="en-US" dirty="0"/>
          </a:p>
        </p:txBody>
      </p:sp>
      <p:sp>
        <p:nvSpPr>
          <p:cNvPr id="10" name="TextBox 9"/>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2" name="Text Placeholder 34"/>
          <p:cNvSpPr>
            <a:spLocks noGrp="1"/>
          </p:cNvSpPr>
          <p:nvPr>
            <p:ph type="body" sz="quarter" idx="15"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2132488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4" name="Slide Number Placeholder 3"/>
          <p:cNvSpPr>
            <a:spLocks noGrp="1"/>
          </p:cNvSpPr>
          <p:nvPr>
            <p:ph type="sldNum" sz="quarter" idx="12"/>
          </p:nvPr>
        </p:nvSpPr>
        <p:spPr/>
        <p:txBody>
          <a:bodyPr/>
          <a:lstStyle/>
          <a:p>
            <a:fld id="{19DB92DC-D54B-2443-8F53-C970D4D3CE82}" type="slidenum">
              <a:rPr lang="en-US" smtClean="0"/>
              <a:pPr/>
              <a:t>‹#›</a:t>
            </a:fld>
            <a:endParaRPr lang="en-US" dirty="0"/>
          </a:p>
        </p:txBody>
      </p:sp>
      <p:sp>
        <p:nvSpPr>
          <p:cNvPr id="9" name="TextBox 8"/>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1" name="Text Placeholder 34"/>
          <p:cNvSpPr>
            <a:spLocks noGrp="1"/>
          </p:cNvSpPr>
          <p:nvPr>
            <p:ph type="body" sz="quarter" idx="15"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45017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87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01_Title N-tab BLUE">
    <p:spTree>
      <p:nvGrpSpPr>
        <p:cNvPr id="1" name="Shape 16"/>
        <p:cNvGrpSpPr/>
        <p:nvPr/>
      </p:nvGrpSpPr>
      <p:grpSpPr>
        <a:xfrm>
          <a:off x="0" y="0"/>
          <a:ext cx="0" cy="0"/>
          <a:chOff x="0" y="0"/>
          <a:chExt cx="0" cy="0"/>
        </a:xfrm>
      </p:grpSpPr>
      <p:pic>
        <p:nvPicPr>
          <p:cNvPr id="17" name="Shape 17" descr="Blu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145024"/>
          </a:xfrm>
          <a:prstGeom prst="rect">
            <a:avLst/>
          </a:prstGeom>
          <a:noFill/>
          <a:ln>
            <a:noFill/>
          </a:ln>
        </p:spPr>
      </p:pic>
      <p:sp>
        <p:nvSpPr>
          <p:cNvPr id="18" name="Shape 18"/>
          <p:cNvSpPr txBox="1">
            <a:spLocks noGrp="1"/>
          </p:cNvSpPr>
          <p:nvPr>
            <p:ph type="subTitle" idx="1"/>
          </p:nvPr>
        </p:nvSpPr>
        <p:spPr>
          <a:xfrm>
            <a:off x="287929" y="301982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19" name="Shape 19"/>
          <p:cNvSpPr txBox="1">
            <a:spLocks noGrp="1"/>
          </p:cNvSpPr>
          <p:nvPr>
            <p:ph type="body" idx="2"/>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ctrTitle"/>
          </p:nvPr>
        </p:nvSpPr>
        <p:spPr>
          <a:xfrm>
            <a:off x="242829" y="2038350"/>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Font typeface="Archivo Narrow"/>
              <a:buNone/>
              <a:defRPr sz="4200" b="1" i="0" u="none" strike="noStrike" cap="none">
                <a:solidFill>
                  <a:schemeClr val="lt1"/>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endParaRPr/>
          </a:p>
        </p:txBody>
      </p:sp>
      <p:sp>
        <p:nvSpPr>
          <p:cNvPr id="21" name="Shape 21"/>
          <p:cNvSpPr/>
          <p:nvPr/>
        </p:nvSpPr>
        <p:spPr>
          <a:xfrm>
            <a:off x="256825" y="4901675"/>
            <a:ext cx="31689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pic>
        <p:nvPicPr>
          <p:cNvPr id="22" name="Shape 22"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Tree>
    <p:extLst>
      <p:ext uri="{BB962C8B-B14F-4D97-AF65-F5344CB8AC3E}">
        <p14:creationId xmlns:p14="http://schemas.microsoft.com/office/powerpoint/2010/main" val="1563100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05_Title and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93725" y="354012"/>
            <a:ext cx="8165591" cy="428625"/>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94360" y="819150"/>
            <a:ext cx="816559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57" name="Shape 57"/>
          <p:cNvSpPr txBox="1">
            <a:spLocks noGrp="1"/>
          </p:cNvSpPr>
          <p:nvPr>
            <p:ph type="body" idx="2"/>
          </p:nvPr>
        </p:nvSpPr>
        <p:spPr>
          <a:xfrm>
            <a:off x="594360" y="1490471"/>
            <a:ext cx="8165591" cy="3059905"/>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Char char="•"/>
              <a:defRPr sz="1800" i="0" u="none" strike="noStrike" cap="none">
                <a:solidFill>
                  <a:schemeClr val="dk2"/>
                </a:solidFill>
              </a:defRPr>
            </a:lvl1pPr>
            <a:lvl2pPr marL="454025" marR="0" lvl="1" indent="-123825" algn="l" rtl="0">
              <a:lnSpc>
                <a:spcPct val="100000"/>
              </a:lnSpc>
              <a:spcBef>
                <a:spcPts val="800"/>
              </a:spcBef>
              <a:buClr>
                <a:schemeClr val="dk2"/>
              </a:buClr>
              <a:buSzPct val="100000"/>
              <a:buChar char="•"/>
              <a:defRPr sz="1600" i="0" u="none" strike="noStrike" cap="none">
                <a:solidFill>
                  <a:schemeClr val="dk2"/>
                </a:solidFill>
              </a:defRPr>
            </a:lvl2pPr>
            <a:lvl3pPr marL="688975" marR="0" lvl="2" indent="-142875" algn="l" rtl="0">
              <a:lnSpc>
                <a:spcPct val="100000"/>
              </a:lnSpc>
              <a:spcBef>
                <a:spcPts val="700"/>
              </a:spcBef>
              <a:buClr>
                <a:schemeClr val="dk2"/>
              </a:buClr>
              <a:buSzPct val="100000"/>
              <a:buChar char="•"/>
              <a:defRPr sz="1400" i="0" u="none" strike="noStrike" cap="none">
                <a:solidFill>
                  <a:schemeClr val="dk2"/>
                </a:solidFill>
              </a:defRPr>
            </a:lvl3pPr>
            <a:lvl4pPr marL="915988" marR="0" lvl="3" indent="-153987" algn="l" rtl="0">
              <a:lnSpc>
                <a:spcPct val="100000"/>
              </a:lnSpc>
              <a:spcBef>
                <a:spcPts val="700"/>
              </a:spcBef>
              <a:buClr>
                <a:schemeClr val="dk2"/>
              </a:buClr>
              <a:buSzPct val="100000"/>
              <a:buChar char="•"/>
              <a:defRPr sz="1200" i="0" u="none" strike="noStrike" cap="none">
                <a:solidFill>
                  <a:schemeClr val="dk2"/>
                </a:solidFill>
              </a:defRPr>
            </a:lvl4pPr>
            <a:lvl5pPr marL="1143000" marR="0" lvl="4" indent="-177800" algn="l" rtl="0">
              <a:lnSpc>
                <a:spcPct val="100000"/>
              </a:lnSpc>
              <a:spcBef>
                <a:spcPts val="700"/>
              </a:spcBef>
              <a:buClr>
                <a:schemeClr val="dk2"/>
              </a:buClr>
              <a:buSzPct val="100000"/>
              <a:buChar char="•"/>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endParaRPr/>
          </a:p>
        </p:txBody>
      </p:sp>
      <p:sp>
        <p:nvSpPr>
          <p:cNvPr id="58" name="Shape 58"/>
          <p:cNvSpPr txBox="1">
            <a:spLocks noGrp="1"/>
          </p:cNvSpPr>
          <p:nvPr>
            <p:ph type="body" idx="3"/>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Font typeface="Arial"/>
              <a:buNone/>
              <a:defRPr sz="8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210307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6_End Slide Full Logo BLUE">
    <p:spTree>
      <p:nvGrpSpPr>
        <p:cNvPr id="1" name="Shape 150"/>
        <p:cNvGrpSpPr/>
        <p:nvPr/>
      </p:nvGrpSpPr>
      <p:grpSpPr>
        <a:xfrm>
          <a:off x="0" y="0"/>
          <a:ext cx="0" cy="0"/>
          <a:chOff x="0" y="0"/>
          <a:chExt cx="0" cy="0"/>
        </a:xfrm>
      </p:grpSpPr>
      <p:pic>
        <p:nvPicPr>
          <p:cNvPr id="151" name="Shape 151" descr="Blu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4000" cy="5145024"/>
          </a:xfrm>
          <a:prstGeom prst="rect">
            <a:avLst/>
          </a:prstGeom>
          <a:noFill/>
          <a:ln>
            <a:noFill/>
          </a:ln>
        </p:spPr>
      </p:pic>
      <p:pic>
        <p:nvPicPr>
          <p:cNvPr id="152" name="Shape 152" descr="Nielsen-Wordmark-White-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5851" y="1770501"/>
            <a:ext cx="3752295" cy="1324463"/>
          </a:xfrm>
          <a:prstGeom prst="rect">
            <a:avLst/>
          </a:prstGeom>
          <a:noFill/>
          <a:ln>
            <a:noFill/>
          </a:ln>
        </p:spPr>
      </p:pic>
      <p:sp>
        <p:nvSpPr>
          <p:cNvPr id="153" name="Shape 153"/>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818674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0_Quote White">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1979452" y="1987550"/>
            <a:ext cx="6978810" cy="438911"/>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3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0" name="Shape 160"/>
          <p:cNvSpPr txBox="1">
            <a:spLocks noGrp="1"/>
          </p:cNvSpPr>
          <p:nvPr>
            <p:ph type="body" idx="1"/>
          </p:nvPr>
        </p:nvSpPr>
        <p:spPr>
          <a:xfrm>
            <a:off x="1981200" y="3087240"/>
            <a:ext cx="6976871" cy="533399"/>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dk2"/>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endParaRPr/>
          </a:p>
        </p:txBody>
      </p:sp>
    </p:spTree>
    <p:extLst>
      <p:ext uri="{BB962C8B-B14F-4D97-AF65-F5344CB8AC3E}">
        <p14:creationId xmlns:p14="http://schemas.microsoft.com/office/powerpoint/2010/main" val="20562596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9_Title N-tab PURPLE">
    <p:spTree>
      <p:nvGrpSpPr>
        <p:cNvPr id="1" name="Shape 174"/>
        <p:cNvGrpSpPr/>
        <p:nvPr/>
      </p:nvGrpSpPr>
      <p:grpSpPr>
        <a:xfrm>
          <a:off x="0" y="0"/>
          <a:ext cx="0" cy="0"/>
          <a:chOff x="0" y="0"/>
          <a:chExt cx="0" cy="0"/>
        </a:xfrm>
      </p:grpSpPr>
      <p:pic>
        <p:nvPicPr>
          <p:cNvPr id="175" name="Shape 175" descr="Purpl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176" name="Shape 176"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177" name="Shape 177"/>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178" name="Shape 178"/>
          <p:cNvSpPr txBox="1">
            <a:spLocks noGrp="1"/>
          </p:cNvSpPr>
          <p:nvPr>
            <p:ph type="ctrTitle"/>
          </p:nvPr>
        </p:nvSpPr>
        <p:spPr>
          <a:xfrm>
            <a:off x="242686" y="2037157"/>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179" name="Shape 179"/>
          <p:cNvSpPr txBox="1">
            <a:spLocks noGrp="1"/>
          </p:cNvSpPr>
          <p:nvPr>
            <p:ph type="subTitle" idx="2"/>
          </p:nvPr>
        </p:nvSpPr>
        <p:spPr>
          <a:xfrm>
            <a:off x="287929" y="301982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180" name="Shape 180"/>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513650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20_Title Full Logo PURPLE">
    <p:spTree>
      <p:nvGrpSpPr>
        <p:cNvPr id="1" name="Shape 181"/>
        <p:cNvGrpSpPr/>
        <p:nvPr/>
      </p:nvGrpSpPr>
      <p:grpSpPr>
        <a:xfrm>
          <a:off x="0" y="0"/>
          <a:ext cx="0" cy="0"/>
          <a:chOff x="0" y="0"/>
          <a:chExt cx="0" cy="0"/>
        </a:xfrm>
      </p:grpSpPr>
      <p:pic>
        <p:nvPicPr>
          <p:cNvPr id="182" name="Shape 182" descr="Purpl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183" name="Shape 183"/>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184" name="Shape 184"/>
          <p:cNvSpPr txBox="1">
            <a:spLocks noGrp="1"/>
          </p:cNvSpPr>
          <p:nvPr>
            <p:ph type="ctrTitle"/>
          </p:nvPr>
        </p:nvSpPr>
        <p:spPr>
          <a:xfrm>
            <a:off x="242829" y="2112264"/>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85" name="Shape 185" descr="Nielsen_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4066" y="1423174"/>
            <a:ext cx="952280" cy="336755"/>
          </a:xfrm>
          <a:prstGeom prst="rect">
            <a:avLst/>
          </a:prstGeom>
          <a:noFill/>
          <a:ln>
            <a:noFill/>
          </a:ln>
        </p:spPr>
      </p:pic>
      <p:sp>
        <p:nvSpPr>
          <p:cNvPr id="186" name="Shape 186"/>
          <p:cNvSpPr txBox="1">
            <a:spLocks noGrp="1"/>
          </p:cNvSpPr>
          <p:nvPr>
            <p:ph type="subTitle" idx="2"/>
          </p:nvPr>
        </p:nvSpPr>
        <p:spPr>
          <a:xfrm>
            <a:off x="287929" y="313639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187" name="Shape 187"/>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901346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0b_Title Full Photo PURPLE">
    <p:spTree>
      <p:nvGrpSpPr>
        <p:cNvPr id="1" name="Shape 188"/>
        <p:cNvGrpSpPr/>
        <p:nvPr/>
      </p:nvGrpSpPr>
      <p:grpSpPr>
        <a:xfrm>
          <a:off x="0" y="0"/>
          <a:ext cx="0" cy="0"/>
          <a:chOff x="0" y="0"/>
          <a:chExt cx="0" cy="0"/>
        </a:xfrm>
      </p:grpSpPr>
      <p:pic>
        <p:nvPicPr>
          <p:cNvPr id="189" name="Shape 18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300" cy="5142000"/>
          </a:xfrm>
          <a:prstGeom prst="rect">
            <a:avLst/>
          </a:prstGeom>
          <a:noFill/>
          <a:ln>
            <a:noFill/>
          </a:ln>
        </p:spPr>
      </p:pic>
      <p:pic>
        <p:nvPicPr>
          <p:cNvPr id="190" name="Shape 190" descr="Purple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00" cy="5143500"/>
          </a:xfrm>
          <a:prstGeom prst="rect">
            <a:avLst/>
          </a:prstGeom>
          <a:noFill/>
          <a:ln>
            <a:noFill/>
          </a:ln>
        </p:spPr>
      </p:pic>
      <p:sp>
        <p:nvSpPr>
          <p:cNvPr id="191" name="Shape 191"/>
          <p:cNvSpPr txBox="1">
            <a:spLocks noGrp="1"/>
          </p:cNvSpPr>
          <p:nvPr>
            <p:ph type="body" idx="1"/>
          </p:nvPr>
        </p:nvSpPr>
        <p:spPr>
          <a:xfrm>
            <a:off x="292169" y="4496657"/>
            <a:ext cx="2891100" cy="522900"/>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chemeClr val="dk2"/>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192" name="Shape 192"/>
          <p:cNvSpPr txBox="1">
            <a:spLocks noGrp="1"/>
          </p:cNvSpPr>
          <p:nvPr>
            <p:ph type="ctrTitle"/>
          </p:nvPr>
        </p:nvSpPr>
        <p:spPr>
          <a:xfrm>
            <a:off x="296537" y="639389"/>
            <a:ext cx="7881000" cy="649200"/>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ial"/>
              <a:buNone/>
              <a:defRPr sz="3000" b="1" i="0" u="none" strike="noStrike" cap="none">
                <a:solidFill>
                  <a:schemeClr val="dk2"/>
                </a:solidFill>
                <a:latin typeface="Arial"/>
                <a:ea typeface="Arial"/>
                <a:cs typeface="Arial"/>
                <a:sym typeface="Aria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93" name="Shape 193"/>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866047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1075B3-5B9B-C145-BE59-9271B8CA4AC0}" type="datetime1">
              <a:rPr lang="en-US" smtClean="0"/>
              <a:t>9/5/17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17854744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21_Title N-tab White">
    <p:spTree>
      <p:nvGrpSpPr>
        <p:cNvPr id="1" name="Shape 194"/>
        <p:cNvGrpSpPr/>
        <p:nvPr/>
      </p:nvGrpSpPr>
      <p:grpSpPr>
        <a:xfrm>
          <a:off x="0" y="0"/>
          <a:ext cx="0" cy="0"/>
          <a:chOff x="0" y="0"/>
          <a:chExt cx="0" cy="0"/>
        </a:xfrm>
      </p:grpSpPr>
      <p:pic>
        <p:nvPicPr>
          <p:cNvPr id="195" name="Shape 195" descr="Purpl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196" name="Shape 196"/>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Font typeface="Arial"/>
              <a:buNone/>
              <a:defRPr sz="42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7" name="Shape 197"/>
          <p:cNvSpPr txBox="1">
            <a:spLocks noGrp="1"/>
          </p:cNvSpPr>
          <p:nvPr>
            <p:ph type="subTitle" idx="1"/>
          </p:nvPr>
        </p:nvSpPr>
        <p:spPr>
          <a:xfrm>
            <a:off x="369106" y="3139005"/>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198" name="Shape 198"/>
          <p:cNvSpPr txBox="1">
            <a:spLocks noGrp="1"/>
          </p:cNvSpPr>
          <p:nvPr>
            <p:ph type="body" idx="2"/>
          </p:nvPr>
        </p:nvSpPr>
        <p:spPr>
          <a:xfrm>
            <a:off x="296537"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199" name="Shape 199" descr="N Element Tab Square-Blu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338" y="1380251"/>
            <a:ext cx="378801" cy="378968"/>
          </a:xfrm>
          <a:prstGeom prst="rect">
            <a:avLst/>
          </a:prstGeom>
          <a:noFill/>
          <a:ln>
            <a:noFill/>
          </a:ln>
        </p:spPr>
      </p:pic>
      <p:sp>
        <p:nvSpPr>
          <p:cNvPr id="200" name="Shape 200"/>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403076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2_Title Full Logo White">
    <p:spTree>
      <p:nvGrpSpPr>
        <p:cNvPr id="1" name="Shape 201"/>
        <p:cNvGrpSpPr/>
        <p:nvPr/>
      </p:nvGrpSpPr>
      <p:grpSpPr>
        <a:xfrm>
          <a:off x="0" y="0"/>
          <a:ext cx="0" cy="0"/>
          <a:chOff x="0" y="0"/>
          <a:chExt cx="0" cy="0"/>
        </a:xfrm>
      </p:grpSpPr>
      <p:pic>
        <p:nvPicPr>
          <p:cNvPr id="202" name="Shape 202" descr="Purpl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203" name="Shape 203"/>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Font typeface="Arial"/>
              <a:buNone/>
              <a:defRPr sz="42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4" name="Shape 204"/>
          <p:cNvSpPr txBox="1">
            <a:spLocks noGrp="1"/>
          </p:cNvSpPr>
          <p:nvPr>
            <p:ph type="subTitle" idx="1"/>
          </p:nvPr>
        </p:nvSpPr>
        <p:spPr>
          <a:xfrm>
            <a:off x="332821" y="3175289"/>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205" name="Shape 205"/>
          <p:cNvSpPr txBox="1">
            <a:spLocks noGrp="1"/>
          </p:cNvSpPr>
          <p:nvPr>
            <p:ph type="body" idx="2"/>
          </p:nvPr>
        </p:nvSpPr>
        <p:spPr>
          <a:xfrm>
            <a:off x="292169"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206" name="Shape 206" descr="Nielsen-Wordmark-Color-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6802" y="1412344"/>
            <a:ext cx="980035" cy="345927"/>
          </a:xfrm>
          <a:prstGeom prst="rect">
            <a:avLst/>
          </a:prstGeom>
          <a:noFill/>
          <a:ln>
            <a:noFill/>
          </a:ln>
        </p:spPr>
      </p:pic>
      <p:sp>
        <p:nvSpPr>
          <p:cNvPr id="207" name="Shape 207"/>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741264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28_Quote White">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1979452" y="1987550"/>
            <a:ext cx="6978810" cy="438911"/>
          </a:xfrm>
          <a:prstGeom prst="rect">
            <a:avLst/>
          </a:prstGeom>
          <a:noFill/>
          <a:ln>
            <a:noFill/>
          </a:ln>
        </p:spPr>
        <p:txBody>
          <a:bodyPr lIns="91425" tIns="91425" rIns="91425" bIns="91425" anchor="t" anchorCtr="0"/>
          <a:lstStyle>
            <a:lvl1pPr marL="0" marR="0" lvl="0" indent="0" algn="l" rtl="0">
              <a:spcBef>
                <a:spcPts val="0"/>
              </a:spcBef>
              <a:buClr>
                <a:schemeClr val="dk2"/>
              </a:buClr>
              <a:buFont typeface="Arial"/>
              <a:buNone/>
              <a:defRPr sz="3200" b="1" i="0" u="none" strike="noStrike" cap="none">
                <a:solidFill>
                  <a:schemeClr val="dk2"/>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9" name="Shape 229"/>
          <p:cNvSpPr txBox="1">
            <a:spLocks noGrp="1"/>
          </p:cNvSpPr>
          <p:nvPr>
            <p:ph type="body" idx="1"/>
          </p:nvPr>
        </p:nvSpPr>
        <p:spPr>
          <a:xfrm>
            <a:off x="1981200" y="3087240"/>
            <a:ext cx="6976871" cy="533399"/>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Font typeface="Arial"/>
              <a:buNone/>
              <a:defRPr sz="1800" b="0" i="0" u="none" strike="noStrike" cap="none">
                <a:solidFill>
                  <a:schemeClr val="dk2"/>
                </a:solidFill>
                <a:latin typeface="Arial"/>
                <a:ea typeface="Arial"/>
                <a:cs typeface="Arial"/>
                <a:sym typeface="Arial"/>
              </a:defRPr>
            </a:lvl1pPr>
            <a:lvl2pPr marL="450850" marR="0" lvl="1" indent="-6350" algn="l" rtl="0">
              <a:lnSpc>
                <a:spcPct val="100000"/>
              </a:lnSpc>
              <a:spcBef>
                <a:spcPts val="800"/>
              </a:spcBef>
              <a:buClr>
                <a:schemeClr val="dk2"/>
              </a:buClr>
              <a:buFont typeface="Arial"/>
              <a:buNone/>
              <a:defRPr sz="1600" b="0"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230" name="Shape 230" descr="Purpl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231" name="Shape 231"/>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070354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9_Quote Texture PURPLE">
    <p:spTree>
      <p:nvGrpSpPr>
        <p:cNvPr id="1" name="Shape 232"/>
        <p:cNvGrpSpPr/>
        <p:nvPr/>
      </p:nvGrpSpPr>
      <p:grpSpPr>
        <a:xfrm>
          <a:off x="0" y="0"/>
          <a:ext cx="0" cy="0"/>
          <a:chOff x="0" y="0"/>
          <a:chExt cx="0" cy="0"/>
        </a:xfrm>
      </p:grpSpPr>
      <p:pic>
        <p:nvPicPr>
          <p:cNvPr id="233" name="Shape 233" descr="Purpl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234" name="Shape 234"/>
          <p:cNvSpPr/>
          <p:nvPr/>
        </p:nvSpPr>
        <p:spPr>
          <a:xfrm>
            <a:off x="256416" y="4901683"/>
            <a:ext cx="2544286" cy="184666"/>
          </a:xfrm>
          <a:prstGeom prst="rect">
            <a:avLst/>
          </a:prstGeom>
          <a:noFill/>
          <a:ln>
            <a:noFill/>
          </a:ln>
        </p:spPr>
        <p:txBody>
          <a:bodyPr lIns="91425" tIns="45700" rIns="91425" bIns="45700" anchor="t" anchorCtr="0">
            <a:noAutofit/>
          </a:bodyPr>
          <a:lstStyle/>
          <a:p>
            <a:pPr algn="ctr">
              <a:buClr>
                <a:srgbClr val="FFFFFF"/>
              </a:buClr>
              <a:buSzPct val="25000"/>
              <a:buFont typeface="Arial"/>
              <a:buNone/>
            </a:pPr>
            <a:r>
              <a:rPr lang="en-US" sz="600" kern="0" dirty="0">
                <a:solidFill>
                  <a:srgbClr val="FFFFFF"/>
                </a:solidFill>
                <a:ea typeface="Arial"/>
                <a:cs typeface="Arial"/>
                <a:sym typeface="Arial"/>
              </a:rPr>
              <a:t>Copyright © 2017 The Nielsen Company. Confidential and proprietary.</a:t>
            </a:r>
          </a:p>
        </p:txBody>
      </p:sp>
      <p:pic>
        <p:nvPicPr>
          <p:cNvPr id="235" name="Shape 235"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236" name="Shape 236"/>
          <p:cNvSpPr txBox="1">
            <a:spLocks noGrp="1"/>
          </p:cNvSpPr>
          <p:nvPr>
            <p:ph type="title"/>
          </p:nvPr>
        </p:nvSpPr>
        <p:spPr>
          <a:xfrm>
            <a:off x="1979452" y="1987550"/>
            <a:ext cx="6978810" cy="438911"/>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Arial"/>
              <a:buNone/>
              <a:defRPr sz="3200" b="1"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7" name="Shape 237"/>
          <p:cNvSpPr txBox="1">
            <a:spLocks noGrp="1"/>
          </p:cNvSpPr>
          <p:nvPr>
            <p:ph type="body" idx="1"/>
          </p:nvPr>
        </p:nvSpPr>
        <p:spPr>
          <a:xfrm>
            <a:off x="1981200" y="3087240"/>
            <a:ext cx="6976871" cy="533399"/>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Font typeface="Arial"/>
              <a:buNone/>
              <a:defRPr sz="1800" b="0" i="0" u="none" strike="noStrike" cap="none">
                <a:solidFill>
                  <a:schemeClr val="lt1"/>
                </a:solidFill>
                <a:latin typeface="Arial"/>
                <a:ea typeface="Arial"/>
                <a:cs typeface="Arial"/>
                <a:sym typeface="Arial"/>
              </a:defRPr>
            </a:lvl1pPr>
            <a:lvl2pPr marL="450850" marR="0" lvl="1" indent="-6350" algn="l" rtl="0">
              <a:lnSpc>
                <a:spcPct val="100000"/>
              </a:lnSpc>
              <a:spcBef>
                <a:spcPts val="800"/>
              </a:spcBef>
              <a:buClr>
                <a:schemeClr val="dk2"/>
              </a:buClr>
              <a:buFont typeface="Arial"/>
              <a:buNone/>
              <a:defRPr sz="1600" b="0"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388058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0_Divider Slide">
    <p:spTree>
      <p:nvGrpSpPr>
        <p:cNvPr id="1" name="Shape 238"/>
        <p:cNvGrpSpPr/>
        <p:nvPr/>
      </p:nvGrpSpPr>
      <p:grpSpPr>
        <a:xfrm>
          <a:off x="0" y="0"/>
          <a:ext cx="0" cy="0"/>
          <a:chOff x="0" y="0"/>
          <a:chExt cx="0" cy="0"/>
        </a:xfrm>
      </p:grpSpPr>
      <p:pic>
        <p:nvPicPr>
          <p:cNvPr id="239" name="Shape 23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290" cy="5141975"/>
          </a:xfrm>
          <a:prstGeom prst="rect">
            <a:avLst/>
          </a:prstGeom>
          <a:noFill/>
          <a:ln>
            <a:noFill/>
          </a:ln>
        </p:spPr>
      </p:pic>
      <p:pic>
        <p:nvPicPr>
          <p:cNvPr id="240" name="Shape 240" descr="Purple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241" name="Shape 241"/>
          <p:cNvSpPr txBox="1"/>
          <p:nvPr/>
        </p:nvSpPr>
        <p:spPr>
          <a:xfrm>
            <a:off x="8877553" y="4932944"/>
            <a:ext cx="141063" cy="138499"/>
          </a:xfrm>
          <a:prstGeom prst="rect">
            <a:avLst/>
          </a:prstGeom>
          <a:noFill/>
          <a:ln>
            <a:noFill/>
          </a:ln>
        </p:spPr>
        <p:txBody>
          <a:bodyPr lIns="0" tIns="0" rIns="0" bIns="0" anchor="ctr" anchorCtr="0">
            <a:noAutofit/>
          </a:bodyPr>
          <a:lstStyle/>
          <a:p>
            <a:pPr algn="ctr">
              <a:buClr>
                <a:srgbClr val="FFFFFF"/>
              </a:buClr>
              <a:buSzPct val="25000"/>
              <a:buFont typeface="Arial"/>
              <a:buNone/>
            </a:pPr>
            <a:fld id="{00000000-1234-1234-1234-123412341234}" type="slidenum">
              <a:rPr lang="en-US" sz="900" kern="0">
                <a:solidFill>
                  <a:srgbClr val="FFFFFF"/>
                </a:solidFill>
                <a:ea typeface="Arial"/>
                <a:cs typeface="Arial"/>
                <a:sym typeface="Arial"/>
              </a:rPr>
              <a:pPr algn="ctr">
                <a:buClr>
                  <a:srgbClr val="FFFFFF"/>
                </a:buClr>
                <a:buSzPct val="25000"/>
                <a:buFont typeface="Arial"/>
                <a:buNone/>
              </a:pPr>
              <a:t>‹#›</a:t>
            </a:fld>
            <a:endParaRPr lang="en-US" sz="900" kern="0" dirty="0">
              <a:solidFill>
                <a:srgbClr val="FFFFFF"/>
              </a:solidFill>
              <a:ea typeface="Arial"/>
              <a:cs typeface="Arial"/>
              <a:sym typeface="Arial"/>
            </a:endParaRPr>
          </a:p>
        </p:txBody>
      </p:sp>
      <p:sp>
        <p:nvSpPr>
          <p:cNvPr id="242" name="Shape 242"/>
          <p:cNvSpPr txBox="1">
            <a:spLocks noGrp="1"/>
          </p:cNvSpPr>
          <p:nvPr>
            <p:ph type="title"/>
          </p:nvPr>
        </p:nvSpPr>
        <p:spPr>
          <a:xfrm>
            <a:off x="304800" y="518622"/>
            <a:ext cx="8046600" cy="438900"/>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43" name="Shape 243"/>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4191599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33_End Slide N-tab PURPLE">
    <p:spTree>
      <p:nvGrpSpPr>
        <p:cNvPr id="1" name="Shape 248"/>
        <p:cNvGrpSpPr/>
        <p:nvPr/>
      </p:nvGrpSpPr>
      <p:grpSpPr>
        <a:xfrm>
          <a:off x="0" y="0"/>
          <a:ext cx="0" cy="0"/>
          <a:chOff x="0" y="0"/>
          <a:chExt cx="0" cy="0"/>
        </a:xfrm>
      </p:grpSpPr>
      <p:pic>
        <p:nvPicPr>
          <p:cNvPr id="249" name="Shape 249" descr="Purpl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709" y="0"/>
            <a:ext cx="9141290" cy="5143499"/>
          </a:xfrm>
          <a:prstGeom prst="rect">
            <a:avLst/>
          </a:prstGeom>
          <a:noFill/>
          <a:ln>
            <a:noFill/>
          </a:ln>
        </p:spPr>
      </p:pic>
      <p:pic>
        <p:nvPicPr>
          <p:cNvPr id="250" name="Shape 250" descr="N-Element-Tab-Square-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8717" y="1767942"/>
            <a:ext cx="1606563" cy="1607279"/>
          </a:xfrm>
          <a:prstGeom prst="rect">
            <a:avLst/>
          </a:prstGeom>
          <a:noFill/>
          <a:ln>
            <a:noFill/>
          </a:ln>
        </p:spPr>
      </p:pic>
      <p:sp>
        <p:nvSpPr>
          <p:cNvPr id="251" name="Shape 251"/>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917571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34_End Slide Full Logo PURPLE">
    <p:spTree>
      <p:nvGrpSpPr>
        <p:cNvPr id="1" name="Shape 252"/>
        <p:cNvGrpSpPr/>
        <p:nvPr/>
      </p:nvGrpSpPr>
      <p:grpSpPr>
        <a:xfrm>
          <a:off x="0" y="0"/>
          <a:ext cx="0" cy="0"/>
          <a:chOff x="0" y="0"/>
          <a:chExt cx="0" cy="0"/>
        </a:xfrm>
      </p:grpSpPr>
      <p:pic>
        <p:nvPicPr>
          <p:cNvPr id="253" name="Shape 253" descr="Purpl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254" name="Shape 254" descr="Nielsen-Wordmark-White-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5851" y="1770501"/>
            <a:ext cx="3752295" cy="1324463"/>
          </a:xfrm>
          <a:prstGeom prst="rect">
            <a:avLst/>
          </a:prstGeom>
          <a:noFill/>
          <a:ln>
            <a:noFill/>
          </a:ln>
        </p:spPr>
      </p:pic>
      <p:sp>
        <p:nvSpPr>
          <p:cNvPr id="255" name="Shape 255"/>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4169086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37_Title N-tab GREEN">
    <p:spTree>
      <p:nvGrpSpPr>
        <p:cNvPr id="1" name="Shape 256"/>
        <p:cNvGrpSpPr/>
        <p:nvPr/>
      </p:nvGrpSpPr>
      <p:grpSpPr>
        <a:xfrm>
          <a:off x="0" y="0"/>
          <a:ext cx="0" cy="0"/>
          <a:chOff x="0" y="0"/>
          <a:chExt cx="0" cy="0"/>
        </a:xfrm>
      </p:grpSpPr>
      <p:pic>
        <p:nvPicPr>
          <p:cNvPr id="257" name="Shape 257" descr="Green.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258" name="Shape 258"/>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259" name="Shape 259"/>
          <p:cNvSpPr txBox="1">
            <a:spLocks noGrp="1"/>
          </p:cNvSpPr>
          <p:nvPr>
            <p:ph type="ctrTitle"/>
          </p:nvPr>
        </p:nvSpPr>
        <p:spPr>
          <a:xfrm>
            <a:off x="242829" y="2038350"/>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260" name="Shape 260"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261" name="Shape 261"/>
          <p:cNvSpPr txBox="1">
            <a:spLocks noGrp="1"/>
          </p:cNvSpPr>
          <p:nvPr>
            <p:ph type="subTitle" idx="2"/>
          </p:nvPr>
        </p:nvSpPr>
        <p:spPr>
          <a:xfrm>
            <a:off x="287929" y="301982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262" name="Shape 262"/>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3271592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8_Title Full Logo GREEN">
    <p:spTree>
      <p:nvGrpSpPr>
        <p:cNvPr id="1" name="Shape 263"/>
        <p:cNvGrpSpPr/>
        <p:nvPr/>
      </p:nvGrpSpPr>
      <p:grpSpPr>
        <a:xfrm>
          <a:off x="0" y="0"/>
          <a:ext cx="0" cy="0"/>
          <a:chOff x="0" y="0"/>
          <a:chExt cx="0" cy="0"/>
        </a:xfrm>
      </p:grpSpPr>
      <p:pic>
        <p:nvPicPr>
          <p:cNvPr id="264" name="Shape 264" descr="Green.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265" name="Shape 265"/>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266" name="Shape 266"/>
          <p:cNvSpPr txBox="1">
            <a:spLocks noGrp="1"/>
          </p:cNvSpPr>
          <p:nvPr>
            <p:ph type="ctrTitle"/>
          </p:nvPr>
        </p:nvSpPr>
        <p:spPr>
          <a:xfrm>
            <a:off x="242829" y="2112264"/>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267" name="Shape 267" descr="Nielsen_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4066" y="1423174"/>
            <a:ext cx="952280" cy="336755"/>
          </a:xfrm>
          <a:prstGeom prst="rect">
            <a:avLst/>
          </a:prstGeom>
          <a:noFill/>
          <a:ln>
            <a:noFill/>
          </a:ln>
        </p:spPr>
      </p:pic>
      <p:sp>
        <p:nvSpPr>
          <p:cNvPr id="268" name="Shape 268"/>
          <p:cNvSpPr txBox="1">
            <a:spLocks noGrp="1"/>
          </p:cNvSpPr>
          <p:nvPr>
            <p:ph type="subTitle" idx="2"/>
          </p:nvPr>
        </p:nvSpPr>
        <p:spPr>
          <a:xfrm>
            <a:off x="287929" y="313639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269" name="Shape 269"/>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294779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38b_Title Full Photo GREEN">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300" cy="5142000"/>
          </a:xfrm>
          <a:prstGeom prst="rect">
            <a:avLst/>
          </a:prstGeom>
          <a:noFill/>
          <a:ln>
            <a:noFill/>
          </a:ln>
        </p:spPr>
      </p:pic>
      <p:sp>
        <p:nvSpPr>
          <p:cNvPr id="272" name="Shape 272"/>
          <p:cNvSpPr txBox="1">
            <a:spLocks noGrp="1"/>
          </p:cNvSpPr>
          <p:nvPr>
            <p:ph type="body" idx="1"/>
          </p:nvPr>
        </p:nvSpPr>
        <p:spPr>
          <a:xfrm>
            <a:off x="292169" y="4496657"/>
            <a:ext cx="2891100" cy="522900"/>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273" name="Shape 273" descr="Green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00" cy="5143500"/>
          </a:xfrm>
          <a:prstGeom prst="rect">
            <a:avLst/>
          </a:prstGeom>
          <a:noFill/>
          <a:ln>
            <a:noFill/>
          </a:ln>
        </p:spPr>
      </p:pic>
      <p:sp>
        <p:nvSpPr>
          <p:cNvPr id="274" name="Shape 274"/>
          <p:cNvSpPr txBox="1">
            <a:spLocks noGrp="1"/>
          </p:cNvSpPr>
          <p:nvPr>
            <p:ph type="ctrTitle"/>
          </p:nvPr>
        </p:nvSpPr>
        <p:spPr>
          <a:xfrm>
            <a:off x="296537" y="639389"/>
            <a:ext cx="7881000" cy="6492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275" name="Shape 275"/>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98718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0B3548-D587-F948-82B3-9AFF42BB9A14}" type="datetime1">
              <a:rPr lang="en-US" smtClean="0"/>
              <a:t>9/5/17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1679997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9_Title N-tab White">
    <p:spTree>
      <p:nvGrpSpPr>
        <p:cNvPr id="1" name="Shape 276"/>
        <p:cNvGrpSpPr/>
        <p:nvPr/>
      </p:nvGrpSpPr>
      <p:grpSpPr>
        <a:xfrm>
          <a:off x="0" y="0"/>
          <a:ext cx="0" cy="0"/>
          <a:chOff x="0" y="0"/>
          <a:chExt cx="0" cy="0"/>
        </a:xfrm>
      </p:grpSpPr>
      <p:pic>
        <p:nvPicPr>
          <p:cNvPr id="277" name="Shape 277" descr="Green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278" name="Shape 278"/>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279" name="Shape 279"/>
          <p:cNvSpPr txBox="1">
            <a:spLocks noGrp="1"/>
          </p:cNvSpPr>
          <p:nvPr>
            <p:ph type="subTitle" idx="1"/>
          </p:nvPr>
        </p:nvSpPr>
        <p:spPr>
          <a:xfrm>
            <a:off x="369106" y="3139005"/>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280" name="Shape 280"/>
          <p:cNvSpPr txBox="1">
            <a:spLocks noGrp="1"/>
          </p:cNvSpPr>
          <p:nvPr>
            <p:ph type="body" idx="2"/>
          </p:nvPr>
        </p:nvSpPr>
        <p:spPr>
          <a:xfrm>
            <a:off x="296537"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281" name="Shape 281" descr="N Element Tab Square-Blu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338" y="1380251"/>
            <a:ext cx="378801" cy="378968"/>
          </a:xfrm>
          <a:prstGeom prst="rect">
            <a:avLst/>
          </a:prstGeom>
          <a:noFill/>
          <a:ln>
            <a:noFill/>
          </a:ln>
        </p:spPr>
      </p:pic>
      <p:sp>
        <p:nvSpPr>
          <p:cNvPr id="282" name="Shape 282"/>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4116665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0_Title Full Logo White">
    <p:spTree>
      <p:nvGrpSpPr>
        <p:cNvPr id="1" name="Shape 283"/>
        <p:cNvGrpSpPr/>
        <p:nvPr/>
      </p:nvGrpSpPr>
      <p:grpSpPr>
        <a:xfrm>
          <a:off x="0" y="0"/>
          <a:ext cx="0" cy="0"/>
          <a:chOff x="0" y="0"/>
          <a:chExt cx="0" cy="0"/>
        </a:xfrm>
      </p:grpSpPr>
      <p:pic>
        <p:nvPicPr>
          <p:cNvPr id="284" name="Shape 284" descr="Green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285" name="Shape 285"/>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286" name="Shape 286"/>
          <p:cNvSpPr txBox="1">
            <a:spLocks noGrp="1"/>
          </p:cNvSpPr>
          <p:nvPr>
            <p:ph type="subTitle" idx="1"/>
          </p:nvPr>
        </p:nvSpPr>
        <p:spPr>
          <a:xfrm>
            <a:off x="369106" y="3139005"/>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287" name="Shape 287"/>
          <p:cNvSpPr txBox="1">
            <a:spLocks noGrp="1"/>
          </p:cNvSpPr>
          <p:nvPr>
            <p:ph type="body" idx="2"/>
          </p:nvPr>
        </p:nvSpPr>
        <p:spPr>
          <a:xfrm>
            <a:off x="292169"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288" name="Shape 288" descr="Nielsen-Wordmark-Color-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6802" y="1412344"/>
            <a:ext cx="980035" cy="345927"/>
          </a:xfrm>
          <a:prstGeom prst="rect">
            <a:avLst/>
          </a:prstGeom>
          <a:noFill/>
          <a:ln>
            <a:noFill/>
          </a:ln>
        </p:spPr>
      </p:pic>
      <p:sp>
        <p:nvSpPr>
          <p:cNvPr id="289" name="Shape 289"/>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918293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7_Quote Texture GREEN">
    <p:spTree>
      <p:nvGrpSpPr>
        <p:cNvPr id="1" name="Shape 313"/>
        <p:cNvGrpSpPr/>
        <p:nvPr/>
      </p:nvGrpSpPr>
      <p:grpSpPr>
        <a:xfrm>
          <a:off x="0" y="0"/>
          <a:ext cx="0" cy="0"/>
          <a:chOff x="0" y="0"/>
          <a:chExt cx="0" cy="0"/>
        </a:xfrm>
      </p:grpSpPr>
      <p:pic>
        <p:nvPicPr>
          <p:cNvPr id="314" name="Shape 314" descr="Green.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315" name="Shape 315"/>
          <p:cNvSpPr txBox="1">
            <a:spLocks noGrp="1"/>
          </p:cNvSpPr>
          <p:nvPr>
            <p:ph type="title"/>
          </p:nvPr>
        </p:nvSpPr>
        <p:spPr>
          <a:xfrm>
            <a:off x="1979452" y="1987550"/>
            <a:ext cx="6978810" cy="438911"/>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3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6" name="Shape 316"/>
          <p:cNvSpPr txBox="1">
            <a:spLocks noGrp="1"/>
          </p:cNvSpPr>
          <p:nvPr>
            <p:ph type="body" idx="1"/>
          </p:nvPr>
        </p:nvSpPr>
        <p:spPr>
          <a:xfrm>
            <a:off x="1981200" y="3087240"/>
            <a:ext cx="6976871" cy="533399"/>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lt1"/>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endParaRPr/>
          </a:p>
        </p:txBody>
      </p:sp>
      <p:pic>
        <p:nvPicPr>
          <p:cNvPr id="317" name="Shape 317"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318" name="Shape 318"/>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21085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8_Divider Slide">
    <p:spTree>
      <p:nvGrpSpPr>
        <p:cNvPr id="1" name="Shape 319"/>
        <p:cNvGrpSpPr/>
        <p:nvPr/>
      </p:nvGrpSpPr>
      <p:grpSpPr>
        <a:xfrm>
          <a:off x="0" y="0"/>
          <a:ext cx="0" cy="0"/>
          <a:chOff x="0" y="0"/>
          <a:chExt cx="0" cy="0"/>
        </a:xfrm>
      </p:grpSpPr>
      <p:pic>
        <p:nvPicPr>
          <p:cNvPr id="320" name="Shape 32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290" cy="5141975"/>
          </a:xfrm>
          <a:prstGeom prst="rect">
            <a:avLst/>
          </a:prstGeom>
          <a:noFill/>
          <a:ln>
            <a:noFill/>
          </a:ln>
        </p:spPr>
      </p:pic>
      <p:pic>
        <p:nvPicPr>
          <p:cNvPr id="321" name="Shape 321" descr="Green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761"/>
            <a:ext cx="176732" cy="5143499"/>
          </a:xfrm>
          <a:prstGeom prst="rect">
            <a:avLst/>
          </a:prstGeom>
          <a:noFill/>
          <a:ln>
            <a:noFill/>
          </a:ln>
        </p:spPr>
      </p:pic>
      <p:sp>
        <p:nvSpPr>
          <p:cNvPr id="322" name="Shape 322"/>
          <p:cNvSpPr txBox="1"/>
          <p:nvPr/>
        </p:nvSpPr>
        <p:spPr>
          <a:xfrm>
            <a:off x="8877553" y="4932944"/>
            <a:ext cx="141063" cy="138499"/>
          </a:xfrm>
          <a:prstGeom prst="rect">
            <a:avLst/>
          </a:prstGeom>
          <a:noFill/>
          <a:ln>
            <a:noFill/>
          </a:ln>
        </p:spPr>
        <p:txBody>
          <a:bodyPr lIns="0" tIns="0" rIns="0" bIns="0" anchor="ctr" anchorCtr="0">
            <a:noAutofit/>
          </a:bodyPr>
          <a:lstStyle/>
          <a:p>
            <a:pPr algn="ctr">
              <a:buClr>
                <a:srgbClr val="FFFFFF"/>
              </a:buClr>
              <a:buSzPct val="25000"/>
              <a:buFont typeface="Arial"/>
              <a:buNone/>
            </a:pPr>
            <a:fld id="{00000000-1234-1234-1234-123412341234}" type="slidenum">
              <a:rPr lang="en-US" sz="900" kern="0">
                <a:solidFill>
                  <a:srgbClr val="FFFFFF"/>
                </a:solidFill>
                <a:ea typeface="Arial"/>
                <a:cs typeface="Arial"/>
                <a:sym typeface="Arial"/>
              </a:rPr>
              <a:pPr algn="ctr">
                <a:buClr>
                  <a:srgbClr val="FFFFFF"/>
                </a:buClr>
                <a:buSzPct val="25000"/>
                <a:buFont typeface="Arial"/>
                <a:buNone/>
              </a:pPr>
              <a:t>‹#›</a:t>
            </a:fld>
            <a:endParaRPr lang="en-US" sz="900" kern="0" dirty="0">
              <a:solidFill>
                <a:srgbClr val="FFFFFF"/>
              </a:solidFill>
              <a:ea typeface="Arial"/>
              <a:cs typeface="Arial"/>
              <a:sym typeface="Arial"/>
            </a:endParaRPr>
          </a:p>
        </p:txBody>
      </p:sp>
      <p:sp>
        <p:nvSpPr>
          <p:cNvPr id="323" name="Shape 323"/>
          <p:cNvSpPr txBox="1">
            <a:spLocks noGrp="1"/>
          </p:cNvSpPr>
          <p:nvPr>
            <p:ph type="title"/>
          </p:nvPr>
        </p:nvSpPr>
        <p:spPr>
          <a:xfrm>
            <a:off x="304800" y="518622"/>
            <a:ext cx="8046600" cy="438900"/>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4" name="Shape 324"/>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89819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1_End Slide N-tab GREEN">
    <p:spTree>
      <p:nvGrpSpPr>
        <p:cNvPr id="1" name="Shape 325"/>
        <p:cNvGrpSpPr/>
        <p:nvPr/>
      </p:nvGrpSpPr>
      <p:grpSpPr>
        <a:xfrm>
          <a:off x="0" y="0"/>
          <a:ext cx="0" cy="0"/>
          <a:chOff x="0" y="0"/>
          <a:chExt cx="0" cy="0"/>
        </a:xfrm>
      </p:grpSpPr>
      <p:pic>
        <p:nvPicPr>
          <p:cNvPr id="326" name="Shape 326" descr="Green.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327" name="Shape 327" descr="N-Element-Tab-Square-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8717" y="1767942"/>
            <a:ext cx="1606563" cy="1607279"/>
          </a:xfrm>
          <a:prstGeom prst="rect">
            <a:avLst/>
          </a:prstGeom>
          <a:noFill/>
          <a:ln>
            <a:noFill/>
          </a:ln>
        </p:spPr>
      </p:pic>
      <p:sp>
        <p:nvSpPr>
          <p:cNvPr id="328" name="Shape 328"/>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497310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52_End Slide Full Logo GREEN">
    <p:spTree>
      <p:nvGrpSpPr>
        <p:cNvPr id="1" name="Shape 329"/>
        <p:cNvGrpSpPr/>
        <p:nvPr/>
      </p:nvGrpSpPr>
      <p:grpSpPr>
        <a:xfrm>
          <a:off x="0" y="0"/>
          <a:ext cx="0" cy="0"/>
          <a:chOff x="0" y="0"/>
          <a:chExt cx="0" cy="0"/>
        </a:xfrm>
      </p:grpSpPr>
      <p:pic>
        <p:nvPicPr>
          <p:cNvPr id="330" name="Shape 330" descr="Green.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331" name="Shape 331" descr="Nielsen-Wordmark-White-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5851" y="1770501"/>
            <a:ext cx="3752295" cy="1324463"/>
          </a:xfrm>
          <a:prstGeom prst="rect">
            <a:avLst/>
          </a:prstGeom>
          <a:noFill/>
          <a:ln>
            <a:noFill/>
          </a:ln>
        </p:spPr>
      </p:pic>
      <p:sp>
        <p:nvSpPr>
          <p:cNvPr id="332" name="Shape 332"/>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9452047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55_Title N-tab GOLD">
    <p:spTree>
      <p:nvGrpSpPr>
        <p:cNvPr id="1" name="Shape 333"/>
        <p:cNvGrpSpPr/>
        <p:nvPr/>
      </p:nvGrpSpPr>
      <p:grpSpPr>
        <a:xfrm>
          <a:off x="0" y="0"/>
          <a:ext cx="0" cy="0"/>
          <a:chOff x="0" y="0"/>
          <a:chExt cx="0" cy="0"/>
        </a:xfrm>
      </p:grpSpPr>
      <p:pic>
        <p:nvPicPr>
          <p:cNvPr id="334" name="Shape 334" descr="Orang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335" name="Shape 335"/>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336" name="Shape 336"/>
          <p:cNvSpPr txBox="1">
            <a:spLocks noGrp="1"/>
          </p:cNvSpPr>
          <p:nvPr>
            <p:ph type="ctrTitle"/>
          </p:nvPr>
        </p:nvSpPr>
        <p:spPr>
          <a:xfrm>
            <a:off x="242829" y="2038350"/>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337" name="Shape 337"/>
          <p:cNvSpPr/>
          <p:nvPr/>
        </p:nvSpPr>
        <p:spPr>
          <a:xfrm>
            <a:off x="256820" y="4901683"/>
            <a:ext cx="2544286" cy="184666"/>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pic>
        <p:nvPicPr>
          <p:cNvPr id="338" name="Shape 338"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339" name="Shape 339"/>
          <p:cNvSpPr txBox="1">
            <a:spLocks noGrp="1"/>
          </p:cNvSpPr>
          <p:nvPr>
            <p:ph type="subTitle" idx="2"/>
          </p:nvPr>
        </p:nvSpPr>
        <p:spPr>
          <a:xfrm>
            <a:off x="287929" y="301982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Tree>
    <p:extLst>
      <p:ext uri="{BB962C8B-B14F-4D97-AF65-F5344CB8AC3E}">
        <p14:creationId xmlns:p14="http://schemas.microsoft.com/office/powerpoint/2010/main" val="35170872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56_Title Full Logo GOLD">
    <p:spTree>
      <p:nvGrpSpPr>
        <p:cNvPr id="1" name="Shape 340"/>
        <p:cNvGrpSpPr/>
        <p:nvPr/>
      </p:nvGrpSpPr>
      <p:grpSpPr>
        <a:xfrm>
          <a:off x="0" y="0"/>
          <a:ext cx="0" cy="0"/>
          <a:chOff x="0" y="0"/>
          <a:chExt cx="0" cy="0"/>
        </a:xfrm>
      </p:grpSpPr>
      <p:pic>
        <p:nvPicPr>
          <p:cNvPr id="341" name="Shape 341" descr="Orang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342" name="Shape 342"/>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Font typeface="Arial"/>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800"/>
              </a:spcBef>
              <a:buClr>
                <a:schemeClr val="dk2"/>
              </a:buClr>
              <a:buFont typeface="Arial"/>
              <a:buNone/>
              <a:defRPr sz="2000" b="1" i="0" u="none" strike="noStrike" cap="none">
                <a:solidFill>
                  <a:schemeClr val="dk2"/>
                </a:solidFill>
                <a:latin typeface="Arial"/>
                <a:ea typeface="Arial"/>
                <a:cs typeface="Arial"/>
                <a:sym typeface="Arial"/>
              </a:defRPr>
            </a:lvl2pPr>
            <a:lvl3pPr marL="914400" marR="0" lvl="2" indent="0" algn="l" rtl="0">
              <a:lnSpc>
                <a:spcPct val="100000"/>
              </a:lnSpc>
              <a:spcBef>
                <a:spcPts val="700"/>
              </a:spcBef>
              <a:buClr>
                <a:schemeClr val="dk2"/>
              </a:buClr>
              <a:buFont typeface="Arial"/>
              <a:buNone/>
              <a:defRPr sz="1800" b="1" i="0" u="none" strike="noStrike" cap="none">
                <a:solidFill>
                  <a:schemeClr val="dk2"/>
                </a:solidFill>
                <a:latin typeface="Arial"/>
                <a:ea typeface="Arial"/>
                <a:cs typeface="Arial"/>
                <a:sym typeface="Arial"/>
              </a:defRPr>
            </a:lvl3pPr>
            <a:lvl4pPr marL="1371600" marR="0" lvl="3"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4pPr>
            <a:lvl5pPr marL="1828800" marR="0" lvl="4" indent="0" algn="l" rtl="0">
              <a:lnSpc>
                <a:spcPct val="100000"/>
              </a:lnSpc>
              <a:spcBef>
                <a:spcPts val="700"/>
              </a:spcBef>
              <a:buClr>
                <a:schemeClr val="dk2"/>
              </a:buClr>
              <a:buFont typeface="Arial"/>
              <a:buNone/>
              <a:defRPr sz="1600" b="1" i="0" u="none" strike="noStrike" cap="none">
                <a:solidFill>
                  <a:schemeClr val="dk2"/>
                </a:solidFill>
                <a:latin typeface="Arial"/>
                <a:ea typeface="Arial"/>
                <a:cs typeface="Arial"/>
                <a:sym typeface="Arial"/>
              </a:defRPr>
            </a:lvl5pPr>
            <a:lvl6pPr marL="2286000" marR="0" lvl="5"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343" name="Shape 343"/>
          <p:cNvSpPr txBox="1">
            <a:spLocks noGrp="1"/>
          </p:cNvSpPr>
          <p:nvPr>
            <p:ph type="ctrTitle"/>
          </p:nvPr>
        </p:nvSpPr>
        <p:spPr>
          <a:xfrm>
            <a:off x="242829" y="2112264"/>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pic>
        <p:nvPicPr>
          <p:cNvPr id="344" name="Shape 344" descr="Nielsen_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4066" y="1423174"/>
            <a:ext cx="952280" cy="336755"/>
          </a:xfrm>
          <a:prstGeom prst="rect">
            <a:avLst/>
          </a:prstGeom>
          <a:noFill/>
          <a:ln>
            <a:noFill/>
          </a:ln>
        </p:spPr>
      </p:pic>
      <p:sp>
        <p:nvSpPr>
          <p:cNvPr id="345" name="Shape 345"/>
          <p:cNvSpPr txBox="1">
            <a:spLocks noGrp="1"/>
          </p:cNvSpPr>
          <p:nvPr>
            <p:ph type="subTitle" idx="2"/>
          </p:nvPr>
        </p:nvSpPr>
        <p:spPr>
          <a:xfrm>
            <a:off x="287929" y="313639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346" name="Shape 346"/>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8011401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56b_Title Full Photo GOLD">
    <p:spTree>
      <p:nvGrpSpPr>
        <p:cNvPr id="1" name="Shape 347"/>
        <p:cNvGrpSpPr/>
        <p:nvPr/>
      </p:nvGrpSpPr>
      <p:grpSpPr>
        <a:xfrm>
          <a:off x="0" y="0"/>
          <a:ext cx="0" cy="0"/>
          <a:chOff x="0" y="0"/>
          <a:chExt cx="0" cy="0"/>
        </a:xfrm>
      </p:grpSpPr>
      <p:pic>
        <p:nvPicPr>
          <p:cNvPr id="348" name="Shape 34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300" cy="5142000"/>
          </a:xfrm>
          <a:prstGeom prst="rect">
            <a:avLst/>
          </a:prstGeom>
          <a:noFill/>
          <a:ln>
            <a:noFill/>
          </a:ln>
        </p:spPr>
      </p:pic>
      <p:sp>
        <p:nvSpPr>
          <p:cNvPr id="349" name="Shape 349"/>
          <p:cNvSpPr txBox="1">
            <a:spLocks noGrp="1"/>
          </p:cNvSpPr>
          <p:nvPr>
            <p:ph type="body" idx="1"/>
          </p:nvPr>
        </p:nvSpPr>
        <p:spPr>
          <a:xfrm>
            <a:off x="292169" y="4496657"/>
            <a:ext cx="2891100" cy="522900"/>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350" name="Shape 350" descr="Orange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00" cy="5143500"/>
          </a:xfrm>
          <a:prstGeom prst="rect">
            <a:avLst/>
          </a:prstGeom>
          <a:noFill/>
          <a:ln>
            <a:noFill/>
          </a:ln>
        </p:spPr>
      </p:pic>
      <p:sp>
        <p:nvSpPr>
          <p:cNvPr id="351" name="Shape 351"/>
          <p:cNvSpPr txBox="1">
            <a:spLocks noGrp="1"/>
          </p:cNvSpPr>
          <p:nvPr>
            <p:ph type="ctrTitle"/>
          </p:nvPr>
        </p:nvSpPr>
        <p:spPr>
          <a:xfrm>
            <a:off x="296537" y="639389"/>
            <a:ext cx="7881000" cy="6492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352" name="Shape 352"/>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776880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57_Title N-tab White">
    <p:spTree>
      <p:nvGrpSpPr>
        <p:cNvPr id="1" name="Shape 353"/>
        <p:cNvGrpSpPr/>
        <p:nvPr/>
      </p:nvGrpSpPr>
      <p:grpSpPr>
        <a:xfrm>
          <a:off x="0" y="0"/>
          <a:ext cx="0" cy="0"/>
          <a:chOff x="0" y="0"/>
          <a:chExt cx="0" cy="0"/>
        </a:xfrm>
      </p:grpSpPr>
      <p:pic>
        <p:nvPicPr>
          <p:cNvPr id="354" name="Shape 354" descr="Orang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355" name="Shape 355"/>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356" name="Shape 356"/>
          <p:cNvSpPr txBox="1">
            <a:spLocks noGrp="1"/>
          </p:cNvSpPr>
          <p:nvPr>
            <p:ph type="subTitle" idx="1"/>
          </p:nvPr>
        </p:nvSpPr>
        <p:spPr>
          <a:xfrm>
            <a:off x="369106" y="3139005"/>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357" name="Shape 357"/>
          <p:cNvSpPr txBox="1">
            <a:spLocks noGrp="1"/>
          </p:cNvSpPr>
          <p:nvPr>
            <p:ph type="body" idx="2"/>
          </p:nvPr>
        </p:nvSpPr>
        <p:spPr>
          <a:xfrm>
            <a:off x="296537"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358" name="Shape 358" descr="N Element Tab Square-Blu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338" y="1380251"/>
            <a:ext cx="378801" cy="378968"/>
          </a:xfrm>
          <a:prstGeom prst="rect">
            <a:avLst/>
          </a:prstGeom>
          <a:noFill/>
          <a:ln>
            <a:noFill/>
          </a:ln>
        </p:spPr>
      </p:pic>
      <p:sp>
        <p:nvSpPr>
          <p:cNvPr id="359" name="Shape 359"/>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75245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C17880-DFD3-C04B-A68C-B2E4D68E99A3}" type="datetime1">
              <a:rPr lang="en-US" smtClean="0"/>
              <a:t>9/5/17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6044035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58_Title Full Logo White">
    <p:spTree>
      <p:nvGrpSpPr>
        <p:cNvPr id="1" name="Shape 360"/>
        <p:cNvGrpSpPr/>
        <p:nvPr/>
      </p:nvGrpSpPr>
      <p:grpSpPr>
        <a:xfrm>
          <a:off x="0" y="0"/>
          <a:ext cx="0" cy="0"/>
          <a:chOff x="0" y="0"/>
          <a:chExt cx="0" cy="0"/>
        </a:xfrm>
      </p:grpSpPr>
      <p:pic>
        <p:nvPicPr>
          <p:cNvPr id="361" name="Shape 361" descr="Orang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362" name="Shape 362"/>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3" name="Shape 363"/>
          <p:cNvSpPr txBox="1">
            <a:spLocks noGrp="1"/>
          </p:cNvSpPr>
          <p:nvPr>
            <p:ph type="subTitle" idx="1"/>
          </p:nvPr>
        </p:nvSpPr>
        <p:spPr>
          <a:xfrm>
            <a:off x="296537" y="3102721"/>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pic>
        <p:nvPicPr>
          <p:cNvPr id="364" name="Shape 364" descr="Nielsen-Wordmark-Color-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6802" y="1412344"/>
            <a:ext cx="980035" cy="345927"/>
          </a:xfrm>
          <a:prstGeom prst="rect">
            <a:avLst/>
          </a:prstGeom>
          <a:noFill/>
          <a:ln>
            <a:noFill/>
          </a:ln>
        </p:spPr>
      </p:pic>
      <p:sp>
        <p:nvSpPr>
          <p:cNvPr id="365" name="Shape 365"/>
          <p:cNvSpPr txBox="1">
            <a:spLocks noGrp="1"/>
          </p:cNvSpPr>
          <p:nvPr>
            <p:ph type="body" idx="2"/>
          </p:nvPr>
        </p:nvSpPr>
        <p:spPr>
          <a:xfrm>
            <a:off x="292169"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66" name="Shape 366"/>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830191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60_Title only">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594360" y="353483"/>
            <a:ext cx="8166671" cy="433917"/>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376" name="Shape 376"/>
          <p:cNvSpPr txBox="1">
            <a:spLocks noGrp="1"/>
          </p:cNvSpPr>
          <p:nvPr>
            <p:ph type="body" idx="1"/>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77" name="Shape 377"/>
          <p:cNvSpPr txBox="1">
            <a:spLocks noGrp="1"/>
          </p:cNvSpPr>
          <p:nvPr>
            <p:ph type="body" idx="2"/>
          </p:nvPr>
        </p:nvSpPr>
        <p:spPr>
          <a:xfrm>
            <a:off x="594360" y="819150"/>
            <a:ext cx="816559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378" name="Shape 378" descr="Orang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379" name="Shape 379"/>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680356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61_Chart">
    <p:spTree>
      <p:nvGrpSpPr>
        <p:cNvPr id="1" name="Shape 380"/>
        <p:cNvGrpSpPr/>
        <p:nvPr/>
      </p:nvGrpSpPr>
      <p:grpSpPr>
        <a:xfrm>
          <a:off x="0" y="0"/>
          <a:ext cx="0" cy="0"/>
          <a:chOff x="0" y="0"/>
          <a:chExt cx="0" cy="0"/>
        </a:xfrm>
      </p:grpSpPr>
      <p:sp>
        <p:nvSpPr>
          <p:cNvPr id="381" name="Shape 381"/>
          <p:cNvSpPr txBox="1">
            <a:spLocks noGrp="1"/>
          </p:cNvSpPr>
          <p:nvPr>
            <p:ph type="body" idx="1"/>
          </p:nvPr>
        </p:nvSpPr>
        <p:spPr>
          <a:xfrm>
            <a:off x="594360" y="1327684"/>
            <a:ext cx="7876476" cy="188713"/>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82" name="Shape 382"/>
          <p:cNvSpPr>
            <a:spLocks noGrp="1"/>
          </p:cNvSpPr>
          <p:nvPr>
            <p:ph type="chart" idx="2"/>
          </p:nvPr>
        </p:nvSpPr>
        <p:spPr>
          <a:xfrm>
            <a:off x="591172" y="2016352"/>
            <a:ext cx="7882286" cy="242906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dirty="0"/>
          </a:p>
        </p:txBody>
      </p:sp>
      <p:sp>
        <p:nvSpPr>
          <p:cNvPr id="383" name="Shape 383"/>
          <p:cNvSpPr txBox="1">
            <a:spLocks noGrp="1"/>
          </p:cNvSpPr>
          <p:nvPr>
            <p:ph type="title"/>
          </p:nvPr>
        </p:nvSpPr>
        <p:spPr>
          <a:xfrm>
            <a:off x="594360" y="354211"/>
            <a:ext cx="8155940" cy="428625"/>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384" name="Shape 384"/>
          <p:cNvSpPr txBox="1">
            <a:spLocks noGrp="1"/>
          </p:cNvSpPr>
          <p:nvPr>
            <p:ph type="body" idx="3"/>
          </p:nvPr>
        </p:nvSpPr>
        <p:spPr>
          <a:xfrm>
            <a:off x="594360" y="819878"/>
            <a:ext cx="816032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85" name="Shape 385"/>
          <p:cNvSpPr txBox="1">
            <a:spLocks noGrp="1"/>
          </p:cNvSpPr>
          <p:nvPr>
            <p:ph type="body" idx="4"/>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386" name="Shape 386" descr="Orang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387" name="Shape 387"/>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5113026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62_Side-by-side">
    <p:spTree>
      <p:nvGrpSpPr>
        <p:cNvPr id="1" name="Shape 388"/>
        <p:cNvGrpSpPr/>
        <p:nvPr/>
      </p:nvGrpSpPr>
      <p:grpSpPr>
        <a:xfrm>
          <a:off x="0" y="0"/>
          <a:ext cx="0" cy="0"/>
          <a:chOff x="0" y="0"/>
          <a:chExt cx="0" cy="0"/>
        </a:xfrm>
      </p:grpSpPr>
      <p:sp>
        <p:nvSpPr>
          <p:cNvPr id="389" name="Shape 389"/>
          <p:cNvSpPr txBox="1">
            <a:spLocks noGrp="1"/>
          </p:cNvSpPr>
          <p:nvPr>
            <p:ph type="body" idx="1"/>
          </p:nvPr>
        </p:nvSpPr>
        <p:spPr>
          <a:xfrm>
            <a:off x="594360" y="1316736"/>
            <a:ext cx="4087177" cy="132754"/>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90" name="Shape 390"/>
          <p:cNvSpPr>
            <a:spLocks noGrp="1"/>
          </p:cNvSpPr>
          <p:nvPr>
            <p:ph type="chart" idx="2"/>
          </p:nvPr>
        </p:nvSpPr>
        <p:spPr>
          <a:xfrm>
            <a:off x="711200" y="1922023"/>
            <a:ext cx="3970338" cy="242906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dirty="0"/>
          </a:p>
        </p:txBody>
      </p:sp>
      <p:sp>
        <p:nvSpPr>
          <p:cNvPr id="391" name="Shape 391"/>
          <p:cNvSpPr txBox="1">
            <a:spLocks noGrp="1"/>
          </p:cNvSpPr>
          <p:nvPr>
            <p:ph type="title"/>
          </p:nvPr>
        </p:nvSpPr>
        <p:spPr>
          <a:xfrm>
            <a:off x="594360" y="354211"/>
            <a:ext cx="8155940" cy="428625"/>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392" name="Shape 392"/>
          <p:cNvSpPr txBox="1">
            <a:spLocks noGrp="1"/>
          </p:cNvSpPr>
          <p:nvPr>
            <p:ph type="body" idx="3"/>
          </p:nvPr>
        </p:nvSpPr>
        <p:spPr>
          <a:xfrm>
            <a:off x="594360" y="819878"/>
            <a:ext cx="816032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93" name="Shape 393"/>
          <p:cNvSpPr>
            <a:spLocks noGrp="1"/>
          </p:cNvSpPr>
          <p:nvPr>
            <p:ph type="chart" idx="4"/>
          </p:nvPr>
        </p:nvSpPr>
        <p:spPr>
          <a:xfrm>
            <a:off x="4862512" y="1922023"/>
            <a:ext cx="3970338" cy="242906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dirty="0"/>
          </a:p>
        </p:txBody>
      </p:sp>
      <p:sp>
        <p:nvSpPr>
          <p:cNvPr id="394" name="Shape 394"/>
          <p:cNvSpPr txBox="1">
            <a:spLocks noGrp="1"/>
          </p:cNvSpPr>
          <p:nvPr>
            <p:ph type="body" idx="5"/>
          </p:nvPr>
        </p:nvSpPr>
        <p:spPr>
          <a:xfrm>
            <a:off x="4761666" y="1316736"/>
            <a:ext cx="4087177" cy="132754"/>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395" name="Shape 395"/>
          <p:cNvSpPr txBox="1">
            <a:spLocks noGrp="1"/>
          </p:cNvSpPr>
          <p:nvPr>
            <p:ph type="body" idx="6"/>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396" name="Shape 396" descr="Orang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397" name="Shape 397"/>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807844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66_Divider Slide">
    <p:spTree>
      <p:nvGrpSpPr>
        <p:cNvPr id="1" name="Shape 404"/>
        <p:cNvGrpSpPr/>
        <p:nvPr/>
      </p:nvGrpSpPr>
      <p:grpSpPr>
        <a:xfrm>
          <a:off x="0" y="0"/>
          <a:ext cx="0" cy="0"/>
          <a:chOff x="0" y="0"/>
          <a:chExt cx="0" cy="0"/>
        </a:xfrm>
      </p:grpSpPr>
      <p:pic>
        <p:nvPicPr>
          <p:cNvPr id="405" name="Shape 40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290" cy="5141975"/>
          </a:xfrm>
          <a:prstGeom prst="rect">
            <a:avLst/>
          </a:prstGeom>
          <a:noFill/>
          <a:ln>
            <a:noFill/>
          </a:ln>
        </p:spPr>
      </p:pic>
      <p:pic>
        <p:nvPicPr>
          <p:cNvPr id="406" name="Shape 406" descr="Orange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07" name="Shape 407"/>
          <p:cNvSpPr txBox="1"/>
          <p:nvPr/>
        </p:nvSpPr>
        <p:spPr>
          <a:xfrm>
            <a:off x="8877553" y="4932944"/>
            <a:ext cx="141063" cy="138499"/>
          </a:xfrm>
          <a:prstGeom prst="rect">
            <a:avLst/>
          </a:prstGeom>
          <a:noFill/>
          <a:ln>
            <a:noFill/>
          </a:ln>
        </p:spPr>
        <p:txBody>
          <a:bodyPr lIns="0" tIns="0" rIns="0" bIns="0" anchor="ctr" anchorCtr="0">
            <a:noAutofit/>
          </a:bodyPr>
          <a:lstStyle/>
          <a:p>
            <a:pPr algn="ctr">
              <a:buClr>
                <a:srgbClr val="FFFFFF"/>
              </a:buClr>
              <a:buSzPct val="25000"/>
              <a:buFont typeface="Arial"/>
              <a:buNone/>
            </a:pPr>
            <a:fld id="{00000000-1234-1234-1234-123412341234}" type="slidenum">
              <a:rPr lang="en-US" sz="900" kern="0">
                <a:solidFill>
                  <a:srgbClr val="FFFFFF"/>
                </a:solidFill>
                <a:ea typeface="Arial"/>
                <a:cs typeface="Arial"/>
                <a:sym typeface="Arial"/>
              </a:rPr>
              <a:pPr algn="ctr">
                <a:buClr>
                  <a:srgbClr val="FFFFFF"/>
                </a:buClr>
                <a:buSzPct val="25000"/>
                <a:buFont typeface="Arial"/>
                <a:buNone/>
              </a:pPr>
              <a:t>‹#›</a:t>
            </a:fld>
            <a:endParaRPr lang="en-US" sz="900" kern="0" dirty="0">
              <a:solidFill>
                <a:srgbClr val="FFFFFF"/>
              </a:solidFill>
              <a:ea typeface="Arial"/>
              <a:cs typeface="Arial"/>
              <a:sym typeface="Arial"/>
            </a:endParaRPr>
          </a:p>
        </p:txBody>
      </p:sp>
      <p:sp>
        <p:nvSpPr>
          <p:cNvPr id="408" name="Shape 408"/>
          <p:cNvSpPr txBox="1">
            <a:spLocks noGrp="1"/>
          </p:cNvSpPr>
          <p:nvPr>
            <p:ph type="title"/>
          </p:nvPr>
        </p:nvSpPr>
        <p:spPr>
          <a:xfrm>
            <a:off x="304800" y="518622"/>
            <a:ext cx="8046600" cy="438900"/>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09" name="Shape 409"/>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9560028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67_Divider White">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685800" y="2064683"/>
            <a:ext cx="8046720" cy="438911"/>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12" name="Shape 412" descr="Orange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13" name="Shape 413"/>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3275441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69_End Slide N-tab GOLD">
    <p:spTree>
      <p:nvGrpSpPr>
        <p:cNvPr id="1" name="Shape 414"/>
        <p:cNvGrpSpPr/>
        <p:nvPr/>
      </p:nvGrpSpPr>
      <p:grpSpPr>
        <a:xfrm>
          <a:off x="0" y="0"/>
          <a:ext cx="0" cy="0"/>
          <a:chOff x="0" y="0"/>
          <a:chExt cx="0" cy="0"/>
        </a:xfrm>
      </p:grpSpPr>
      <p:pic>
        <p:nvPicPr>
          <p:cNvPr id="415" name="Shape 415" descr="Orang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416" name="Shape 416" descr="N-Element-Tab-Square-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8717" y="1767942"/>
            <a:ext cx="1606563" cy="1607279"/>
          </a:xfrm>
          <a:prstGeom prst="rect">
            <a:avLst/>
          </a:prstGeom>
          <a:noFill/>
          <a:ln>
            <a:noFill/>
          </a:ln>
        </p:spPr>
      </p:pic>
      <p:sp>
        <p:nvSpPr>
          <p:cNvPr id="417" name="Shape 417"/>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268555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70_End Slide Full Logo GOLD">
    <p:spTree>
      <p:nvGrpSpPr>
        <p:cNvPr id="1" name="Shape 418"/>
        <p:cNvGrpSpPr/>
        <p:nvPr/>
      </p:nvGrpSpPr>
      <p:grpSpPr>
        <a:xfrm>
          <a:off x="0" y="0"/>
          <a:ext cx="0" cy="0"/>
          <a:chOff x="0" y="0"/>
          <a:chExt cx="0" cy="0"/>
        </a:xfrm>
      </p:grpSpPr>
      <p:pic>
        <p:nvPicPr>
          <p:cNvPr id="419" name="Shape 419" descr="Orange.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420" name="Shape 420" descr="Nielsen-Wordmark-White-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5851" y="1770501"/>
            <a:ext cx="3752295" cy="1324463"/>
          </a:xfrm>
          <a:prstGeom prst="rect">
            <a:avLst/>
          </a:prstGeom>
          <a:noFill/>
          <a:ln>
            <a:noFill/>
          </a:ln>
        </p:spPr>
      </p:pic>
      <p:sp>
        <p:nvSpPr>
          <p:cNvPr id="421" name="Shape 421"/>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0225819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73_Title N-tab RED">
    <p:spTree>
      <p:nvGrpSpPr>
        <p:cNvPr id="1" name="Shape 422"/>
        <p:cNvGrpSpPr/>
        <p:nvPr/>
      </p:nvGrpSpPr>
      <p:grpSpPr>
        <a:xfrm>
          <a:off x="0" y="0"/>
          <a:ext cx="0" cy="0"/>
          <a:chOff x="0" y="0"/>
          <a:chExt cx="0" cy="0"/>
        </a:xfrm>
      </p:grpSpPr>
      <p:pic>
        <p:nvPicPr>
          <p:cNvPr id="423" name="Shape 423" descr="Red.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424" name="Shape 424"/>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25" name="Shape 425"/>
          <p:cNvSpPr txBox="1">
            <a:spLocks noGrp="1"/>
          </p:cNvSpPr>
          <p:nvPr>
            <p:ph type="ctrTitle"/>
          </p:nvPr>
        </p:nvSpPr>
        <p:spPr>
          <a:xfrm>
            <a:off x="242829" y="2038350"/>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pic>
        <p:nvPicPr>
          <p:cNvPr id="426" name="Shape 426"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427" name="Shape 427"/>
          <p:cNvSpPr txBox="1">
            <a:spLocks noGrp="1"/>
          </p:cNvSpPr>
          <p:nvPr>
            <p:ph type="subTitle" idx="2"/>
          </p:nvPr>
        </p:nvSpPr>
        <p:spPr>
          <a:xfrm>
            <a:off x="287929" y="301982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428" name="Shape 428"/>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931307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74_Title Full Logo RED">
    <p:spTree>
      <p:nvGrpSpPr>
        <p:cNvPr id="1" name="Shape 429"/>
        <p:cNvGrpSpPr/>
        <p:nvPr/>
      </p:nvGrpSpPr>
      <p:grpSpPr>
        <a:xfrm>
          <a:off x="0" y="0"/>
          <a:ext cx="0" cy="0"/>
          <a:chOff x="0" y="0"/>
          <a:chExt cx="0" cy="0"/>
        </a:xfrm>
      </p:grpSpPr>
      <p:pic>
        <p:nvPicPr>
          <p:cNvPr id="430" name="Shape 430" descr="Red.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431" name="Shape 431"/>
          <p:cNvSpPr txBox="1">
            <a:spLocks noGrp="1"/>
          </p:cNvSpPr>
          <p:nvPr>
            <p:ph type="body" idx="1"/>
          </p:nvPr>
        </p:nvSpPr>
        <p:spPr>
          <a:xfrm>
            <a:off x="247427" y="4220330"/>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rgbClr val="FFFFFF"/>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32" name="Shape 432"/>
          <p:cNvSpPr txBox="1">
            <a:spLocks noGrp="1"/>
          </p:cNvSpPr>
          <p:nvPr>
            <p:ph type="ctrTitle"/>
          </p:nvPr>
        </p:nvSpPr>
        <p:spPr>
          <a:xfrm>
            <a:off x="242829" y="2112264"/>
            <a:ext cx="6919971"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lt1"/>
              </a:buClr>
              <a:buNone/>
              <a:defRPr sz="4200" b="1" i="0" u="none" strike="noStrike" cap="none">
                <a:solidFill>
                  <a:schemeClr val="lt1"/>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pic>
        <p:nvPicPr>
          <p:cNvPr id="433" name="Shape 433" descr="Nielsen_R.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4066" y="1423174"/>
            <a:ext cx="952280" cy="336755"/>
          </a:xfrm>
          <a:prstGeom prst="rect">
            <a:avLst/>
          </a:prstGeom>
          <a:noFill/>
          <a:ln>
            <a:noFill/>
          </a:ln>
        </p:spPr>
      </p:pic>
      <p:sp>
        <p:nvSpPr>
          <p:cNvPr id="434" name="Shape 434"/>
          <p:cNvSpPr txBox="1">
            <a:spLocks noGrp="1"/>
          </p:cNvSpPr>
          <p:nvPr>
            <p:ph type="subTitle" idx="2"/>
          </p:nvPr>
        </p:nvSpPr>
        <p:spPr>
          <a:xfrm>
            <a:off x="287929" y="3136391"/>
            <a:ext cx="6919293" cy="498872"/>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rgbClr val="FFFFFF"/>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435" name="Shape 435"/>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190969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D9360F-2312-7942-95E9-D616AD70FF8B}" type="datetime1">
              <a:rPr lang="en-US" smtClean="0"/>
              <a:t>9/5/17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6125120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74b_Title Full Photo RED">
    <p:spTree>
      <p:nvGrpSpPr>
        <p:cNvPr id="1" name="Shape 436"/>
        <p:cNvGrpSpPr/>
        <p:nvPr/>
      </p:nvGrpSpPr>
      <p:grpSpPr>
        <a:xfrm>
          <a:off x="0" y="0"/>
          <a:ext cx="0" cy="0"/>
          <a:chOff x="0" y="0"/>
          <a:chExt cx="0" cy="0"/>
        </a:xfrm>
      </p:grpSpPr>
      <p:pic>
        <p:nvPicPr>
          <p:cNvPr id="437" name="Shape 43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1524"/>
            <a:ext cx="9141300" cy="5142000"/>
          </a:xfrm>
          <a:prstGeom prst="rect">
            <a:avLst/>
          </a:prstGeom>
          <a:noFill/>
          <a:ln>
            <a:noFill/>
          </a:ln>
        </p:spPr>
      </p:pic>
      <p:sp>
        <p:nvSpPr>
          <p:cNvPr id="438" name="Shape 438"/>
          <p:cNvSpPr txBox="1">
            <a:spLocks noGrp="1"/>
          </p:cNvSpPr>
          <p:nvPr>
            <p:ph type="body" idx="1"/>
          </p:nvPr>
        </p:nvSpPr>
        <p:spPr>
          <a:xfrm>
            <a:off x="292169" y="4496657"/>
            <a:ext cx="2891100" cy="522900"/>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439" name="Shape 439" descr="Red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00" cy="5143500"/>
          </a:xfrm>
          <a:prstGeom prst="rect">
            <a:avLst/>
          </a:prstGeom>
          <a:noFill/>
          <a:ln>
            <a:noFill/>
          </a:ln>
        </p:spPr>
      </p:pic>
      <p:sp>
        <p:nvSpPr>
          <p:cNvPr id="440" name="Shape 440"/>
          <p:cNvSpPr txBox="1">
            <a:spLocks noGrp="1"/>
          </p:cNvSpPr>
          <p:nvPr>
            <p:ph type="ctrTitle"/>
          </p:nvPr>
        </p:nvSpPr>
        <p:spPr>
          <a:xfrm>
            <a:off x="296537" y="639389"/>
            <a:ext cx="7881000" cy="649200"/>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441" name="Shape 441"/>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7472611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75_Title N-tab White">
    <p:spTree>
      <p:nvGrpSpPr>
        <p:cNvPr id="1" name="Shape 442"/>
        <p:cNvGrpSpPr/>
        <p:nvPr/>
      </p:nvGrpSpPr>
      <p:grpSpPr>
        <a:xfrm>
          <a:off x="0" y="0"/>
          <a:ext cx="0" cy="0"/>
          <a:chOff x="0" y="0"/>
          <a:chExt cx="0" cy="0"/>
        </a:xfrm>
      </p:grpSpPr>
      <p:pic>
        <p:nvPicPr>
          <p:cNvPr id="443" name="Shape 443"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44" name="Shape 444"/>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5" name="Shape 445"/>
          <p:cNvSpPr txBox="1">
            <a:spLocks noGrp="1"/>
          </p:cNvSpPr>
          <p:nvPr>
            <p:ph type="subTitle" idx="1"/>
          </p:nvPr>
        </p:nvSpPr>
        <p:spPr>
          <a:xfrm>
            <a:off x="369106" y="3139005"/>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446" name="Shape 446"/>
          <p:cNvSpPr txBox="1">
            <a:spLocks noGrp="1"/>
          </p:cNvSpPr>
          <p:nvPr>
            <p:ph type="body" idx="2"/>
          </p:nvPr>
        </p:nvSpPr>
        <p:spPr>
          <a:xfrm>
            <a:off x="296537"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447" name="Shape 447" descr="N Element Tab Square-Blu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9338" y="1380251"/>
            <a:ext cx="378801" cy="378968"/>
          </a:xfrm>
          <a:prstGeom prst="rect">
            <a:avLst/>
          </a:prstGeom>
          <a:noFill/>
          <a:ln>
            <a:noFill/>
          </a:ln>
        </p:spPr>
      </p:pic>
      <p:sp>
        <p:nvSpPr>
          <p:cNvPr id="448" name="Shape 448"/>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14942350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76_Title Full Logo White">
    <p:spTree>
      <p:nvGrpSpPr>
        <p:cNvPr id="1" name="Shape 449"/>
        <p:cNvGrpSpPr/>
        <p:nvPr/>
      </p:nvGrpSpPr>
      <p:grpSpPr>
        <a:xfrm>
          <a:off x="0" y="0"/>
          <a:ext cx="0" cy="0"/>
          <a:chOff x="0" y="0"/>
          <a:chExt cx="0" cy="0"/>
        </a:xfrm>
      </p:grpSpPr>
      <p:pic>
        <p:nvPicPr>
          <p:cNvPr id="450" name="Shape 450"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51" name="Shape 451"/>
          <p:cNvSpPr txBox="1">
            <a:spLocks noGrp="1"/>
          </p:cNvSpPr>
          <p:nvPr>
            <p:ph type="ctrTitle"/>
          </p:nvPr>
        </p:nvSpPr>
        <p:spPr>
          <a:xfrm>
            <a:off x="296537" y="2113300"/>
            <a:ext cx="7020154" cy="982664"/>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2"/>
              </a:buClr>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2" name="Shape 452"/>
          <p:cNvSpPr txBox="1">
            <a:spLocks noGrp="1"/>
          </p:cNvSpPr>
          <p:nvPr>
            <p:ph type="subTitle" idx="1"/>
          </p:nvPr>
        </p:nvSpPr>
        <p:spPr>
          <a:xfrm>
            <a:off x="369106" y="3139005"/>
            <a:ext cx="7020154" cy="427421"/>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2000" i="0" u="none" strike="noStrike" cap="none">
                <a:solidFill>
                  <a:schemeClr val="dk2"/>
                </a:solidFill>
              </a:defRPr>
            </a:lvl1pPr>
            <a:lvl2pPr marL="457200" marR="0" lvl="1" indent="0" algn="ctr" rtl="0">
              <a:lnSpc>
                <a:spcPct val="100000"/>
              </a:lnSpc>
              <a:spcBef>
                <a:spcPts val="800"/>
              </a:spcBef>
              <a:buClr>
                <a:schemeClr val="dk2"/>
              </a:buClr>
              <a:buNone/>
              <a:defRPr sz="1600" i="0" u="none" strike="noStrike" cap="none">
                <a:solidFill>
                  <a:srgbClr val="888888"/>
                </a:solidFill>
              </a:defRPr>
            </a:lvl2pPr>
            <a:lvl3pPr marL="914400" marR="0" lvl="2" indent="0" algn="ctr" rtl="0">
              <a:lnSpc>
                <a:spcPct val="100000"/>
              </a:lnSpc>
              <a:spcBef>
                <a:spcPts val="700"/>
              </a:spcBef>
              <a:buClr>
                <a:schemeClr val="dk2"/>
              </a:buClr>
              <a:buNone/>
              <a:defRPr sz="1400" i="0" u="none" strike="noStrike" cap="none">
                <a:solidFill>
                  <a:srgbClr val="888888"/>
                </a:solidFill>
              </a:defRPr>
            </a:lvl3pPr>
            <a:lvl4pPr marL="1371600" marR="0" lvl="3" indent="0" algn="ctr" rtl="0">
              <a:lnSpc>
                <a:spcPct val="100000"/>
              </a:lnSpc>
              <a:spcBef>
                <a:spcPts val="700"/>
              </a:spcBef>
              <a:buClr>
                <a:schemeClr val="dk2"/>
              </a:buClr>
              <a:buNone/>
              <a:defRPr sz="1200" i="0" u="none" strike="noStrike" cap="none">
                <a:solidFill>
                  <a:srgbClr val="888888"/>
                </a:solidFill>
              </a:defRPr>
            </a:lvl4pPr>
            <a:lvl5pPr marL="1828800" marR="0" lvl="4" indent="0" algn="ctr" rtl="0">
              <a:lnSpc>
                <a:spcPct val="100000"/>
              </a:lnSpc>
              <a:spcBef>
                <a:spcPts val="700"/>
              </a:spcBef>
              <a:buClr>
                <a:schemeClr val="dk2"/>
              </a:buClr>
              <a:buNone/>
              <a:defRPr sz="1000" i="0" u="none" strike="noStrike" cap="none">
                <a:solidFill>
                  <a:srgbClr val="888888"/>
                </a:solidFill>
              </a:defRPr>
            </a:lvl5pPr>
            <a:lvl6pPr marL="2286000" marR="0" lvl="5" indent="0" algn="ctr" rtl="0">
              <a:spcBef>
                <a:spcPts val="400"/>
              </a:spcBef>
              <a:buClr>
                <a:srgbClr val="888888"/>
              </a:buClr>
              <a:buNone/>
              <a:defRPr sz="2000" i="0" u="none" strike="noStrike" cap="none">
                <a:solidFill>
                  <a:srgbClr val="888888"/>
                </a:solidFill>
              </a:defRPr>
            </a:lvl6pPr>
            <a:lvl7pPr marL="2743200" marR="0" lvl="6" indent="0" algn="ctr" rtl="0">
              <a:spcBef>
                <a:spcPts val="400"/>
              </a:spcBef>
              <a:buClr>
                <a:srgbClr val="888888"/>
              </a:buClr>
              <a:buNone/>
              <a:defRPr sz="2000" i="0" u="none" strike="noStrike" cap="none">
                <a:solidFill>
                  <a:srgbClr val="888888"/>
                </a:solidFill>
              </a:defRPr>
            </a:lvl7pPr>
            <a:lvl8pPr marL="3200400" marR="0" lvl="7" indent="0" algn="ctr" rtl="0">
              <a:spcBef>
                <a:spcPts val="400"/>
              </a:spcBef>
              <a:buClr>
                <a:srgbClr val="888888"/>
              </a:buClr>
              <a:buNone/>
              <a:defRPr sz="2000" i="0" u="none" strike="noStrike" cap="none">
                <a:solidFill>
                  <a:srgbClr val="888888"/>
                </a:solidFill>
              </a:defRPr>
            </a:lvl8pPr>
            <a:lvl9pPr marL="3657600" marR="0" lvl="8" indent="0" algn="ctr" rtl="0">
              <a:spcBef>
                <a:spcPts val="400"/>
              </a:spcBef>
              <a:buClr>
                <a:srgbClr val="888888"/>
              </a:buClr>
              <a:buNone/>
              <a:defRPr sz="2000" i="0" u="none" strike="noStrike" cap="none">
                <a:solidFill>
                  <a:srgbClr val="888888"/>
                </a:solidFill>
              </a:defRPr>
            </a:lvl9pPr>
          </a:lstStyle>
          <a:p>
            <a:endParaRPr/>
          </a:p>
        </p:txBody>
      </p:sp>
      <p:sp>
        <p:nvSpPr>
          <p:cNvPr id="453" name="Shape 453"/>
          <p:cNvSpPr txBox="1">
            <a:spLocks noGrp="1"/>
          </p:cNvSpPr>
          <p:nvPr>
            <p:ph type="body" idx="2"/>
          </p:nvPr>
        </p:nvSpPr>
        <p:spPr>
          <a:xfrm>
            <a:off x="292169" y="4496657"/>
            <a:ext cx="2891062" cy="523046"/>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dk2"/>
              </a:buClr>
              <a:buNone/>
              <a:defRPr sz="12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454" name="Shape 454" descr="Nielsen-Wordmark-Color-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6802" y="1412344"/>
            <a:ext cx="980035" cy="345927"/>
          </a:xfrm>
          <a:prstGeom prst="rect">
            <a:avLst/>
          </a:prstGeom>
          <a:noFill/>
          <a:ln>
            <a:noFill/>
          </a:ln>
        </p:spPr>
      </p:pic>
      <p:sp>
        <p:nvSpPr>
          <p:cNvPr id="455" name="Shape 455"/>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548822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79_Chart">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594360" y="1327684"/>
            <a:ext cx="7876476" cy="188713"/>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71" name="Shape 471"/>
          <p:cNvSpPr>
            <a:spLocks noGrp="1"/>
          </p:cNvSpPr>
          <p:nvPr>
            <p:ph type="chart" idx="2"/>
          </p:nvPr>
        </p:nvSpPr>
        <p:spPr>
          <a:xfrm>
            <a:off x="591172" y="2016352"/>
            <a:ext cx="7882286" cy="242906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dirty="0"/>
          </a:p>
        </p:txBody>
      </p:sp>
      <p:sp>
        <p:nvSpPr>
          <p:cNvPr id="472" name="Shape 472"/>
          <p:cNvSpPr txBox="1">
            <a:spLocks noGrp="1"/>
          </p:cNvSpPr>
          <p:nvPr>
            <p:ph type="title"/>
          </p:nvPr>
        </p:nvSpPr>
        <p:spPr>
          <a:xfrm>
            <a:off x="594360" y="354211"/>
            <a:ext cx="8155940" cy="428625"/>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473" name="Shape 473"/>
          <p:cNvSpPr txBox="1">
            <a:spLocks noGrp="1"/>
          </p:cNvSpPr>
          <p:nvPr>
            <p:ph type="body" idx="3"/>
          </p:nvPr>
        </p:nvSpPr>
        <p:spPr>
          <a:xfrm>
            <a:off x="594360" y="819878"/>
            <a:ext cx="816032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74" name="Shape 474"/>
          <p:cNvSpPr txBox="1">
            <a:spLocks noGrp="1"/>
          </p:cNvSpPr>
          <p:nvPr>
            <p:ph type="body" idx="4"/>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475" name="Shape 475"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76" name="Shape 476"/>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0892234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80_Side-by-side">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594360" y="1316736"/>
            <a:ext cx="4087177" cy="132754"/>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79" name="Shape 479"/>
          <p:cNvSpPr>
            <a:spLocks noGrp="1"/>
          </p:cNvSpPr>
          <p:nvPr>
            <p:ph type="chart" idx="2"/>
          </p:nvPr>
        </p:nvSpPr>
        <p:spPr>
          <a:xfrm>
            <a:off x="711200" y="1922023"/>
            <a:ext cx="3970338" cy="242906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dirty="0"/>
          </a:p>
        </p:txBody>
      </p:sp>
      <p:sp>
        <p:nvSpPr>
          <p:cNvPr id="480" name="Shape 480"/>
          <p:cNvSpPr txBox="1">
            <a:spLocks noGrp="1"/>
          </p:cNvSpPr>
          <p:nvPr>
            <p:ph type="title"/>
          </p:nvPr>
        </p:nvSpPr>
        <p:spPr>
          <a:xfrm>
            <a:off x="594360" y="354211"/>
            <a:ext cx="8155940" cy="428625"/>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481" name="Shape 481"/>
          <p:cNvSpPr txBox="1">
            <a:spLocks noGrp="1"/>
          </p:cNvSpPr>
          <p:nvPr>
            <p:ph type="body" idx="3"/>
          </p:nvPr>
        </p:nvSpPr>
        <p:spPr>
          <a:xfrm>
            <a:off x="594360" y="819878"/>
            <a:ext cx="816032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82" name="Shape 482"/>
          <p:cNvSpPr>
            <a:spLocks noGrp="1"/>
          </p:cNvSpPr>
          <p:nvPr>
            <p:ph type="chart" idx="4"/>
          </p:nvPr>
        </p:nvSpPr>
        <p:spPr>
          <a:xfrm>
            <a:off x="4862512" y="1922023"/>
            <a:ext cx="3970338" cy="2429066"/>
          </a:xfrm>
          <a:prstGeom prst="rect">
            <a:avLst/>
          </a:prstGeom>
          <a:noFill/>
          <a:ln>
            <a:noFill/>
          </a:ln>
        </p:spPr>
        <p:txBody>
          <a:bodyPr lIns="91425" tIns="91425" rIns="91425" bIns="91425" anchor="t" anchorCtr="0"/>
          <a:lstStyle>
            <a:lvl1pPr marL="227013" marR="0" lvl="0" indent="-227013" algn="l" rtl="0">
              <a:lnSpc>
                <a:spcPct val="100000"/>
              </a:lnSpc>
              <a:spcBef>
                <a:spcPts val="800"/>
              </a:spcBef>
              <a:buClr>
                <a:schemeClr val="dk2"/>
              </a:buClr>
              <a:buFont typeface="Open Sans"/>
              <a:buNone/>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dirty="0"/>
          </a:p>
        </p:txBody>
      </p:sp>
      <p:sp>
        <p:nvSpPr>
          <p:cNvPr id="483" name="Shape 483"/>
          <p:cNvSpPr txBox="1">
            <a:spLocks noGrp="1"/>
          </p:cNvSpPr>
          <p:nvPr>
            <p:ph type="body" idx="5"/>
          </p:nvPr>
        </p:nvSpPr>
        <p:spPr>
          <a:xfrm>
            <a:off x="4761666" y="1316736"/>
            <a:ext cx="4087177" cy="132754"/>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200" i="0" u="none" strike="noStrike" cap="none">
                <a:solidFill>
                  <a:schemeClr val="accent1"/>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84" name="Shape 484"/>
          <p:cNvSpPr txBox="1">
            <a:spLocks noGrp="1"/>
          </p:cNvSpPr>
          <p:nvPr>
            <p:ph type="body" idx="6"/>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485" name="Shape 485"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86" name="Shape 486"/>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450833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81_Table">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594360" y="354211"/>
            <a:ext cx="8155940" cy="428625"/>
          </a:xfrm>
          <a:prstGeom prst="rect">
            <a:avLst/>
          </a:prstGeom>
          <a:noFill/>
          <a:ln>
            <a:noFill/>
          </a:ln>
        </p:spPr>
        <p:txBody>
          <a:bodyPr lIns="91425" tIns="91425" rIns="91425" bIns="91425" anchor="b" anchorCtr="0"/>
          <a:lstStyle>
            <a:lvl1pPr marL="0" marR="0" lvl="0" indent="0" algn="l" rtl="0">
              <a:spcBef>
                <a:spcPts val="0"/>
              </a:spcBef>
              <a:buClr>
                <a:schemeClr val="dk2"/>
              </a:buClr>
              <a:buNone/>
              <a:defRPr sz="3000" b="1" i="0" u="none" strike="noStrike" cap="none">
                <a:solidFill>
                  <a:schemeClr val="dk2"/>
                </a:solidFill>
              </a:defRPr>
            </a:lvl1pPr>
            <a:lvl2pPr lvl="1" indent="0">
              <a:spcBef>
                <a:spcPts val="0"/>
              </a:spcBef>
              <a:buFont typeface="Open Sans"/>
              <a:buNone/>
              <a:defRPr sz="1800">
                <a:latin typeface="Open Sans"/>
                <a:ea typeface="Open Sans"/>
                <a:cs typeface="Open Sans"/>
                <a:sym typeface="Open Sans"/>
              </a:defRPr>
            </a:lvl2pPr>
            <a:lvl3pPr lvl="2" indent="0">
              <a:spcBef>
                <a:spcPts val="0"/>
              </a:spcBef>
              <a:buFont typeface="Open Sans"/>
              <a:buNone/>
              <a:defRPr sz="1800">
                <a:latin typeface="Open Sans"/>
                <a:ea typeface="Open Sans"/>
                <a:cs typeface="Open Sans"/>
                <a:sym typeface="Open Sans"/>
              </a:defRPr>
            </a:lvl3pPr>
            <a:lvl4pPr lvl="3" indent="0">
              <a:spcBef>
                <a:spcPts val="0"/>
              </a:spcBef>
              <a:buFont typeface="Open Sans"/>
              <a:buNone/>
              <a:defRPr sz="1800">
                <a:latin typeface="Open Sans"/>
                <a:ea typeface="Open Sans"/>
                <a:cs typeface="Open Sans"/>
                <a:sym typeface="Open Sans"/>
              </a:defRPr>
            </a:lvl4pPr>
            <a:lvl5pPr lvl="4" indent="0">
              <a:spcBef>
                <a:spcPts val="0"/>
              </a:spcBef>
              <a:buFont typeface="Open Sans"/>
              <a:buNone/>
              <a:defRPr sz="1800">
                <a:latin typeface="Open Sans"/>
                <a:ea typeface="Open Sans"/>
                <a:cs typeface="Open Sans"/>
                <a:sym typeface="Open Sans"/>
              </a:defRPr>
            </a:lvl5pPr>
            <a:lvl6pPr lvl="5" indent="0">
              <a:spcBef>
                <a:spcPts val="0"/>
              </a:spcBef>
              <a:buFont typeface="Open Sans"/>
              <a:buNone/>
              <a:defRPr sz="1800">
                <a:latin typeface="Open Sans"/>
                <a:ea typeface="Open Sans"/>
                <a:cs typeface="Open Sans"/>
                <a:sym typeface="Open Sans"/>
              </a:defRPr>
            </a:lvl6pPr>
            <a:lvl7pPr lvl="6" indent="0">
              <a:spcBef>
                <a:spcPts val="0"/>
              </a:spcBef>
              <a:buFont typeface="Open Sans"/>
              <a:buNone/>
              <a:defRPr sz="1800">
                <a:latin typeface="Open Sans"/>
                <a:ea typeface="Open Sans"/>
                <a:cs typeface="Open Sans"/>
                <a:sym typeface="Open Sans"/>
              </a:defRPr>
            </a:lvl7pPr>
            <a:lvl8pPr lvl="7" indent="0">
              <a:spcBef>
                <a:spcPts val="0"/>
              </a:spcBef>
              <a:buFont typeface="Open Sans"/>
              <a:buNone/>
              <a:defRPr sz="1800">
                <a:latin typeface="Open Sans"/>
                <a:ea typeface="Open Sans"/>
                <a:cs typeface="Open Sans"/>
                <a:sym typeface="Open Sans"/>
              </a:defRPr>
            </a:lvl8pPr>
            <a:lvl9pPr lvl="8" indent="0">
              <a:spcBef>
                <a:spcPts val="0"/>
              </a:spcBef>
              <a:buFont typeface="Open Sans"/>
              <a:buNone/>
              <a:defRPr sz="1800">
                <a:latin typeface="Open Sans"/>
                <a:ea typeface="Open Sans"/>
                <a:cs typeface="Open Sans"/>
                <a:sym typeface="Open Sans"/>
              </a:defRPr>
            </a:lvl9pPr>
          </a:lstStyle>
          <a:p>
            <a:endParaRPr/>
          </a:p>
        </p:txBody>
      </p:sp>
      <p:sp>
        <p:nvSpPr>
          <p:cNvPr id="489" name="Shape 489"/>
          <p:cNvSpPr txBox="1">
            <a:spLocks noGrp="1"/>
          </p:cNvSpPr>
          <p:nvPr>
            <p:ph type="body" idx="1"/>
          </p:nvPr>
        </p:nvSpPr>
        <p:spPr>
          <a:xfrm>
            <a:off x="594360" y="819878"/>
            <a:ext cx="8160321" cy="236339"/>
          </a:xfrm>
          <a:prstGeom prst="rect">
            <a:avLst/>
          </a:prstGeom>
          <a:noFill/>
          <a:ln>
            <a:noFill/>
          </a:ln>
        </p:spPr>
        <p:txBody>
          <a:bodyPr lIns="91425" tIns="91425" rIns="91425" bIns="91425" anchor="t" anchorCtr="0"/>
          <a:lstStyle>
            <a:lvl1pPr marL="0" marR="0" lvl="0" indent="0" algn="l" rtl="0">
              <a:lnSpc>
                <a:spcPct val="100000"/>
              </a:lnSpc>
              <a:spcBef>
                <a:spcPts val="0"/>
              </a:spcBef>
              <a:buClr>
                <a:schemeClr val="dk2"/>
              </a:buClr>
              <a:buNone/>
              <a:defRPr sz="1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sp>
        <p:nvSpPr>
          <p:cNvPr id="490" name="Shape 490"/>
          <p:cNvSpPr txBox="1">
            <a:spLocks noGrp="1"/>
          </p:cNvSpPr>
          <p:nvPr>
            <p:ph type="body" idx="2"/>
          </p:nvPr>
        </p:nvSpPr>
        <p:spPr>
          <a:xfrm>
            <a:off x="594358" y="4780026"/>
            <a:ext cx="8165591" cy="274319"/>
          </a:xfrm>
          <a:prstGeom prst="rect">
            <a:avLst/>
          </a:prstGeom>
          <a:noFill/>
          <a:ln>
            <a:noFill/>
          </a:ln>
        </p:spPr>
        <p:txBody>
          <a:bodyPr lIns="91425" tIns="91425" rIns="91425" bIns="91425" anchor="b" anchorCtr="0"/>
          <a:lstStyle>
            <a:lvl1pPr marL="0" marR="0" lvl="0" indent="0" algn="l" rtl="0">
              <a:lnSpc>
                <a:spcPct val="100000"/>
              </a:lnSpc>
              <a:spcBef>
                <a:spcPts val="60"/>
              </a:spcBef>
              <a:buClr>
                <a:schemeClr val="dk2"/>
              </a:buClr>
              <a:buNone/>
              <a:defRPr sz="800" i="0" u="none" strike="noStrike" cap="none">
                <a:solidFill>
                  <a:schemeClr val="dk2"/>
                </a:solidFill>
              </a:defRPr>
            </a:lvl1pPr>
            <a:lvl2pPr marL="457200" marR="0" lvl="1" indent="0" algn="l" rtl="0">
              <a:lnSpc>
                <a:spcPct val="100000"/>
              </a:lnSpc>
              <a:spcBef>
                <a:spcPts val="800"/>
              </a:spcBef>
              <a:buClr>
                <a:schemeClr val="dk2"/>
              </a:buClr>
              <a:buNone/>
              <a:defRPr sz="2000" b="1" i="0" u="none" strike="noStrike" cap="none">
                <a:solidFill>
                  <a:schemeClr val="dk2"/>
                </a:solidFill>
              </a:defRPr>
            </a:lvl2pPr>
            <a:lvl3pPr marL="914400" marR="0" lvl="2" indent="0" algn="l" rtl="0">
              <a:lnSpc>
                <a:spcPct val="100000"/>
              </a:lnSpc>
              <a:spcBef>
                <a:spcPts val="700"/>
              </a:spcBef>
              <a:buClr>
                <a:schemeClr val="dk2"/>
              </a:buClr>
              <a:buNone/>
              <a:defRPr sz="1800" b="1" i="0" u="none" strike="noStrike" cap="none">
                <a:solidFill>
                  <a:schemeClr val="dk2"/>
                </a:solidFill>
              </a:defRPr>
            </a:lvl3pPr>
            <a:lvl4pPr marL="1371600" marR="0" lvl="3" indent="0" algn="l" rtl="0">
              <a:lnSpc>
                <a:spcPct val="100000"/>
              </a:lnSpc>
              <a:spcBef>
                <a:spcPts val="700"/>
              </a:spcBef>
              <a:buClr>
                <a:schemeClr val="dk2"/>
              </a:buClr>
              <a:buNone/>
              <a:defRPr sz="1600" b="1" i="0" u="none" strike="noStrike" cap="none">
                <a:solidFill>
                  <a:schemeClr val="dk2"/>
                </a:solidFill>
              </a:defRPr>
            </a:lvl4pPr>
            <a:lvl5pPr marL="1828800" marR="0" lvl="4" indent="0" algn="l" rtl="0">
              <a:lnSpc>
                <a:spcPct val="100000"/>
              </a:lnSpc>
              <a:spcBef>
                <a:spcPts val="700"/>
              </a:spcBef>
              <a:buClr>
                <a:schemeClr val="dk2"/>
              </a:buClr>
              <a:buNone/>
              <a:defRPr sz="1600" b="1" i="0" u="none" strike="noStrike" cap="none">
                <a:solidFill>
                  <a:schemeClr val="dk2"/>
                </a:solidFill>
              </a:defRPr>
            </a:lvl5pPr>
            <a:lvl6pPr marL="2286000" marR="0" lvl="5" indent="0" algn="l" rtl="0">
              <a:spcBef>
                <a:spcPts val="320"/>
              </a:spcBef>
              <a:buClr>
                <a:schemeClr val="dk1"/>
              </a:buClr>
              <a:buNone/>
              <a:defRPr sz="1600" b="1" i="0" u="none" strike="noStrike" cap="none">
                <a:solidFill>
                  <a:schemeClr val="dk1"/>
                </a:solidFill>
              </a:defRPr>
            </a:lvl6pPr>
            <a:lvl7pPr marL="2743200" marR="0" lvl="6" indent="0" algn="l" rtl="0">
              <a:spcBef>
                <a:spcPts val="320"/>
              </a:spcBef>
              <a:buClr>
                <a:schemeClr val="dk1"/>
              </a:buClr>
              <a:buNone/>
              <a:defRPr sz="1600" b="1" i="0" u="none" strike="noStrike" cap="none">
                <a:solidFill>
                  <a:schemeClr val="dk1"/>
                </a:solidFill>
              </a:defRPr>
            </a:lvl7pPr>
            <a:lvl8pPr marL="3200400" marR="0" lvl="7" indent="0" algn="l" rtl="0">
              <a:spcBef>
                <a:spcPts val="320"/>
              </a:spcBef>
              <a:buClr>
                <a:schemeClr val="dk1"/>
              </a:buClr>
              <a:buNone/>
              <a:defRPr sz="1600" b="1" i="0" u="none" strike="noStrike" cap="none">
                <a:solidFill>
                  <a:schemeClr val="dk1"/>
                </a:solidFill>
              </a:defRPr>
            </a:lvl8pPr>
            <a:lvl9pPr marL="3657600" marR="0" lvl="8" indent="0" algn="l" rtl="0">
              <a:spcBef>
                <a:spcPts val="320"/>
              </a:spcBef>
              <a:buClr>
                <a:schemeClr val="dk1"/>
              </a:buClr>
              <a:buNone/>
              <a:defRPr sz="1600" b="1" i="0" u="none" strike="noStrike" cap="none">
                <a:solidFill>
                  <a:schemeClr val="dk1"/>
                </a:solidFill>
              </a:defRPr>
            </a:lvl9pPr>
          </a:lstStyle>
          <a:p>
            <a:endParaRPr/>
          </a:p>
        </p:txBody>
      </p:sp>
      <p:pic>
        <p:nvPicPr>
          <p:cNvPr id="491" name="Shape 491"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92" name="Shape 492"/>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5697316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82_Quote White">
    <p:spTree>
      <p:nvGrpSpPr>
        <p:cNvPr id="1" name="Shape 493"/>
        <p:cNvGrpSpPr/>
        <p:nvPr/>
      </p:nvGrpSpPr>
      <p:grpSpPr>
        <a:xfrm>
          <a:off x="0" y="0"/>
          <a:ext cx="0" cy="0"/>
          <a:chOff x="0" y="0"/>
          <a:chExt cx="0" cy="0"/>
        </a:xfrm>
      </p:grpSpPr>
      <p:sp>
        <p:nvSpPr>
          <p:cNvPr id="494" name="Shape 494"/>
          <p:cNvSpPr txBox="1">
            <a:spLocks noGrp="1"/>
          </p:cNvSpPr>
          <p:nvPr>
            <p:ph type="title"/>
          </p:nvPr>
        </p:nvSpPr>
        <p:spPr>
          <a:xfrm>
            <a:off x="1979452" y="1987550"/>
            <a:ext cx="6978810" cy="438911"/>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3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5" name="Shape 495"/>
          <p:cNvSpPr txBox="1">
            <a:spLocks noGrp="1"/>
          </p:cNvSpPr>
          <p:nvPr>
            <p:ph type="body" idx="1"/>
          </p:nvPr>
        </p:nvSpPr>
        <p:spPr>
          <a:xfrm>
            <a:off x="1981200" y="3087240"/>
            <a:ext cx="6976871" cy="533399"/>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dk2"/>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endParaRPr/>
          </a:p>
        </p:txBody>
      </p:sp>
      <p:pic>
        <p:nvPicPr>
          <p:cNvPr id="496" name="Shape 496"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497" name="Shape 497"/>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684501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83_Quote Texture RED">
    <p:spTree>
      <p:nvGrpSpPr>
        <p:cNvPr id="1" name="Shape 498"/>
        <p:cNvGrpSpPr/>
        <p:nvPr/>
      </p:nvGrpSpPr>
      <p:grpSpPr>
        <a:xfrm>
          <a:off x="0" y="0"/>
          <a:ext cx="0" cy="0"/>
          <a:chOff x="0" y="0"/>
          <a:chExt cx="0" cy="0"/>
        </a:xfrm>
      </p:grpSpPr>
      <p:pic>
        <p:nvPicPr>
          <p:cNvPr id="499" name="Shape 499" descr="Red.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sp>
        <p:nvSpPr>
          <p:cNvPr id="500" name="Shape 500"/>
          <p:cNvSpPr txBox="1">
            <a:spLocks noGrp="1"/>
          </p:cNvSpPr>
          <p:nvPr>
            <p:ph type="title"/>
          </p:nvPr>
        </p:nvSpPr>
        <p:spPr>
          <a:xfrm>
            <a:off x="1979452" y="1987550"/>
            <a:ext cx="6978810" cy="438911"/>
          </a:xfrm>
          <a:prstGeom prst="rect">
            <a:avLst/>
          </a:prstGeom>
          <a:noFill/>
          <a:ln>
            <a:noFill/>
          </a:ln>
        </p:spPr>
        <p:txBody>
          <a:bodyPr lIns="91425" tIns="91425" rIns="91425" bIns="91425" anchor="t" anchorCtr="0"/>
          <a:lstStyle>
            <a:lvl1pPr marL="0" marR="0" lvl="0" indent="0" algn="l" rtl="0">
              <a:spcBef>
                <a:spcPts val="0"/>
              </a:spcBef>
              <a:buClr>
                <a:schemeClr val="lt1"/>
              </a:buClr>
              <a:buNone/>
              <a:defRPr sz="3200" b="1" i="0" u="none" strike="noStrike" cap="none">
                <a:solidFill>
                  <a:schemeClr val="lt1"/>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1" name="Shape 501"/>
          <p:cNvSpPr txBox="1">
            <a:spLocks noGrp="1"/>
          </p:cNvSpPr>
          <p:nvPr>
            <p:ph type="body" idx="1"/>
          </p:nvPr>
        </p:nvSpPr>
        <p:spPr>
          <a:xfrm>
            <a:off x="1981200" y="3087240"/>
            <a:ext cx="6976871" cy="533399"/>
          </a:xfrm>
          <a:prstGeom prst="rect">
            <a:avLst/>
          </a:prstGeom>
          <a:noFill/>
          <a:ln>
            <a:noFill/>
          </a:ln>
        </p:spPr>
        <p:txBody>
          <a:bodyPr lIns="91425" tIns="91425" rIns="91425" bIns="91425" anchor="t" anchorCtr="0"/>
          <a:lstStyle>
            <a:lvl1pPr marL="0" marR="0" lvl="0" indent="0" algn="l" rtl="0">
              <a:lnSpc>
                <a:spcPct val="100000"/>
              </a:lnSpc>
              <a:spcBef>
                <a:spcPts val="800"/>
              </a:spcBef>
              <a:buClr>
                <a:schemeClr val="dk2"/>
              </a:buClr>
              <a:buNone/>
              <a:defRPr sz="1800" i="0" u="none" strike="noStrike" cap="none">
                <a:solidFill>
                  <a:schemeClr val="lt1"/>
                </a:solidFill>
              </a:defRPr>
            </a:lvl1pPr>
            <a:lvl2pPr marL="450850" marR="0" lvl="1" indent="-6350" algn="l" rtl="0">
              <a:lnSpc>
                <a:spcPct val="100000"/>
              </a:lnSpc>
              <a:spcBef>
                <a:spcPts val="800"/>
              </a:spcBef>
              <a:buClr>
                <a:schemeClr val="dk2"/>
              </a:buClr>
              <a:buNone/>
              <a:defRPr sz="1600" i="0" u="none" strike="noStrike" cap="none">
                <a:solidFill>
                  <a:schemeClr val="dk2"/>
                </a:solidFill>
              </a:defRPr>
            </a:lvl2pPr>
            <a:lvl3pPr marL="914400" marR="0" lvl="2" indent="0" algn="l" rtl="0">
              <a:lnSpc>
                <a:spcPct val="100000"/>
              </a:lnSpc>
              <a:spcBef>
                <a:spcPts val="700"/>
              </a:spcBef>
              <a:buClr>
                <a:schemeClr val="dk2"/>
              </a:buClr>
              <a:buNone/>
              <a:defRPr sz="1400" i="0" u="none" strike="noStrike" cap="none">
                <a:solidFill>
                  <a:schemeClr val="dk2"/>
                </a:solidFill>
              </a:defRPr>
            </a:lvl3pPr>
            <a:lvl4pPr marL="1371600" marR="0" lvl="3" indent="0" algn="l" rtl="0">
              <a:lnSpc>
                <a:spcPct val="100000"/>
              </a:lnSpc>
              <a:spcBef>
                <a:spcPts val="700"/>
              </a:spcBef>
              <a:buClr>
                <a:schemeClr val="dk2"/>
              </a:buClr>
              <a:buNone/>
              <a:defRPr sz="1200" i="0" u="none" strike="noStrike" cap="none">
                <a:solidFill>
                  <a:schemeClr val="dk2"/>
                </a:solidFill>
              </a:defRPr>
            </a:lvl4pPr>
            <a:lvl5pPr marL="1828800" marR="0" lvl="4" indent="0" algn="l" rtl="0">
              <a:lnSpc>
                <a:spcPct val="100000"/>
              </a:lnSpc>
              <a:spcBef>
                <a:spcPts val="700"/>
              </a:spcBef>
              <a:buClr>
                <a:schemeClr val="dk2"/>
              </a:buClr>
              <a:buNone/>
              <a:defRPr sz="1000" i="0" u="none" strike="noStrike" cap="none">
                <a:solidFill>
                  <a:schemeClr val="dk2"/>
                </a:solidFill>
              </a:defRPr>
            </a:lvl5pPr>
            <a:lvl6pPr marL="2514600" marR="0" lvl="5" indent="-101600" algn="l" rtl="0">
              <a:spcBef>
                <a:spcPts val="400"/>
              </a:spcBef>
              <a:buClr>
                <a:schemeClr val="dk1"/>
              </a:buClr>
              <a:buSzPct val="100000"/>
              <a:buChar char="•"/>
              <a:defRPr sz="2000" i="0" u="none" strike="noStrike" cap="none">
                <a:solidFill>
                  <a:schemeClr val="dk1"/>
                </a:solidFill>
              </a:defRPr>
            </a:lvl6pPr>
            <a:lvl7pPr marL="2971800" marR="0" lvl="6" indent="-101600" algn="l" rtl="0">
              <a:spcBef>
                <a:spcPts val="400"/>
              </a:spcBef>
              <a:buClr>
                <a:schemeClr val="dk1"/>
              </a:buClr>
              <a:buSzPct val="100000"/>
              <a:buChar char="•"/>
              <a:defRPr sz="2000" i="0" u="none" strike="noStrike" cap="none">
                <a:solidFill>
                  <a:schemeClr val="dk1"/>
                </a:solidFill>
              </a:defRPr>
            </a:lvl7pPr>
            <a:lvl8pPr marL="3429000" marR="0" lvl="7" indent="-101600" algn="l" rtl="0">
              <a:spcBef>
                <a:spcPts val="400"/>
              </a:spcBef>
              <a:buClr>
                <a:schemeClr val="dk1"/>
              </a:buClr>
              <a:buSzPct val="100000"/>
              <a:buChar char="•"/>
              <a:defRPr sz="2000" i="0" u="none" strike="noStrike" cap="none">
                <a:solidFill>
                  <a:schemeClr val="dk1"/>
                </a:solidFill>
              </a:defRPr>
            </a:lvl8pPr>
            <a:lvl9pPr marL="3886200" marR="0" lvl="8" indent="-101600" algn="l" rtl="0">
              <a:spcBef>
                <a:spcPts val="400"/>
              </a:spcBef>
              <a:buClr>
                <a:schemeClr val="dk1"/>
              </a:buClr>
              <a:buSzPct val="100000"/>
              <a:buChar char="•"/>
              <a:defRPr sz="2000" i="0" u="none" strike="noStrike" cap="none">
                <a:solidFill>
                  <a:schemeClr val="dk1"/>
                </a:solidFill>
              </a:defRPr>
            </a:lvl9pPr>
          </a:lstStyle>
          <a:p>
            <a:endParaRPr/>
          </a:p>
        </p:txBody>
      </p:sp>
      <p:pic>
        <p:nvPicPr>
          <p:cNvPr id="502" name="Shape 502" descr="N-Element-Tab-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10600" y="0"/>
            <a:ext cx="237744" cy="338327"/>
          </a:xfrm>
          <a:prstGeom prst="rect">
            <a:avLst/>
          </a:prstGeom>
          <a:noFill/>
          <a:ln>
            <a:noFill/>
          </a:ln>
        </p:spPr>
      </p:pic>
      <p:sp>
        <p:nvSpPr>
          <p:cNvPr id="503" name="Shape 503"/>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865241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84_Divider Slide">
    <p:spTree>
      <p:nvGrpSpPr>
        <p:cNvPr id="1" name="Shape 504"/>
        <p:cNvGrpSpPr/>
        <p:nvPr/>
      </p:nvGrpSpPr>
      <p:grpSpPr>
        <a:xfrm>
          <a:off x="0" y="0"/>
          <a:ext cx="0" cy="0"/>
          <a:chOff x="0" y="0"/>
          <a:chExt cx="0" cy="0"/>
        </a:xfrm>
      </p:grpSpPr>
      <p:pic>
        <p:nvPicPr>
          <p:cNvPr id="505" name="Shape 50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761"/>
            <a:ext cx="9141290" cy="5141975"/>
          </a:xfrm>
          <a:prstGeom prst="rect">
            <a:avLst/>
          </a:prstGeom>
          <a:noFill/>
          <a:ln>
            <a:noFill/>
          </a:ln>
        </p:spPr>
      </p:pic>
      <p:pic>
        <p:nvPicPr>
          <p:cNvPr id="506" name="Shape 506" descr="Red strip.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507" name="Shape 507"/>
          <p:cNvSpPr txBox="1"/>
          <p:nvPr/>
        </p:nvSpPr>
        <p:spPr>
          <a:xfrm>
            <a:off x="8877553" y="4932944"/>
            <a:ext cx="141063" cy="138499"/>
          </a:xfrm>
          <a:prstGeom prst="rect">
            <a:avLst/>
          </a:prstGeom>
          <a:noFill/>
          <a:ln>
            <a:noFill/>
          </a:ln>
        </p:spPr>
        <p:txBody>
          <a:bodyPr lIns="0" tIns="0" rIns="0" bIns="0" anchor="ctr" anchorCtr="0">
            <a:noAutofit/>
          </a:bodyPr>
          <a:lstStyle/>
          <a:p>
            <a:pPr algn="ctr">
              <a:buClr>
                <a:srgbClr val="FFFFFF"/>
              </a:buClr>
              <a:buSzPct val="25000"/>
              <a:buFont typeface="Arial"/>
              <a:buNone/>
            </a:pPr>
            <a:fld id="{00000000-1234-1234-1234-123412341234}" type="slidenum">
              <a:rPr lang="en-US" sz="900" kern="0">
                <a:solidFill>
                  <a:srgbClr val="FFFFFF"/>
                </a:solidFill>
                <a:ea typeface="Arial"/>
                <a:cs typeface="Arial"/>
                <a:sym typeface="Arial"/>
              </a:rPr>
              <a:pPr algn="ctr">
                <a:buClr>
                  <a:srgbClr val="FFFFFF"/>
                </a:buClr>
                <a:buSzPct val="25000"/>
                <a:buFont typeface="Arial"/>
                <a:buNone/>
              </a:pPr>
              <a:t>‹#›</a:t>
            </a:fld>
            <a:endParaRPr lang="en-US" sz="900" kern="0" dirty="0">
              <a:solidFill>
                <a:srgbClr val="FFFFFF"/>
              </a:solidFill>
              <a:ea typeface="Arial"/>
              <a:cs typeface="Arial"/>
              <a:sym typeface="Arial"/>
            </a:endParaRPr>
          </a:p>
        </p:txBody>
      </p:sp>
      <p:sp>
        <p:nvSpPr>
          <p:cNvPr id="508" name="Shape 508"/>
          <p:cNvSpPr txBox="1">
            <a:spLocks noGrp="1"/>
          </p:cNvSpPr>
          <p:nvPr>
            <p:ph type="title"/>
          </p:nvPr>
        </p:nvSpPr>
        <p:spPr>
          <a:xfrm>
            <a:off x="304800" y="518622"/>
            <a:ext cx="8046600" cy="438900"/>
          </a:xfrm>
          <a:prstGeom prst="rect">
            <a:avLst/>
          </a:prstGeom>
          <a:noFill/>
          <a:ln>
            <a:noFill/>
          </a:ln>
        </p:spPr>
        <p:txBody>
          <a:bodyPr lIns="91425" tIns="91425" rIns="91425" bIns="91425" anchor="t" anchorCtr="0"/>
          <a:lstStyle>
            <a:lvl1pPr marL="0" marR="0" lvl="0" indent="0" algn="l" rtl="0">
              <a:spcBef>
                <a:spcPts val="0"/>
              </a:spcBef>
              <a:buClr>
                <a:schemeClr val="dk2"/>
              </a:buClr>
              <a:buSzPct val="100000"/>
              <a:buNone/>
              <a:defRPr sz="42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09" name="Shape 509"/>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23649788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85_Divider White">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685800" y="2064683"/>
            <a:ext cx="8046720" cy="438911"/>
          </a:xfrm>
          <a:prstGeom prst="rect">
            <a:avLst/>
          </a:prstGeom>
          <a:noFill/>
          <a:ln>
            <a:noFill/>
          </a:ln>
        </p:spPr>
        <p:txBody>
          <a:bodyPr lIns="91425" tIns="91425" rIns="91425" bIns="91425" anchor="t" anchorCtr="0"/>
          <a:lstStyle>
            <a:lvl1pPr marL="0" marR="0" lvl="0" indent="0" algn="l" rtl="0">
              <a:spcBef>
                <a:spcPts val="0"/>
              </a:spcBef>
              <a:buClr>
                <a:schemeClr val="dk2"/>
              </a:buClr>
              <a:buNone/>
              <a:defRPr sz="5000" b="1" i="0" u="none" strike="noStrike" cap="none">
                <a:solidFill>
                  <a:schemeClr val="dk2"/>
                </a:solidFil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512" name="Shape 512" descr="Red strip.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513" name="Shape 513"/>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93708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752E5-3247-3245-BD2B-BC5DE5FC967F}" type="datetime1">
              <a:rPr lang="en-US" smtClean="0"/>
              <a:t>9/5/17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16002992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87_End Slide N-tab RED">
    <p:spTree>
      <p:nvGrpSpPr>
        <p:cNvPr id="1" name="Shape 519"/>
        <p:cNvGrpSpPr/>
        <p:nvPr/>
      </p:nvGrpSpPr>
      <p:grpSpPr>
        <a:xfrm>
          <a:off x="0" y="0"/>
          <a:ext cx="0" cy="0"/>
          <a:chOff x="0" y="0"/>
          <a:chExt cx="0" cy="0"/>
        </a:xfrm>
      </p:grpSpPr>
      <p:pic>
        <p:nvPicPr>
          <p:cNvPr id="520" name="Shape 520" descr="Red.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521" name="Shape 521" descr="N-Element-Tab-Square-White_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68717" y="1767942"/>
            <a:ext cx="1606563" cy="1607279"/>
          </a:xfrm>
          <a:prstGeom prst="rect">
            <a:avLst/>
          </a:prstGeom>
          <a:noFill/>
          <a:ln>
            <a:noFill/>
          </a:ln>
        </p:spPr>
      </p:pic>
      <p:sp>
        <p:nvSpPr>
          <p:cNvPr id="522" name="Shape 522"/>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762723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88_End Slide Full Logo RED">
    <p:spTree>
      <p:nvGrpSpPr>
        <p:cNvPr id="1" name="Shape 523"/>
        <p:cNvGrpSpPr/>
        <p:nvPr/>
      </p:nvGrpSpPr>
      <p:grpSpPr>
        <a:xfrm>
          <a:off x="0" y="0"/>
          <a:ext cx="0" cy="0"/>
          <a:chOff x="0" y="0"/>
          <a:chExt cx="0" cy="0"/>
        </a:xfrm>
      </p:grpSpPr>
      <p:pic>
        <p:nvPicPr>
          <p:cNvPr id="524" name="Shape 524" descr="Red.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9141290" cy="5143499"/>
          </a:xfrm>
          <a:prstGeom prst="rect">
            <a:avLst/>
          </a:prstGeom>
          <a:noFill/>
          <a:ln>
            <a:noFill/>
          </a:ln>
        </p:spPr>
      </p:pic>
      <p:pic>
        <p:nvPicPr>
          <p:cNvPr id="525" name="Shape 525" descr="Nielsen-Wordmark-White-RGB.pn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695851" y="1770501"/>
            <a:ext cx="3752295" cy="1324463"/>
          </a:xfrm>
          <a:prstGeom prst="rect">
            <a:avLst/>
          </a:prstGeom>
          <a:noFill/>
          <a:ln>
            <a:noFill/>
          </a:ln>
        </p:spPr>
      </p:pic>
      <p:sp>
        <p:nvSpPr>
          <p:cNvPr id="526" name="Shape 526"/>
          <p:cNvSpPr/>
          <p:nvPr/>
        </p:nvSpPr>
        <p:spPr>
          <a:xfrm>
            <a:off x="256426" y="4901675"/>
            <a:ext cx="3119100" cy="184800"/>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311344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a:lstStyle>
            <a:lvl1pPr>
              <a:defRPr/>
            </a:lvl1pPr>
          </a:lstStyle>
          <a:p>
            <a:pPr>
              <a:defRPr/>
            </a:pPr>
            <a:fld id="{5FD0589C-FF5B-4FBF-AC2C-BBAE6060D493}" type="datetime1">
              <a:rPr lang="en-US" sz="1050" kern="0">
                <a:solidFill>
                  <a:srgbClr val="000000"/>
                </a:solidFill>
                <a:cs typeface="Arial"/>
                <a:sym typeface="Arial"/>
              </a:rPr>
              <a:pPr>
                <a:defRPr/>
              </a:pPr>
              <a:t>9/5/17</a:t>
            </a:fld>
            <a:endParaRPr lang="en-US" sz="1050" kern="0" dirty="0">
              <a:solidFill>
                <a:srgbClr val="000000"/>
              </a:solidFill>
              <a:cs typeface="Arial"/>
              <a:sym typeface="Aria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a:lstStyle>
            <a:lvl1pPr>
              <a:defRPr/>
            </a:lvl1pPr>
          </a:lstStyle>
          <a:p>
            <a:pPr>
              <a:defRPr/>
            </a:pPr>
            <a:endParaRPr lang="en-US" sz="1050" kern="0" dirty="0">
              <a:solidFill>
                <a:srgbClr val="000000"/>
              </a:solidFill>
              <a:cs typeface="Arial"/>
              <a:sym typeface="Arial"/>
            </a:endParaRPr>
          </a:p>
        </p:txBody>
      </p:sp>
    </p:spTree>
    <p:extLst>
      <p:ext uri="{BB962C8B-B14F-4D97-AF65-F5344CB8AC3E}">
        <p14:creationId xmlns:p14="http://schemas.microsoft.com/office/powerpoint/2010/main" val="1502985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 Large Imag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02419" y="4078740"/>
            <a:ext cx="6545496" cy="403132"/>
          </a:xfrm>
        </p:spPr>
        <p:txBody>
          <a:bodyPr>
            <a:normAutofit/>
          </a:bodyPr>
          <a:lstStyle>
            <a:lvl1pPr marL="0" indent="0">
              <a:buNone/>
              <a:defRPr sz="24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title</a:t>
            </a:r>
          </a:p>
        </p:txBody>
      </p:sp>
      <p:sp>
        <p:nvSpPr>
          <p:cNvPr id="17" name="Text Placeholder 15"/>
          <p:cNvSpPr>
            <a:spLocks noGrp="1"/>
          </p:cNvSpPr>
          <p:nvPr>
            <p:ph type="body" sz="quarter" idx="12" hasCustomPrompt="1"/>
          </p:nvPr>
        </p:nvSpPr>
        <p:spPr>
          <a:xfrm>
            <a:off x="302419" y="4481872"/>
            <a:ext cx="6545496" cy="403132"/>
          </a:xfrm>
        </p:spPr>
        <p:txBody>
          <a:bodyPr>
            <a:normAutofit/>
          </a:bodyPr>
          <a:lstStyle>
            <a:lvl1pPr marL="0" indent="0">
              <a:buNone/>
              <a:defRPr sz="21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subtitle</a:t>
            </a:r>
          </a:p>
        </p:txBody>
      </p:sp>
      <p:pic>
        <p:nvPicPr>
          <p:cNvPr id="18" name="Picture 17"/>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7111813" y="310937"/>
            <a:ext cx="1692649" cy="263061"/>
          </a:xfrm>
          <a:prstGeom prst="rect">
            <a:avLst/>
          </a:prstGeom>
        </p:spPr>
      </p:pic>
    </p:spTree>
    <p:extLst>
      <p:ext uri="{BB962C8B-B14F-4D97-AF65-F5344CB8AC3E}">
        <p14:creationId xmlns:p14="http://schemas.microsoft.com/office/powerpoint/2010/main" val="4034215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 Large Image &amp; Colour Logo">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02419" y="4078740"/>
            <a:ext cx="6545496" cy="403132"/>
          </a:xfrm>
        </p:spPr>
        <p:txBody>
          <a:bodyPr>
            <a:normAutofit/>
          </a:bodyPr>
          <a:lstStyle>
            <a:lvl1pPr marL="0" indent="0">
              <a:buNone/>
              <a:defRPr sz="24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title</a:t>
            </a:r>
          </a:p>
        </p:txBody>
      </p:sp>
      <p:sp>
        <p:nvSpPr>
          <p:cNvPr id="17" name="Text Placeholder 15"/>
          <p:cNvSpPr>
            <a:spLocks noGrp="1"/>
          </p:cNvSpPr>
          <p:nvPr>
            <p:ph type="body" sz="quarter" idx="12" hasCustomPrompt="1"/>
          </p:nvPr>
        </p:nvSpPr>
        <p:spPr>
          <a:xfrm>
            <a:off x="302419" y="4481872"/>
            <a:ext cx="6545496" cy="403132"/>
          </a:xfrm>
        </p:spPr>
        <p:txBody>
          <a:bodyPr>
            <a:normAutofit/>
          </a:bodyPr>
          <a:lstStyle>
            <a:lvl1pPr marL="0" indent="0">
              <a:buNone/>
              <a:defRPr sz="2100" baseline="0">
                <a:solidFill>
                  <a:schemeClr val="bg1"/>
                </a:solidFill>
                <a:latin typeface="+mj-lt"/>
              </a:defRPr>
            </a:lvl1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Click to edit subtitle</a:t>
            </a:r>
          </a:p>
        </p:txBody>
      </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11813" y="310937"/>
            <a:ext cx="1692649" cy="263061"/>
          </a:xfrm>
          <a:prstGeom prst="rect">
            <a:avLst/>
          </a:prstGeom>
        </p:spPr>
      </p:pic>
    </p:spTree>
    <p:extLst>
      <p:ext uri="{BB962C8B-B14F-4D97-AF65-F5344CB8AC3E}">
        <p14:creationId xmlns:p14="http://schemas.microsoft.com/office/powerpoint/2010/main" val="1324087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Alt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09852" y="3006808"/>
            <a:ext cx="4895194" cy="1245107"/>
          </a:xfrm>
        </p:spPr>
        <p:txBody>
          <a:bodyPr anchor="b"/>
          <a:lstStyle>
            <a:lvl1pPr algn="r">
              <a:lnSpc>
                <a:spcPct val="70000"/>
              </a:lnSpc>
              <a:defRPr sz="4500">
                <a:solidFill>
                  <a:srgbClr val="0070C0"/>
                </a:solidFill>
                <a:latin typeface="+mj-lt"/>
              </a:defRPr>
            </a:lvl1pPr>
          </a:lstStyle>
          <a:p>
            <a:r>
              <a:rPr lang="en-US" dirty="0"/>
              <a:t>Click to edit Master title style</a:t>
            </a:r>
          </a:p>
        </p:txBody>
      </p:sp>
      <p:sp>
        <p:nvSpPr>
          <p:cNvPr id="3" name="Subtitle 2"/>
          <p:cNvSpPr>
            <a:spLocks noGrp="1"/>
          </p:cNvSpPr>
          <p:nvPr>
            <p:ph type="subTitle" idx="1"/>
          </p:nvPr>
        </p:nvSpPr>
        <p:spPr>
          <a:xfrm>
            <a:off x="3809852" y="4302341"/>
            <a:ext cx="4895194" cy="418156"/>
          </a:xfrm>
        </p:spPr>
        <p:txBody>
          <a:bodyPr/>
          <a:lstStyle>
            <a:lvl1pPr marL="0" indent="0" algn="r">
              <a:buNone/>
              <a:defRPr sz="180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descr="PPT-White-Cover-Graphic-No-Imag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13" y="-4927"/>
            <a:ext cx="4586930" cy="2667762"/>
          </a:xfrm>
          <a:prstGeom prst="rect">
            <a:avLst/>
          </a:prstGeom>
        </p:spPr>
      </p:pic>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88711" y="394787"/>
            <a:ext cx="2616335" cy="934168"/>
          </a:xfrm>
          <a:prstGeom prst="rect">
            <a:avLst/>
          </a:prstGeom>
        </p:spPr>
      </p:pic>
    </p:spTree>
    <p:extLst>
      <p:ext uri="{BB962C8B-B14F-4D97-AF65-F5344CB8AC3E}">
        <p14:creationId xmlns:p14="http://schemas.microsoft.com/office/powerpoint/2010/main" val="2917975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Chart">
    <p:spTree>
      <p:nvGrpSpPr>
        <p:cNvPr id="1" name=""/>
        <p:cNvGrpSpPr/>
        <p:nvPr/>
      </p:nvGrpSpPr>
      <p:grpSpPr>
        <a:xfrm>
          <a:off x="0" y="0"/>
          <a:ext cx="0" cy="0"/>
          <a:chOff x="0" y="0"/>
          <a:chExt cx="0" cy="0"/>
        </a:xfrm>
      </p:grpSpPr>
      <p:sp>
        <p:nvSpPr>
          <p:cNvPr id="26" name="Rectangle 25"/>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19DB92DC-D54B-2443-8F53-C970D4D3CE82}" type="slidenum">
              <a:rPr lang="en-US" smtClean="0"/>
              <a:pPr/>
              <a:t>‹#›</a:t>
            </a:fld>
            <a:endParaRPr lang="en-US" dirty="0"/>
          </a:p>
        </p:txBody>
      </p:sp>
      <p:sp>
        <p:nvSpPr>
          <p:cNvPr id="23" name="Chart Placeholder 22"/>
          <p:cNvSpPr>
            <a:spLocks noGrp="1"/>
          </p:cNvSpPr>
          <p:nvPr>
            <p:ph type="chart" sz="quarter" idx="13"/>
          </p:nvPr>
        </p:nvSpPr>
        <p:spPr>
          <a:xfrm>
            <a:off x="252250" y="1220321"/>
            <a:ext cx="8631620" cy="3358823"/>
          </a:xfrm>
        </p:spPr>
        <p:txBody>
          <a:bodyPr/>
          <a:lstStyle>
            <a:lvl1pPr>
              <a:defRPr>
                <a:solidFill>
                  <a:schemeClr val="tx1">
                    <a:lumMod val="65000"/>
                    <a:lumOff val="35000"/>
                  </a:schemeClr>
                </a:solidFill>
              </a:defRPr>
            </a:lvl1pPr>
          </a:lstStyle>
          <a:p>
            <a:endParaRPr lang="en-US" dirty="0"/>
          </a:p>
        </p:txBody>
      </p:sp>
      <p:sp>
        <p:nvSpPr>
          <p:cNvPr id="25" name="Text Placeholder 24"/>
          <p:cNvSpPr>
            <a:spLocks noGrp="1"/>
          </p:cNvSpPr>
          <p:nvPr>
            <p:ph type="body" sz="quarter" idx="14"/>
          </p:nvPr>
        </p:nvSpPr>
        <p:spPr>
          <a:xfrm>
            <a:off x="252249" y="583406"/>
            <a:ext cx="8632196" cy="427435"/>
          </a:xfrm>
        </p:spPr>
        <p:txBody>
          <a:bodyPr>
            <a:normAutofit/>
          </a:bodyPr>
          <a:lstStyle>
            <a:lvl1pPr marL="0" indent="0">
              <a:buNone/>
              <a:defRPr sz="1200">
                <a:latin typeface="+mj-lt"/>
              </a:defRPr>
            </a:lvl1pPr>
          </a:lstStyle>
          <a:p>
            <a:pPr lvl="0"/>
            <a:r>
              <a:rPr lang="en-US" dirty="0"/>
              <a:t>Click to edit Master text styles</a:t>
            </a:r>
          </a:p>
        </p:txBody>
      </p:sp>
      <p:sp>
        <p:nvSpPr>
          <p:cNvPr id="30" name="TextBox 29"/>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pic>
        <p:nvPicPr>
          <p:cNvPr id="31" name="Picture 3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35" name="Text Placeholder 34"/>
          <p:cNvSpPr>
            <a:spLocks noGrp="1"/>
          </p:cNvSpPr>
          <p:nvPr>
            <p:ph type="body" sz="quarter" idx="15"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2397921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SmartArt">
    <p:spTree>
      <p:nvGrpSpPr>
        <p:cNvPr id="1" name=""/>
        <p:cNvGrpSpPr/>
        <p:nvPr/>
      </p:nvGrpSpPr>
      <p:grpSpPr>
        <a:xfrm>
          <a:off x="0" y="0"/>
          <a:ext cx="0" cy="0"/>
          <a:chOff x="0" y="0"/>
          <a:chExt cx="0" cy="0"/>
        </a:xfrm>
      </p:grpSpPr>
      <p:sp>
        <p:nvSpPr>
          <p:cNvPr id="8" name="Rectangle 7"/>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9" name="TextBox 8"/>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19DB92DC-D54B-2443-8F53-C970D4D3CE82}" type="slidenum">
              <a:rPr lang="en-US" smtClean="0"/>
              <a:pPr/>
              <a:t>‹#›</a:t>
            </a:fld>
            <a:endParaRPr lang="en-US" dirty="0"/>
          </a:p>
        </p:txBody>
      </p:sp>
      <p:sp>
        <p:nvSpPr>
          <p:cNvPr id="25" name="Text Placeholder 24"/>
          <p:cNvSpPr>
            <a:spLocks noGrp="1"/>
          </p:cNvSpPr>
          <p:nvPr>
            <p:ph type="body" sz="quarter" idx="14"/>
          </p:nvPr>
        </p:nvSpPr>
        <p:spPr>
          <a:xfrm>
            <a:off x="252249" y="583406"/>
            <a:ext cx="8632196" cy="427435"/>
          </a:xfrm>
        </p:spPr>
        <p:txBody>
          <a:bodyPr>
            <a:normAutofit/>
          </a:bodyPr>
          <a:lstStyle>
            <a:lvl1pPr marL="0" indent="0">
              <a:buNone/>
              <a:defRPr sz="1200">
                <a:latin typeface="+mj-lt"/>
              </a:defRPr>
            </a:lvl1pPr>
          </a:lstStyle>
          <a:p>
            <a:pPr lvl="0"/>
            <a:r>
              <a:rPr lang="en-US" dirty="0"/>
              <a:t>Click to edit Master text styles</a:t>
            </a:r>
          </a:p>
        </p:txBody>
      </p:sp>
      <p:sp>
        <p:nvSpPr>
          <p:cNvPr id="4" name="SmartArt Placeholder 3"/>
          <p:cNvSpPr>
            <a:spLocks noGrp="1"/>
          </p:cNvSpPr>
          <p:nvPr>
            <p:ph type="dgm" sz="quarter" idx="15"/>
          </p:nvPr>
        </p:nvSpPr>
        <p:spPr>
          <a:xfrm>
            <a:off x="252249" y="1210235"/>
            <a:ext cx="8632196" cy="3358193"/>
          </a:xfrm>
        </p:spPr>
        <p:txBody>
          <a:bodyPr/>
          <a:lstStyle/>
          <a:p>
            <a:endParaRPr lang="en-US"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3" name="Text Placeholder 34"/>
          <p:cNvSpPr>
            <a:spLocks noGrp="1"/>
          </p:cNvSpPr>
          <p:nvPr>
            <p:ph type="body" sz="quarter" idx="16"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1184182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8" name="Rectangle 7"/>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9" name="TextBox 8"/>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19DB92DC-D54B-2443-8F53-C970D4D3CE82}" type="slidenum">
              <a:rPr lang="en-US" smtClean="0"/>
              <a:pPr/>
              <a:t>‹#›</a:t>
            </a:fld>
            <a:endParaRPr lang="en-US" dirty="0"/>
          </a:p>
        </p:txBody>
      </p:sp>
      <p:sp>
        <p:nvSpPr>
          <p:cNvPr id="25" name="Text Placeholder 24"/>
          <p:cNvSpPr>
            <a:spLocks noGrp="1"/>
          </p:cNvSpPr>
          <p:nvPr>
            <p:ph type="body" sz="quarter" idx="14"/>
          </p:nvPr>
        </p:nvSpPr>
        <p:spPr>
          <a:xfrm>
            <a:off x="252249" y="583406"/>
            <a:ext cx="8632196" cy="427435"/>
          </a:xfrm>
        </p:spPr>
        <p:txBody>
          <a:bodyPr>
            <a:normAutofit/>
          </a:bodyPr>
          <a:lstStyle>
            <a:lvl1pPr marL="0" indent="0">
              <a:buNone/>
              <a:defRPr sz="1200">
                <a:latin typeface="+mj-lt"/>
              </a:defRPr>
            </a:lvl1pPr>
          </a:lstStyle>
          <a:p>
            <a:pPr lvl="0"/>
            <a:r>
              <a:rPr lang="en-US" dirty="0"/>
              <a:t>Click to edit Master text styles</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3" name="Text Placeholder 34"/>
          <p:cNvSpPr>
            <a:spLocks noGrp="1"/>
          </p:cNvSpPr>
          <p:nvPr>
            <p:ph type="body" sz="quarter" idx="16"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
        <p:nvSpPr>
          <p:cNvPr id="5" name="Text Placeholder 4"/>
          <p:cNvSpPr>
            <a:spLocks noGrp="1"/>
          </p:cNvSpPr>
          <p:nvPr>
            <p:ph type="body" sz="quarter" idx="17"/>
          </p:nvPr>
        </p:nvSpPr>
        <p:spPr>
          <a:xfrm>
            <a:off x="252249" y="1232298"/>
            <a:ext cx="8632196" cy="33254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8206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9DB92DC-D54B-2443-8F53-C970D4D3CE82}" type="slidenum">
              <a:rPr lang="en-US" smtClean="0"/>
              <a:pPr/>
              <a:t>‹#›</a:t>
            </a:fld>
            <a:endParaRPr lang="en-US" dirty="0"/>
          </a:p>
        </p:txBody>
      </p:sp>
      <p:sp>
        <p:nvSpPr>
          <p:cNvPr id="10" name="TextBox 9"/>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2" name="Text Placeholder 34"/>
          <p:cNvSpPr>
            <a:spLocks noGrp="1"/>
          </p:cNvSpPr>
          <p:nvPr>
            <p:ph type="body" sz="quarter" idx="15"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844149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5DF49D6-6AB0-EB43-829B-D147D1EF5CF0}" type="datetime1">
              <a:rPr lang="en-US" smtClean="0"/>
              <a:t>9/5/17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1143913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p:cNvSpPr/>
          <p:nvPr userDrawn="1"/>
        </p:nvSpPr>
        <p:spPr>
          <a:xfrm>
            <a:off x="0" y="4793370"/>
            <a:ext cx="9144000" cy="3501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latin typeface="Calibri Light" panose="020F0302020204030204" pitchFamily="34" charset="0"/>
            </a:endParaRPr>
          </a:p>
        </p:txBody>
      </p:sp>
      <p:sp>
        <p:nvSpPr>
          <p:cNvPr id="4" name="Slide Number Placeholder 3"/>
          <p:cNvSpPr>
            <a:spLocks noGrp="1"/>
          </p:cNvSpPr>
          <p:nvPr>
            <p:ph type="sldNum" sz="quarter" idx="12"/>
          </p:nvPr>
        </p:nvSpPr>
        <p:spPr/>
        <p:txBody>
          <a:bodyPr/>
          <a:lstStyle/>
          <a:p>
            <a:fld id="{19DB92DC-D54B-2443-8F53-C970D4D3CE82}" type="slidenum">
              <a:rPr lang="en-US" smtClean="0"/>
              <a:pPr/>
              <a:t>‹#›</a:t>
            </a:fld>
            <a:endParaRPr lang="en-US" dirty="0"/>
          </a:p>
        </p:txBody>
      </p:sp>
      <p:sp>
        <p:nvSpPr>
          <p:cNvPr id="9" name="TextBox 8"/>
          <p:cNvSpPr txBox="1"/>
          <p:nvPr userDrawn="1"/>
        </p:nvSpPr>
        <p:spPr>
          <a:xfrm>
            <a:off x="1477728" y="4880519"/>
            <a:ext cx="3854669" cy="196208"/>
          </a:xfrm>
          <a:prstGeom prst="rect">
            <a:avLst/>
          </a:prstGeom>
          <a:noFill/>
        </p:spPr>
        <p:txBody>
          <a:bodyPr wrap="square" rtlCol="0">
            <a:spAutoFit/>
          </a:bodyPr>
          <a:lstStyle/>
          <a:p>
            <a:pPr>
              <a:defRPr/>
            </a:pPr>
            <a:r>
              <a:rPr lang="en-US" sz="675" dirty="0">
                <a:solidFill>
                  <a:srgbClr val="5F5F5F"/>
                </a:solidFill>
                <a:latin typeface="Calibri Light" panose="020F0302020204030204" pitchFamily="34" charset="0"/>
                <a:ea typeface="ＭＳ Ｐゴシック" pitchFamily="34" charset="-128"/>
                <a:cs typeface="Calibri"/>
              </a:rPr>
              <a:t>Copyright ©2016 Nielsen CGA. Confidential and proprietary.</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2249" y="4880519"/>
            <a:ext cx="1057966" cy="164423"/>
          </a:xfrm>
          <a:prstGeom prst="rect">
            <a:avLst/>
          </a:prstGeom>
        </p:spPr>
      </p:pic>
      <p:sp>
        <p:nvSpPr>
          <p:cNvPr id="11" name="Text Placeholder 34"/>
          <p:cNvSpPr>
            <a:spLocks noGrp="1"/>
          </p:cNvSpPr>
          <p:nvPr>
            <p:ph type="body" sz="quarter" idx="15" hasCustomPrompt="1"/>
          </p:nvPr>
        </p:nvSpPr>
        <p:spPr>
          <a:xfrm>
            <a:off x="3860007" y="4894202"/>
            <a:ext cx="3860006" cy="174978"/>
          </a:xfrm>
        </p:spPr>
        <p:txBody>
          <a:bodyPr>
            <a:noAutofit/>
          </a:bodyPr>
          <a:lstStyle>
            <a:lvl1pPr marL="0" indent="0" algn="l">
              <a:buNone/>
              <a:defRPr sz="675" baseline="0"/>
            </a:lvl1pPr>
            <a:lvl2pPr>
              <a:defRPr sz="675"/>
            </a:lvl2pPr>
            <a:lvl3pPr>
              <a:defRPr sz="675"/>
            </a:lvl3pPr>
            <a:lvl4pPr>
              <a:defRPr sz="675"/>
            </a:lvl4pPr>
            <a:lvl5pPr>
              <a:defRPr sz="675"/>
            </a:lvl5pPr>
          </a:lstStyle>
          <a:p>
            <a:pPr marL="171450" marR="0" lvl="0" indent="-171450" algn="l" defTabSz="685800" rtl="0" eaLnBrk="1" fontAlgn="auto" latinLnBrk="0" hangingPunct="1">
              <a:lnSpc>
                <a:spcPct val="90000"/>
              </a:lnSpc>
              <a:spcBef>
                <a:spcPts val="750"/>
              </a:spcBef>
              <a:spcAft>
                <a:spcPts val="0"/>
              </a:spcAft>
              <a:buClrTx/>
              <a:buSzTx/>
              <a:tabLst/>
              <a:defRPr/>
            </a:pPr>
            <a:r>
              <a:rPr lang="en-US" dirty="0"/>
              <a:t>Source: enter source here</a:t>
            </a:r>
          </a:p>
        </p:txBody>
      </p:sp>
    </p:spTree>
    <p:extLst>
      <p:ext uri="{BB962C8B-B14F-4D97-AF65-F5344CB8AC3E}">
        <p14:creationId xmlns:p14="http://schemas.microsoft.com/office/powerpoint/2010/main" val="28912264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1842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21" name="Picture 20" descr="PPT-White-Cover-Graphic-WS.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3" y="0"/>
            <a:ext cx="9135879" cy="5143500"/>
          </a:xfrm>
          <a:prstGeom prst="rect">
            <a:avLst/>
          </a:prstGeom>
        </p:spPr>
      </p:pic>
      <p:sp>
        <p:nvSpPr>
          <p:cNvPr id="2" name="Title 1"/>
          <p:cNvSpPr>
            <a:spLocks noGrp="1"/>
          </p:cNvSpPr>
          <p:nvPr>
            <p:ph type="ctrTitle" hasCustomPrompt="1"/>
          </p:nvPr>
        </p:nvSpPr>
        <p:spPr>
          <a:xfrm>
            <a:off x="3257555" y="2326483"/>
            <a:ext cx="5667603" cy="982664"/>
          </a:xfrm>
        </p:spPr>
        <p:txBody>
          <a:bodyPr wrap="square" tIns="0" bIns="0">
            <a:noAutofit/>
          </a:bodyPr>
          <a:lstStyle>
            <a:lvl1pPr algn="r">
              <a:lnSpc>
                <a:spcPct val="80000"/>
              </a:lnSpc>
              <a:tabLst>
                <a:tab pos="507987" algn="l"/>
              </a:tabLst>
              <a:defRPr sz="4500" b="0" cap="all" baseline="0">
                <a:solidFill>
                  <a:srgbClr val="009DD9"/>
                </a:solidFill>
              </a:defRPr>
            </a:lvl1pPr>
          </a:lstStyle>
          <a:p>
            <a:r>
              <a:rPr lang="en-US" dirty="0"/>
              <a:t>CLICK TO EDIT MASTER TITLE STYLE</a:t>
            </a:r>
          </a:p>
        </p:txBody>
      </p:sp>
      <p:sp>
        <p:nvSpPr>
          <p:cNvPr id="3" name="Subtitle 2"/>
          <p:cNvSpPr>
            <a:spLocks noGrp="1"/>
          </p:cNvSpPr>
          <p:nvPr>
            <p:ph type="subTitle" idx="1" hasCustomPrompt="1"/>
          </p:nvPr>
        </p:nvSpPr>
        <p:spPr>
          <a:xfrm>
            <a:off x="3257555" y="3315903"/>
            <a:ext cx="5667603" cy="427422"/>
          </a:xfrm>
        </p:spPr>
        <p:txBody>
          <a:bodyPr wrap="square" tIns="0" bIns="0"/>
          <a:lstStyle>
            <a:lvl1pPr marL="0" indent="0" algn="r">
              <a:lnSpc>
                <a:spcPct val="100000"/>
              </a:lnSpc>
              <a:buNone/>
              <a:defRPr sz="2000" cap="all" baseline="0">
                <a:solidFill>
                  <a:schemeClr val="tx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2" name="Text Placeholder 2"/>
          <p:cNvSpPr>
            <a:spLocks noGrp="1"/>
          </p:cNvSpPr>
          <p:nvPr>
            <p:ph type="body" idx="17"/>
          </p:nvPr>
        </p:nvSpPr>
        <p:spPr>
          <a:xfrm>
            <a:off x="6053153" y="4620454"/>
            <a:ext cx="2891063" cy="523046"/>
          </a:xfrm>
        </p:spPr>
        <p:txBody>
          <a:bodyPr wrap="square" anchor="b" anchorCtr="0"/>
          <a:lstStyle>
            <a:lvl1pPr marL="0" indent="0" algn="r">
              <a:lnSpc>
                <a:spcPct val="100000"/>
              </a:lnSpc>
              <a:spcBef>
                <a:spcPts val="0"/>
              </a:spcBef>
              <a:buNone/>
              <a:defRPr sz="1200" b="0">
                <a:solidFill>
                  <a:srgbClr val="5F5F5F"/>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pic>
        <p:nvPicPr>
          <p:cNvPr id="10" name="Picture 9" descr="Nielsen_S.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52618" y="1898245"/>
            <a:ext cx="672296" cy="237744"/>
          </a:xfrm>
          <a:prstGeom prst="rect">
            <a:avLst/>
          </a:prstGeom>
        </p:spPr>
      </p:pic>
    </p:spTree>
    <p:extLst>
      <p:ext uri="{BB962C8B-B14F-4D97-AF65-F5344CB8AC3E}">
        <p14:creationId xmlns:p14="http://schemas.microsoft.com/office/powerpoint/2010/main" val="11376131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lank for Chart">
    <p:spTree>
      <p:nvGrpSpPr>
        <p:cNvPr id="1" name=""/>
        <p:cNvGrpSpPr/>
        <p:nvPr/>
      </p:nvGrpSpPr>
      <p:grpSpPr>
        <a:xfrm>
          <a:off x="0" y="0"/>
          <a:ext cx="0" cy="0"/>
          <a:chOff x="0" y="0"/>
          <a:chExt cx="0" cy="0"/>
        </a:xfrm>
      </p:grpSpPr>
      <p:sp>
        <p:nvSpPr>
          <p:cNvPr id="4" name="Rectangle 3"/>
          <p:cNvSpPr/>
          <p:nvPr userDrawn="1"/>
        </p:nvSpPr>
        <p:spPr>
          <a:xfrm>
            <a:off x="6500813" y="910830"/>
            <a:ext cx="2286000" cy="4179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dirty="0">
              <a:solidFill>
                <a:prstClr val="white"/>
              </a:solidFill>
              <a:latin typeface="Calibri Light" panose="020F0302020204030204" pitchFamily="34" charset="0"/>
            </a:endParaRPr>
          </a:p>
        </p:txBody>
      </p:sp>
      <p:sp>
        <p:nvSpPr>
          <p:cNvPr id="7" name="Content Placeholder 2"/>
          <p:cNvSpPr>
            <a:spLocks noGrp="1"/>
          </p:cNvSpPr>
          <p:nvPr>
            <p:ph idx="13"/>
          </p:nvPr>
        </p:nvSpPr>
        <p:spPr>
          <a:xfrm>
            <a:off x="457200" y="1200151"/>
            <a:ext cx="82296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1"/>
          <p:cNvSpPr>
            <a:spLocks noGrp="1"/>
          </p:cNvSpPr>
          <p:nvPr>
            <p:ph type="title"/>
          </p:nvPr>
        </p:nvSpPr>
        <p:spPr>
          <a:xfrm>
            <a:off x="457215" y="107139"/>
            <a:ext cx="6186488" cy="857250"/>
          </a:xfrm>
        </p:spPr>
        <p:txBody>
          <a:bodyPr/>
          <a:lstStyle/>
          <a:p>
            <a:r>
              <a:rPr lang="en-US" dirty="0"/>
              <a:t>Click to edit Master title style</a:t>
            </a:r>
            <a:endParaRPr lang="en-GB" dirty="0"/>
          </a:p>
        </p:txBody>
      </p:sp>
      <p:sp>
        <p:nvSpPr>
          <p:cNvPr id="5" name="Date Placeholder 3"/>
          <p:cNvSpPr>
            <a:spLocks noGrp="1"/>
          </p:cNvSpPr>
          <p:nvPr>
            <p:ph type="dt" sz="half" idx="14"/>
          </p:nvPr>
        </p:nvSpPr>
        <p:spPr>
          <a:xfrm>
            <a:off x="457200" y="4767264"/>
            <a:ext cx="2133600" cy="273844"/>
          </a:xfrm>
          <a:prstGeom prst="rect">
            <a:avLst/>
          </a:prstGeom>
        </p:spPr>
        <p:txBody>
          <a:bodyPr/>
          <a:lstStyle>
            <a:lvl1pPr>
              <a:defRPr>
                <a:latin typeface="Calibri Light" panose="020F0302020204030204" pitchFamily="34" charset="0"/>
              </a:defRPr>
            </a:lvl1pPr>
          </a:lstStyle>
          <a:p>
            <a:pPr>
              <a:defRPr/>
            </a:pPr>
            <a:endParaRPr lang="en-GB" dirty="0">
              <a:solidFill>
                <a:prstClr val="black">
                  <a:tint val="75000"/>
                </a:prstClr>
              </a:solidFill>
              <a:ea typeface="ＭＳ Ｐゴシック" pitchFamily="34" charset="-128"/>
            </a:endParaRPr>
          </a:p>
        </p:txBody>
      </p:sp>
      <p:sp>
        <p:nvSpPr>
          <p:cNvPr id="6" name="Footer Placeholder 4"/>
          <p:cNvSpPr>
            <a:spLocks noGrp="1"/>
          </p:cNvSpPr>
          <p:nvPr>
            <p:ph type="ftr" sz="quarter" idx="15"/>
          </p:nvPr>
        </p:nvSpPr>
        <p:spPr>
          <a:xfrm>
            <a:off x="3124200" y="4767264"/>
            <a:ext cx="2895600" cy="273844"/>
          </a:xfrm>
          <a:prstGeom prst="rect">
            <a:avLst/>
          </a:prstGeom>
        </p:spPr>
        <p:txBody>
          <a:bodyPr/>
          <a:lstStyle>
            <a:lvl1pPr>
              <a:defRPr>
                <a:latin typeface="Calibri Light" panose="020F0302020204030204" pitchFamily="34" charset="0"/>
              </a:defRPr>
            </a:lvl1pPr>
          </a:lstStyle>
          <a:p>
            <a:pPr>
              <a:defRPr/>
            </a:pPr>
            <a:endParaRPr lang="en-GB" dirty="0">
              <a:solidFill>
                <a:prstClr val="black">
                  <a:tint val="75000"/>
                </a:prstClr>
              </a:solidFill>
              <a:ea typeface="ＭＳ Ｐゴシック" pitchFamily="34" charset="-128"/>
            </a:endParaRPr>
          </a:p>
        </p:txBody>
      </p:sp>
      <p:sp>
        <p:nvSpPr>
          <p:cNvPr id="8" name="Slide Number Placeholder 5"/>
          <p:cNvSpPr>
            <a:spLocks noGrp="1"/>
          </p:cNvSpPr>
          <p:nvPr>
            <p:ph type="sldNum" sz="quarter" idx="16"/>
          </p:nvPr>
        </p:nvSpPr>
        <p:spPr>
          <a:xfrm>
            <a:off x="6553200" y="4767264"/>
            <a:ext cx="2133600" cy="273844"/>
          </a:xfrm>
          <a:prstGeom prst="rect">
            <a:avLst/>
          </a:prstGeom>
        </p:spPr>
        <p:txBody>
          <a:bodyPr/>
          <a:lstStyle>
            <a:lvl1pPr>
              <a:defRPr/>
            </a:lvl1pPr>
          </a:lstStyle>
          <a:p>
            <a:pPr>
              <a:defRPr/>
            </a:pPr>
            <a:fld id="{F2019145-AA82-4E22-A943-68A4EEF7BE3B}" type="slidenum">
              <a:rPr lang="en-GB">
                <a:solidFill>
                  <a:prstClr val="black">
                    <a:tint val="75000"/>
                  </a:prstClr>
                </a:solidFill>
                <a:ea typeface="ＭＳ Ｐゴシック" pitchFamily="34" charset="-128"/>
              </a:rPr>
              <a:pPr>
                <a:defRPr/>
              </a:pPr>
              <a:t>‹#›</a:t>
            </a:fld>
            <a:endParaRPr lang="en-GB" dirty="0">
              <a:solidFill>
                <a:prstClr val="black">
                  <a:tint val="75000"/>
                </a:prstClr>
              </a:solidFill>
              <a:ea typeface="ＭＳ Ｐゴシック" pitchFamily="34" charset="-128"/>
            </a:endParaRPr>
          </a:p>
        </p:txBody>
      </p:sp>
    </p:spTree>
    <p:extLst>
      <p:ext uri="{BB962C8B-B14F-4D97-AF65-F5344CB8AC3E}">
        <p14:creationId xmlns:p14="http://schemas.microsoft.com/office/powerpoint/2010/main" val="3407689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7670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04611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00164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8087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37649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8517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8F871DB-1B18-164C-8E89-B7EAEEABC61F}" type="datetime1">
              <a:rPr lang="en-US" smtClean="0"/>
              <a:t>9/5/17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B33C9-968E-4C4A-8F2E-A20C10AFF5B7}" type="slidenum">
              <a:rPr lang="en-US" smtClean="0"/>
              <a:t>‹#›</a:t>
            </a:fld>
            <a:endParaRPr lang="en-US" dirty="0"/>
          </a:p>
        </p:txBody>
      </p:sp>
    </p:spTree>
    <p:extLst>
      <p:ext uri="{BB962C8B-B14F-4D97-AF65-F5344CB8AC3E}">
        <p14:creationId xmlns:p14="http://schemas.microsoft.com/office/powerpoint/2010/main" val="1474888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418530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76925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81709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99184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5358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78857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66787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68993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057195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3915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50" Type="http://schemas.openxmlformats.org/officeDocument/2006/relationships/slideLayout" Target="../slideLayouts/slideLayout72.xml"/><Relationship Id="rId51" Type="http://schemas.openxmlformats.org/officeDocument/2006/relationships/theme" Target="../theme/theme3.xml"/><Relationship Id="rId52" Type="http://schemas.openxmlformats.org/officeDocument/2006/relationships/image" Target="../media/image7.jpeg"/><Relationship Id="rId53" Type="http://schemas.openxmlformats.org/officeDocument/2006/relationships/image" Target="../media/image8.png"/><Relationship Id="rId40" Type="http://schemas.openxmlformats.org/officeDocument/2006/relationships/slideLayout" Target="../slideLayouts/slideLayout62.xml"/><Relationship Id="rId41" Type="http://schemas.openxmlformats.org/officeDocument/2006/relationships/slideLayout" Target="../slideLayouts/slideLayout63.xml"/><Relationship Id="rId42" Type="http://schemas.openxmlformats.org/officeDocument/2006/relationships/slideLayout" Target="../slideLayouts/slideLayout64.xml"/><Relationship Id="rId43" Type="http://schemas.openxmlformats.org/officeDocument/2006/relationships/slideLayout" Target="../slideLayouts/slideLayout65.xml"/><Relationship Id="rId44" Type="http://schemas.openxmlformats.org/officeDocument/2006/relationships/slideLayout" Target="../slideLayouts/slideLayout66.xml"/><Relationship Id="rId45" Type="http://schemas.openxmlformats.org/officeDocument/2006/relationships/slideLayout" Target="../slideLayouts/slideLayout67.xml"/><Relationship Id="rId46" Type="http://schemas.openxmlformats.org/officeDocument/2006/relationships/slideLayout" Target="../slideLayouts/slideLayout68.xml"/><Relationship Id="rId47" Type="http://schemas.openxmlformats.org/officeDocument/2006/relationships/slideLayout" Target="../slideLayouts/slideLayout69.xml"/><Relationship Id="rId48" Type="http://schemas.openxmlformats.org/officeDocument/2006/relationships/slideLayout" Target="../slideLayouts/slideLayout70.xml"/><Relationship Id="rId49" Type="http://schemas.openxmlformats.org/officeDocument/2006/relationships/slideLayout" Target="../slideLayouts/slideLayout7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30" Type="http://schemas.openxmlformats.org/officeDocument/2006/relationships/slideLayout" Target="../slideLayouts/slideLayout52.xml"/><Relationship Id="rId31" Type="http://schemas.openxmlformats.org/officeDocument/2006/relationships/slideLayout" Target="../slideLayouts/slideLayout53.xml"/><Relationship Id="rId32" Type="http://schemas.openxmlformats.org/officeDocument/2006/relationships/slideLayout" Target="../slideLayouts/slideLayout54.xml"/><Relationship Id="rId33" Type="http://schemas.openxmlformats.org/officeDocument/2006/relationships/slideLayout" Target="../slideLayouts/slideLayout55.xml"/><Relationship Id="rId34" Type="http://schemas.openxmlformats.org/officeDocument/2006/relationships/slideLayout" Target="../slideLayouts/slideLayout56.xml"/><Relationship Id="rId35" Type="http://schemas.openxmlformats.org/officeDocument/2006/relationships/slideLayout" Target="../slideLayouts/slideLayout57.xml"/><Relationship Id="rId36" Type="http://schemas.openxmlformats.org/officeDocument/2006/relationships/slideLayout" Target="../slideLayouts/slideLayout58.xml"/><Relationship Id="rId37" Type="http://schemas.openxmlformats.org/officeDocument/2006/relationships/slideLayout" Target="../slideLayouts/slideLayout59.xml"/><Relationship Id="rId38" Type="http://schemas.openxmlformats.org/officeDocument/2006/relationships/slideLayout" Target="../slideLayouts/slideLayout60.xml"/><Relationship Id="rId39" Type="http://schemas.openxmlformats.org/officeDocument/2006/relationships/slideLayout" Target="../slideLayouts/slideLayout61.xml"/><Relationship Id="rId20" Type="http://schemas.openxmlformats.org/officeDocument/2006/relationships/slideLayout" Target="../slideLayouts/slideLayout42.xml"/><Relationship Id="rId21" Type="http://schemas.openxmlformats.org/officeDocument/2006/relationships/slideLayout" Target="../slideLayouts/slideLayout43.xml"/><Relationship Id="rId22" Type="http://schemas.openxmlformats.org/officeDocument/2006/relationships/slideLayout" Target="../slideLayouts/slideLayout44.xml"/><Relationship Id="rId23" Type="http://schemas.openxmlformats.org/officeDocument/2006/relationships/slideLayout" Target="../slideLayouts/slideLayout45.xml"/><Relationship Id="rId24" Type="http://schemas.openxmlformats.org/officeDocument/2006/relationships/slideLayout" Target="../slideLayouts/slideLayout46.xml"/><Relationship Id="rId25" Type="http://schemas.openxmlformats.org/officeDocument/2006/relationships/slideLayout" Target="../slideLayouts/slideLayout47.xml"/><Relationship Id="rId26" Type="http://schemas.openxmlformats.org/officeDocument/2006/relationships/slideLayout" Target="../slideLayouts/slideLayout48.xml"/><Relationship Id="rId27" Type="http://schemas.openxmlformats.org/officeDocument/2006/relationships/slideLayout" Target="../slideLayouts/slideLayout49.xml"/><Relationship Id="rId28" Type="http://schemas.openxmlformats.org/officeDocument/2006/relationships/slideLayout" Target="../slideLayouts/slideLayout50.xml"/><Relationship Id="rId29" Type="http://schemas.openxmlformats.org/officeDocument/2006/relationships/slideLayout" Target="../slideLayouts/slideLayout5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4.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5.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6.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13CD7CF-AEBB-2E4D-BEBF-FE00B40997CD}" type="datetime1">
              <a:rPr lang="en-US" smtClean="0"/>
              <a:t>9/5/17</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75B33C9-968E-4C4A-8F2E-A20C10AFF5B7}" type="slidenum">
              <a:rPr lang="en-US" smtClean="0"/>
              <a:t>‹#›</a:t>
            </a:fld>
            <a:endParaRPr lang="en-US" dirty="0"/>
          </a:p>
        </p:txBody>
      </p:sp>
    </p:spTree>
    <p:extLst>
      <p:ext uri="{BB962C8B-B14F-4D97-AF65-F5344CB8AC3E}">
        <p14:creationId xmlns:p14="http://schemas.microsoft.com/office/powerpoint/2010/main" val="203547975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6" r:id="rId13"/>
    <p:sldLayoutId id="2147483777" r:id="rId14"/>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248" y="155603"/>
            <a:ext cx="8631621" cy="42772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2248" y="796738"/>
            <a:ext cx="8631621" cy="37594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88383" y="4830161"/>
            <a:ext cx="595487" cy="273844"/>
          </a:xfrm>
          <a:prstGeom prst="rect">
            <a:avLst/>
          </a:prstGeom>
        </p:spPr>
        <p:txBody>
          <a:bodyPr vert="horz" lIns="91440" tIns="45720" rIns="91440" bIns="45720" rtlCol="0" anchor="ctr"/>
          <a:lstStyle>
            <a:lvl1pPr algn="r">
              <a:defRPr sz="900">
                <a:solidFill>
                  <a:srgbClr val="0070C0"/>
                </a:solidFill>
                <a:latin typeface="Calibri Light" panose="020F0302020204030204" pitchFamily="34" charset="0"/>
              </a:defRPr>
            </a:lvl1pPr>
          </a:lstStyle>
          <a:p>
            <a:fld id="{19DB92DC-D54B-2443-8F53-C970D4D3CE82}" type="slidenum">
              <a:rPr lang="en-US" smtClean="0"/>
              <a:pPr/>
              <a:t>‹#›</a:t>
            </a:fld>
            <a:endParaRPr lang="en-US" dirty="0"/>
          </a:p>
        </p:txBody>
      </p:sp>
    </p:spTree>
    <p:extLst>
      <p:ext uri="{BB962C8B-B14F-4D97-AF65-F5344CB8AC3E}">
        <p14:creationId xmlns:p14="http://schemas.microsoft.com/office/powerpoint/2010/main" val="123616334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Lst>
  <p:hf hdr="0" ftr="0" dt="0"/>
  <p:txStyles>
    <p:titleStyle>
      <a:lvl1pPr algn="l" defTabSz="685800" rtl="0" eaLnBrk="1" latinLnBrk="0" hangingPunct="1">
        <a:lnSpc>
          <a:spcPct val="90000"/>
        </a:lnSpc>
        <a:spcBef>
          <a:spcPct val="0"/>
        </a:spcBef>
        <a:buNone/>
        <a:defRPr sz="2400" kern="1200">
          <a:solidFill>
            <a:srgbClr val="0070C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800" kern="1200">
          <a:solidFill>
            <a:schemeClr val="tx1">
              <a:lumMod val="65000"/>
              <a:lumOff val="35000"/>
            </a:schemeClr>
          </a:solidFill>
          <a:latin typeface="Calibri Light" panose="020F030202020403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500" kern="1200">
          <a:solidFill>
            <a:schemeClr val="tx1">
              <a:lumMod val="65000"/>
              <a:lumOff val="35000"/>
            </a:schemeClr>
          </a:solidFill>
          <a:latin typeface="Calibri Light" panose="020F030202020403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350" kern="1200">
          <a:solidFill>
            <a:schemeClr val="tx1">
              <a:lumMod val="65000"/>
              <a:lumOff val="35000"/>
            </a:schemeClr>
          </a:solidFill>
          <a:latin typeface="Calibri Light" panose="020F030202020403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200" kern="1200">
          <a:solidFill>
            <a:schemeClr val="tx1">
              <a:lumMod val="65000"/>
              <a:lumOff val="35000"/>
            </a:schemeClr>
          </a:solidFill>
          <a:latin typeface="Calibri Light" panose="020F030202020403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200" kern="1200">
          <a:solidFill>
            <a:schemeClr val="tx1">
              <a:lumMod val="65000"/>
              <a:lumOff val="35000"/>
            </a:schemeClr>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Blue Strip.jpg"/>
          <p:cNvPicPr preferRelativeResize="0"/>
          <p:nvPr/>
        </p:nvPicPr>
        <p:blipFill rotWithShape="1">
          <a:blip r:embed="rId52" cstate="email">
            <a:alphaModFix/>
            <a:extLst>
              <a:ext uri="{28A0092B-C50C-407E-A947-70E740481C1C}">
                <a14:useLocalDpi xmlns:a14="http://schemas.microsoft.com/office/drawing/2010/main"/>
              </a:ext>
            </a:extLst>
          </a:blip>
          <a:srcRect/>
          <a:stretch/>
        </p:blipFill>
        <p:spPr>
          <a:xfrm>
            <a:off x="0" y="0"/>
            <a:ext cx="176732" cy="5143499"/>
          </a:xfrm>
          <a:prstGeom prst="rect">
            <a:avLst/>
          </a:prstGeom>
          <a:noFill/>
          <a:ln>
            <a:noFill/>
          </a:ln>
        </p:spPr>
      </p:pic>
      <p:sp>
        <p:nvSpPr>
          <p:cNvPr id="11" name="Shape 11"/>
          <p:cNvSpPr txBox="1">
            <a:spLocks noGrp="1"/>
          </p:cNvSpPr>
          <p:nvPr>
            <p:ph type="title"/>
          </p:nvPr>
        </p:nvSpPr>
        <p:spPr>
          <a:xfrm>
            <a:off x="594360" y="361950"/>
            <a:ext cx="8155940" cy="428625"/>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Archivo Narrow"/>
              <a:buNone/>
              <a:defRPr sz="3000" i="0" u="none" strike="noStrike" cap="none">
                <a:solidFill>
                  <a:schemeClr val="dk2"/>
                </a:solidFill>
                <a:latin typeface="Archivo Narrow"/>
                <a:ea typeface="Archivo Narrow"/>
                <a:cs typeface="Archivo Narrow"/>
                <a:sym typeface="Archivo Narrow"/>
              </a:defRPr>
            </a:lvl1pPr>
            <a:lvl2pPr lvl="1" indent="0">
              <a:spcBef>
                <a:spcPts val="0"/>
              </a:spcBef>
              <a:buFont typeface="Archivo Narrow"/>
              <a:buNone/>
              <a:defRPr sz="1800">
                <a:latin typeface="Archivo Narrow"/>
                <a:ea typeface="Archivo Narrow"/>
                <a:cs typeface="Archivo Narrow"/>
                <a:sym typeface="Archivo Narrow"/>
              </a:defRPr>
            </a:lvl2pPr>
            <a:lvl3pPr lvl="2" indent="0">
              <a:spcBef>
                <a:spcPts val="0"/>
              </a:spcBef>
              <a:buFont typeface="Archivo Narrow"/>
              <a:buNone/>
              <a:defRPr sz="1800">
                <a:latin typeface="Archivo Narrow"/>
                <a:ea typeface="Archivo Narrow"/>
                <a:cs typeface="Archivo Narrow"/>
                <a:sym typeface="Archivo Narrow"/>
              </a:defRPr>
            </a:lvl3pPr>
            <a:lvl4pPr lvl="3" indent="0">
              <a:spcBef>
                <a:spcPts val="0"/>
              </a:spcBef>
              <a:buFont typeface="Archivo Narrow"/>
              <a:buNone/>
              <a:defRPr sz="1800">
                <a:latin typeface="Archivo Narrow"/>
                <a:ea typeface="Archivo Narrow"/>
                <a:cs typeface="Archivo Narrow"/>
                <a:sym typeface="Archivo Narrow"/>
              </a:defRPr>
            </a:lvl4pPr>
            <a:lvl5pPr lvl="4" indent="0">
              <a:spcBef>
                <a:spcPts val="0"/>
              </a:spcBef>
              <a:buFont typeface="Archivo Narrow"/>
              <a:buNone/>
              <a:defRPr sz="1800">
                <a:latin typeface="Archivo Narrow"/>
                <a:ea typeface="Archivo Narrow"/>
                <a:cs typeface="Archivo Narrow"/>
                <a:sym typeface="Archivo Narrow"/>
              </a:defRPr>
            </a:lvl5pPr>
            <a:lvl6pPr lvl="5" indent="0">
              <a:spcBef>
                <a:spcPts val="0"/>
              </a:spcBef>
              <a:buFont typeface="Archivo Narrow"/>
              <a:buNone/>
              <a:defRPr sz="1800">
                <a:latin typeface="Archivo Narrow"/>
                <a:ea typeface="Archivo Narrow"/>
                <a:cs typeface="Archivo Narrow"/>
                <a:sym typeface="Archivo Narrow"/>
              </a:defRPr>
            </a:lvl6pPr>
            <a:lvl7pPr lvl="6" indent="0">
              <a:spcBef>
                <a:spcPts val="0"/>
              </a:spcBef>
              <a:buFont typeface="Archivo Narrow"/>
              <a:buNone/>
              <a:defRPr sz="1800">
                <a:latin typeface="Archivo Narrow"/>
                <a:ea typeface="Archivo Narrow"/>
                <a:cs typeface="Archivo Narrow"/>
                <a:sym typeface="Archivo Narrow"/>
              </a:defRPr>
            </a:lvl7pPr>
            <a:lvl8pPr lvl="7" indent="0">
              <a:spcBef>
                <a:spcPts val="0"/>
              </a:spcBef>
              <a:buFont typeface="Archivo Narrow"/>
              <a:buNone/>
              <a:defRPr sz="1800">
                <a:latin typeface="Archivo Narrow"/>
                <a:ea typeface="Archivo Narrow"/>
                <a:cs typeface="Archivo Narrow"/>
                <a:sym typeface="Archivo Narrow"/>
              </a:defRPr>
            </a:lvl8pPr>
            <a:lvl9pPr lvl="8" indent="0">
              <a:spcBef>
                <a:spcPts val="0"/>
              </a:spcBef>
              <a:buFont typeface="Archivo Narrow"/>
              <a:buNone/>
              <a:defRPr sz="1800">
                <a:latin typeface="Archivo Narrow"/>
                <a:ea typeface="Archivo Narrow"/>
                <a:cs typeface="Archivo Narrow"/>
                <a:sym typeface="Archivo Narrow"/>
              </a:defRPr>
            </a:lvl9pPr>
          </a:lstStyle>
          <a:p>
            <a:endParaRPr/>
          </a:p>
        </p:txBody>
      </p:sp>
      <p:sp>
        <p:nvSpPr>
          <p:cNvPr id="12" name="Shape 12"/>
          <p:cNvSpPr txBox="1">
            <a:spLocks noGrp="1"/>
          </p:cNvSpPr>
          <p:nvPr>
            <p:ph type="body" idx="1"/>
          </p:nvPr>
        </p:nvSpPr>
        <p:spPr>
          <a:xfrm>
            <a:off x="594360" y="1490471"/>
            <a:ext cx="8155940" cy="3058668"/>
          </a:xfrm>
          <a:prstGeom prst="rect">
            <a:avLst/>
          </a:prstGeom>
          <a:noFill/>
          <a:ln>
            <a:noFill/>
          </a:ln>
        </p:spPr>
        <p:txBody>
          <a:bodyPr lIns="91425" tIns="91425" rIns="91425" bIns="91425" anchor="t" anchorCtr="0"/>
          <a:lstStyle>
            <a:lvl1pPr marL="227013" marR="0" lvl="0" indent="-112713" algn="l" rtl="0">
              <a:lnSpc>
                <a:spcPct val="100000"/>
              </a:lnSpc>
              <a:spcBef>
                <a:spcPts val="800"/>
              </a:spcBef>
              <a:buClr>
                <a:schemeClr val="dk2"/>
              </a:buClr>
              <a:buSzPct val="100000"/>
              <a:buFont typeface="Open Sans"/>
              <a:buChar char="•"/>
              <a:defRPr sz="1800" i="0" u="none" strike="noStrike" cap="none">
                <a:solidFill>
                  <a:schemeClr val="dk2"/>
                </a:solidFill>
                <a:latin typeface="Open Sans"/>
                <a:ea typeface="Open Sans"/>
                <a:cs typeface="Open Sans"/>
                <a:sym typeface="Open Sans"/>
              </a:defRPr>
            </a:lvl1pPr>
            <a:lvl2pPr marL="454025" marR="0" lvl="1" indent="-123825" algn="l" rtl="0">
              <a:lnSpc>
                <a:spcPct val="100000"/>
              </a:lnSpc>
              <a:spcBef>
                <a:spcPts val="800"/>
              </a:spcBef>
              <a:buClr>
                <a:schemeClr val="dk2"/>
              </a:buClr>
              <a:buSzPct val="100000"/>
              <a:buFont typeface="Open Sans"/>
              <a:buChar char="•"/>
              <a:defRPr sz="1600" i="0" u="none" strike="noStrike" cap="none">
                <a:solidFill>
                  <a:schemeClr val="dk2"/>
                </a:solidFill>
                <a:latin typeface="Open Sans"/>
                <a:ea typeface="Open Sans"/>
                <a:cs typeface="Open Sans"/>
                <a:sym typeface="Open Sans"/>
              </a:defRPr>
            </a:lvl2pPr>
            <a:lvl3pPr marL="688975" marR="0" lvl="2" indent="-142875" algn="l" rtl="0">
              <a:lnSpc>
                <a:spcPct val="100000"/>
              </a:lnSpc>
              <a:spcBef>
                <a:spcPts val="700"/>
              </a:spcBef>
              <a:buClr>
                <a:schemeClr val="dk2"/>
              </a:buClr>
              <a:buSzPct val="100000"/>
              <a:buFont typeface="Open Sans"/>
              <a:buChar char="•"/>
              <a:defRPr sz="1400" i="0" u="none" strike="noStrike" cap="none">
                <a:solidFill>
                  <a:schemeClr val="dk2"/>
                </a:solidFill>
                <a:latin typeface="Open Sans"/>
                <a:ea typeface="Open Sans"/>
                <a:cs typeface="Open Sans"/>
                <a:sym typeface="Open Sans"/>
              </a:defRPr>
            </a:lvl3pPr>
            <a:lvl4pPr marL="915988" marR="0" lvl="3" indent="-153987" algn="l" rtl="0">
              <a:lnSpc>
                <a:spcPct val="100000"/>
              </a:lnSpc>
              <a:spcBef>
                <a:spcPts val="700"/>
              </a:spcBef>
              <a:buClr>
                <a:schemeClr val="dk2"/>
              </a:buClr>
              <a:buSzPct val="100000"/>
              <a:buFont typeface="Open Sans"/>
              <a:buChar char="•"/>
              <a:defRPr sz="1200" i="0" u="none" strike="noStrike" cap="none">
                <a:solidFill>
                  <a:schemeClr val="dk2"/>
                </a:solidFill>
                <a:latin typeface="Open Sans"/>
                <a:ea typeface="Open Sans"/>
                <a:cs typeface="Open Sans"/>
                <a:sym typeface="Open Sans"/>
              </a:defRPr>
            </a:lvl4pPr>
            <a:lvl5pPr marL="1143000" marR="0" lvl="4" indent="-177800" algn="l" rtl="0">
              <a:lnSpc>
                <a:spcPct val="100000"/>
              </a:lnSpc>
              <a:spcBef>
                <a:spcPts val="700"/>
              </a:spcBef>
              <a:buClr>
                <a:schemeClr val="dk2"/>
              </a:buClr>
              <a:buSzPct val="100000"/>
              <a:buFont typeface="Open Sans"/>
              <a:buChar char="•"/>
              <a:defRPr sz="1000" i="0" u="none" strike="noStrike" cap="none">
                <a:solidFill>
                  <a:schemeClr val="dk2"/>
                </a:solidFill>
                <a:latin typeface="Open Sans"/>
                <a:ea typeface="Open Sans"/>
                <a:cs typeface="Open Sans"/>
                <a:sym typeface="Open Sans"/>
              </a:defRPr>
            </a:lvl5pPr>
            <a:lvl6pPr marL="2514600" marR="0" lvl="5"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6pPr>
            <a:lvl7pPr marL="2971800" marR="0" lvl="6"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7pPr>
            <a:lvl8pPr marL="3429000" marR="0" lvl="7"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8pPr>
            <a:lvl9pPr marL="3886200" marR="0" lvl="8" indent="-101600" algn="l" rtl="0">
              <a:spcBef>
                <a:spcPts val="400"/>
              </a:spcBef>
              <a:buClr>
                <a:schemeClr val="dk1"/>
              </a:buClr>
              <a:buSzPct val="100000"/>
              <a:buFont typeface="Open Sans"/>
              <a:buChar char="•"/>
              <a:defRPr sz="2000" i="0" u="none" strike="noStrike" cap="none">
                <a:solidFill>
                  <a:schemeClr val="dk1"/>
                </a:solidFill>
                <a:latin typeface="Open Sans"/>
                <a:ea typeface="Open Sans"/>
                <a:cs typeface="Open Sans"/>
                <a:sym typeface="Open Sans"/>
              </a:defRPr>
            </a:lvl9pPr>
          </a:lstStyle>
          <a:p>
            <a:endParaRPr/>
          </a:p>
        </p:txBody>
      </p:sp>
      <p:sp>
        <p:nvSpPr>
          <p:cNvPr id="13" name="Shape 13"/>
          <p:cNvSpPr txBox="1"/>
          <p:nvPr/>
        </p:nvSpPr>
        <p:spPr>
          <a:xfrm>
            <a:off x="8877553" y="4932944"/>
            <a:ext cx="141063" cy="138499"/>
          </a:xfrm>
          <a:prstGeom prst="rect">
            <a:avLst/>
          </a:prstGeom>
          <a:noFill/>
          <a:ln>
            <a:noFill/>
          </a:ln>
        </p:spPr>
        <p:txBody>
          <a:bodyPr lIns="0" tIns="0" rIns="0" bIns="0" anchor="ctr" anchorCtr="0">
            <a:noAutofit/>
          </a:bodyPr>
          <a:lstStyle/>
          <a:p>
            <a:pPr algn="ctr">
              <a:buSzPct val="25000"/>
            </a:pPr>
            <a:fld id="{00000000-1234-1234-1234-123412341234}" type="slidenum">
              <a:rPr lang="en-US" sz="900" kern="0">
                <a:solidFill>
                  <a:srgbClr val="000000"/>
                </a:solidFill>
                <a:ea typeface="Arial"/>
                <a:cs typeface="Arial"/>
                <a:sym typeface="Arial"/>
              </a:rPr>
              <a:pPr algn="ctr">
                <a:buSzPct val="25000"/>
              </a:pPr>
              <a:t>‹#›</a:t>
            </a:fld>
            <a:endParaRPr lang="en-US" sz="900" kern="0" dirty="0">
              <a:solidFill>
                <a:srgbClr val="000000"/>
              </a:solidFill>
              <a:ea typeface="Arial"/>
              <a:cs typeface="Arial"/>
              <a:sym typeface="Arial"/>
            </a:endParaRPr>
          </a:p>
        </p:txBody>
      </p:sp>
      <p:pic>
        <p:nvPicPr>
          <p:cNvPr id="14" name="Shape 14" descr="N-Element-Tab-Blue_RGB.png"/>
          <p:cNvPicPr preferRelativeResize="0"/>
          <p:nvPr/>
        </p:nvPicPr>
        <p:blipFill rotWithShape="1">
          <a:blip r:embed="rId53" cstate="email">
            <a:alphaModFix/>
            <a:extLst>
              <a:ext uri="{28A0092B-C50C-407E-A947-70E740481C1C}">
                <a14:useLocalDpi xmlns:a14="http://schemas.microsoft.com/office/drawing/2010/main"/>
              </a:ext>
            </a:extLst>
          </a:blip>
          <a:srcRect/>
          <a:stretch/>
        </p:blipFill>
        <p:spPr>
          <a:xfrm>
            <a:off x="8610600" y="0"/>
            <a:ext cx="236414" cy="339911"/>
          </a:xfrm>
          <a:prstGeom prst="rect">
            <a:avLst/>
          </a:prstGeom>
          <a:noFill/>
          <a:ln>
            <a:noFill/>
          </a:ln>
        </p:spPr>
      </p:pic>
      <p:sp>
        <p:nvSpPr>
          <p:cNvPr id="15" name="Shape 15"/>
          <p:cNvSpPr/>
          <p:nvPr/>
        </p:nvSpPr>
        <p:spPr>
          <a:xfrm rot="-5400000">
            <a:off x="-1468850" y="3445801"/>
            <a:ext cx="3094500" cy="184800"/>
          </a:xfrm>
          <a:prstGeom prst="rect">
            <a:avLst/>
          </a:prstGeom>
          <a:noFill/>
          <a:ln>
            <a:noFill/>
          </a:ln>
        </p:spPr>
        <p:txBody>
          <a:bodyPr lIns="91425" tIns="45700" rIns="91425" bIns="45700" anchor="t" anchorCtr="0">
            <a:noAutofit/>
          </a:bodyPr>
          <a:lstStyle/>
          <a:p>
            <a:pPr>
              <a:buSzPct val="25000"/>
            </a:pPr>
            <a:r>
              <a:rPr lang="en-US" sz="600" kern="0" dirty="0">
                <a:solidFill>
                  <a:srgbClr val="FFFFFF"/>
                </a:solidFill>
                <a:latin typeface="Open Sans"/>
                <a:ea typeface="Open Sans"/>
                <a:cs typeface="Open Sans"/>
                <a:sym typeface="Open Sans"/>
              </a:rPr>
              <a:t>Copyright © 2017 The Nielsen Company. Confidential and proprietary.</a:t>
            </a:r>
          </a:p>
        </p:txBody>
      </p:sp>
    </p:spTree>
    <p:extLst>
      <p:ext uri="{BB962C8B-B14F-4D97-AF65-F5344CB8AC3E}">
        <p14:creationId xmlns:p14="http://schemas.microsoft.com/office/powerpoint/2010/main" val="437518758"/>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 id="2147483848" r:id="rId39"/>
    <p:sldLayoutId id="2147483849" r:id="rId40"/>
    <p:sldLayoutId id="2147483850" r:id="rId41"/>
    <p:sldLayoutId id="2147483851" r:id="rId42"/>
    <p:sldLayoutId id="2147483852" r:id="rId43"/>
    <p:sldLayoutId id="2147483853" r:id="rId44"/>
    <p:sldLayoutId id="2147483854" r:id="rId45"/>
    <p:sldLayoutId id="2147483855" r:id="rId46"/>
    <p:sldLayoutId id="2147483856" r:id="rId47"/>
    <p:sldLayoutId id="2147483857" r:id="rId48"/>
    <p:sldLayoutId id="2147483858" r:id="rId49"/>
    <p:sldLayoutId id="2147483859" r:id="rId5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248" y="155603"/>
            <a:ext cx="8631621" cy="42772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52248" y="796738"/>
            <a:ext cx="8631621" cy="37594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68789" y="4830161"/>
            <a:ext cx="615081" cy="273844"/>
          </a:xfrm>
          <a:prstGeom prst="rect">
            <a:avLst/>
          </a:prstGeom>
        </p:spPr>
        <p:txBody>
          <a:bodyPr vert="horz" lIns="91440" tIns="45720" rIns="91440" bIns="45720" rtlCol="0" anchor="ctr"/>
          <a:lstStyle>
            <a:lvl1pPr algn="r">
              <a:defRPr sz="900">
                <a:solidFill>
                  <a:srgbClr val="0070C0"/>
                </a:solidFill>
                <a:latin typeface="Calibri Light" panose="020F0302020204030204" pitchFamily="34" charset="0"/>
              </a:defRPr>
            </a:lvl1pPr>
          </a:lstStyle>
          <a:p>
            <a:fld id="{19DB92DC-D54B-2443-8F53-C970D4D3CE82}" type="slidenum">
              <a:rPr lang="en-US" smtClean="0"/>
              <a:pPr/>
              <a:t>‹#›</a:t>
            </a:fld>
            <a:endParaRPr lang="en-US" dirty="0"/>
          </a:p>
        </p:txBody>
      </p:sp>
    </p:spTree>
    <p:extLst>
      <p:ext uri="{BB962C8B-B14F-4D97-AF65-F5344CB8AC3E}">
        <p14:creationId xmlns:p14="http://schemas.microsoft.com/office/powerpoint/2010/main" val="366558869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ftr="0" dt="0"/>
  <p:txStyles>
    <p:titleStyle>
      <a:lvl1pPr algn="l" defTabSz="685800" rtl="0" eaLnBrk="1" latinLnBrk="0" hangingPunct="1">
        <a:lnSpc>
          <a:spcPct val="90000"/>
        </a:lnSpc>
        <a:spcBef>
          <a:spcPct val="0"/>
        </a:spcBef>
        <a:buNone/>
        <a:defRPr sz="2400" kern="1200">
          <a:solidFill>
            <a:srgbClr val="0070C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1800" kern="1200">
          <a:solidFill>
            <a:schemeClr val="tx1">
              <a:lumMod val="65000"/>
              <a:lumOff val="35000"/>
            </a:schemeClr>
          </a:solidFill>
          <a:latin typeface="Calibri Light" panose="020F0302020204030204" pitchFamily="34" charset="0"/>
          <a:ea typeface="+mn-ea"/>
          <a:cs typeface="+mn-cs"/>
        </a:defRPr>
      </a:lvl1pPr>
      <a:lvl2pPr marL="514350" indent="-171450" algn="l" defTabSz="685800" rtl="0" eaLnBrk="1" latinLnBrk="0" hangingPunct="1">
        <a:lnSpc>
          <a:spcPct val="90000"/>
        </a:lnSpc>
        <a:spcBef>
          <a:spcPts val="375"/>
        </a:spcBef>
        <a:buFont typeface="Arial"/>
        <a:buChar char="•"/>
        <a:defRPr sz="1500" kern="1200">
          <a:solidFill>
            <a:schemeClr val="tx1">
              <a:lumMod val="65000"/>
              <a:lumOff val="35000"/>
            </a:schemeClr>
          </a:solidFill>
          <a:latin typeface="Calibri Light" panose="020F0302020204030204" pitchFamily="34" charset="0"/>
          <a:ea typeface="+mn-ea"/>
          <a:cs typeface="+mn-cs"/>
        </a:defRPr>
      </a:lvl2pPr>
      <a:lvl3pPr marL="857250" indent="-171450" algn="l" defTabSz="685800" rtl="0" eaLnBrk="1" latinLnBrk="0" hangingPunct="1">
        <a:lnSpc>
          <a:spcPct val="90000"/>
        </a:lnSpc>
        <a:spcBef>
          <a:spcPts val="375"/>
        </a:spcBef>
        <a:buFont typeface="Arial"/>
        <a:buChar char="•"/>
        <a:defRPr sz="1350" kern="1200">
          <a:solidFill>
            <a:schemeClr val="tx1">
              <a:lumMod val="65000"/>
              <a:lumOff val="35000"/>
            </a:schemeClr>
          </a:solidFill>
          <a:latin typeface="Calibri Light" panose="020F0302020204030204" pitchFamily="34" charset="0"/>
          <a:ea typeface="+mn-ea"/>
          <a:cs typeface="+mn-cs"/>
        </a:defRPr>
      </a:lvl3pPr>
      <a:lvl4pPr marL="1200150" indent="-171450" algn="l" defTabSz="685800" rtl="0" eaLnBrk="1" latinLnBrk="0" hangingPunct="1">
        <a:lnSpc>
          <a:spcPct val="90000"/>
        </a:lnSpc>
        <a:spcBef>
          <a:spcPts val="375"/>
        </a:spcBef>
        <a:buFont typeface="Arial"/>
        <a:buChar char="•"/>
        <a:defRPr sz="1200" kern="1200">
          <a:solidFill>
            <a:schemeClr val="tx1">
              <a:lumMod val="65000"/>
              <a:lumOff val="35000"/>
            </a:schemeClr>
          </a:solidFill>
          <a:latin typeface="Calibri Light" panose="020F0302020204030204" pitchFamily="34" charset="0"/>
          <a:ea typeface="+mn-ea"/>
          <a:cs typeface="+mn-cs"/>
        </a:defRPr>
      </a:lvl4pPr>
      <a:lvl5pPr marL="1543050" indent="-171450" algn="l" defTabSz="685800" rtl="0" eaLnBrk="1" latinLnBrk="0" hangingPunct="1">
        <a:lnSpc>
          <a:spcPct val="90000"/>
        </a:lnSpc>
        <a:spcBef>
          <a:spcPts val="375"/>
        </a:spcBef>
        <a:buFont typeface="Arial"/>
        <a:buChar char="•"/>
        <a:defRPr sz="1200" kern="1200">
          <a:solidFill>
            <a:schemeClr val="tx1">
              <a:lumMod val="65000"/>
              <a:lumOff val="35000"/>
            </a:schemeClr>
          </a:solidFill>
          <a:latin typeface="Calibri Light" panose="020F0302020204030204" pitchFamily="34" charset="0"/>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575D6D-7826-4937-AE65-B51DAD19020E}"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558E67-96CB-41C1-A7AC-947886839F4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4381389"/>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EF7CF67-9740-B94D-AFC9-073BDD35398B}" type="datetimeFigureOut">
              <a:rPr lang="en-US" smtClean="0">
                <a:solidFill>
                  <a:prstClr val="black">
                    <a:tint val="75000"/>
                  </a:prstClr>
                </a:solidFill>
              </a:rPr>
              <a:pPr/>
              <a:t>9/5/17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781C7FB-6E7D-E849-960D-8185453F4039}"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42790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chart" Target="../charts/char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 Id="rId3" Type="http://schemas.openxmlformats.org/officeDocument/2006/relationships/chart" Target="../charts/char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35.xml"/><Relationship Id="rId3" Type="http://schemas.openxmlformats.org/officeDocument/2006/relationships/image" Target="../media/image5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37.xml"/><Relationship Id="rId3" Type="http://schemas.openxmlformats.org/officeDocument/2006/relationships/image" Target="../media/image5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 Id="rId3" Type="http://schemas.openxmlformats.org/officeDocument/2006/relationships/image" Target="../media/image5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 y="19050"/>
            <a:ext cx="9135856" cy="5143500"/>
          </a:xfrm>
          <a:prstGeom prst="rect">
            <a:avLst/>
          </a:prstGeom>
        </p:spPr>
      </p:pic>
      <p:sp>
        <p:nvSpPr>
          <p:cNvPr id="2" name="Title 1"/>
          <p:cNvSpPr>
            <a:spLocks noGrp="1"/>
          </p:cNvSpPr>
          <p:nvPr>
            <p:ph type="title"/>
          </p:nvPr>
        </p:nvSpPr>
        <p:spPr>
          <a:xfrm>
            <a:off x="204097" y="1275612"/>
            <a:ext cx="8743950" cy="1421058"/>
          </a:xfrm>
        </p:spPr>
        <p:txBody>
          <a:bodyPr>
            <a:noAutofit/>
          </a:bodyPr>
          <a:lstStyle/>
          <a:p>
            <a:pPr algn="ctr"/>
            <a:r>
              <a:rPr lang="en-US" sz="5000" b="1" dirty="0" smtClean="0">
                <a:solidFill>
                  <a:schemeClr val="bg1"/>
                </a:solidFill>
                <a:latin typeface="Helvetica" charset="0"/>
                <a:ea typeface="Helvetica" charset="0"/>
                <a:cs typeface="Helvetica" charset="0"/>
              </a:rPr>
              <a:t>Marketing </a:t>
            </a:r>
            <a:r>
              <a:rPr lang="en-US" sz="5000" b="1" dirty="0">
                <a:solidFill>
                  <a:schemeClr val="bg1"/>
                </a:solidFill>
                <a:latin typeface="Helvetica" charset="0"/>
                <a:ea typeface="Helvetica" charset="0"/>
                <a:cs typeface="Helvetica" charset="0"/>
              </a:rPr>
              <a:t>&amp; </a:t>
            </a:r>
            <a:r>
              <a:rPr lang="en-US" sz="5000" b="1" dirty="0" smtClean="0">
                <a:solidFill>
                  <a:schemeClr val="bg1"/>
                </a:solidFill>
                <a:latin typeface="Helvetica" charset="0"/>
                <a:ea typeface="Helvetica" charset="0"/>
                <a:cs typeface="Helvetica" charset="0"/>
              </a:rPr>
              <a:t>Branding </a:t>
            </a:r>
            <a:r>
              <a:rPr lang="en-US" sz="5000" b="1" dirty="0">
                <a:solidFill>
                  <a:schemeClr val="bg1"/>
                </a:solidFill>
                <a:latin typeface="Helvetica" charset="0"/>
                <a:ea typeface="Helvetica" charset="0"/>
                <a:cs typeface="Helvetica" charset="0"/>
              </a:rPr>
              <a:t>Differentiation in a Competitive Market </a:t>
            </a:r>
          </a:p>
        </p:txBody>
      </p:sp>
      <p:sp>
        <p:nvSpPr>
          <p:cNvPr id="4" name="Content Placeholder 3"/>
          <p:cNvSpPr>
            <a:spLocks noGrp="1"/>
          </p:cNvSpPr>
          <p:nvPr>
            <p:ph sz="half" idx="1"/>
          </p:nvPr>
        </p:nvSpPr>
        <p:spPr>
          <a:xfrm>
            <a:off x="568411" y="2157412"/>
            <a:ext cx="8134350" cy="2746773"/>
          </a:xfrm>
        </p:spPr>
        <p:txBody>
          <a:bodyPr>
            <a:normAutofit/>
          </a:bodyPr>
          <a:lstStyle/>
          <a:p>
            <a:endParaRPr lang="en-US" sz="2100" dirty="0">
              <a:latin typeface="Arial" charset="0"/>
              <a:cs typeface="Arial" charset="0"/>
            </a:endParaRPr>
          </a:p>
          <a:p>
            <a:endParaRPr lang="en-US" sz="2100" dirty="0">
              <a:latin typeface="Arial" charset="0"/>
              <a:cs typeface="Arial" charset="0"/>
            </a:endParaRPr>
          </a:p>
          <a:p>
            <a:endParaRPr lang="en-US" sz="2100" dirty="0">
              <a:latin typeface="Arial" charset="0"/>
              <a:cs typeface="Arial" charset="0"/>
            </a:endParaRPr>
          </a:p>
          <a:p>
            <a:endParaRPr lang="en-US" sz="2100" dirty="0">
              <a:latin typeface="Arial" charset="0"/>
              <a:cs typeface="Arial" charset="0"/>
            </a:endParaRPr>
          </a:p>
          <a:p>
            <a:pPr marL="0" indent="0">
              <a:buNone/>
            </a:pPr>
            <a:r>
              <a:rPr lang="en-US" sz="1800" b="1" dirty="0" smtClean="0">
                <a:solidFill>
                  <a:srgbClr val="990000"/>
                </a:solidFill>
                <a:latin typeface="Helvetica" charset="0"/>
                <a:ea typeface="Helvetica" charset="0"/>
                <a:cs typeface="Helvetica" charset="0"/>
              </a:rPr>
              <a:t>Julia Herz | Craft Beer Program Director </a:t>
            </a:r>
            <a:r>
              <a:rPr lang="en-US" sz="1800" b="1" dirty="0">
                <a:solidFill>
                  <a:srgbClr val="990000"/>
                </a:solidFill>
                <a:latin typeface="Helvetica" charset="0"/>
                <a:ea typeface="Helvetica" charset="0"/>
                <a:cs typeface="Helvetica" charset="0"/>
              </a:rPr>
              <a:t>| </a:t>
            </a:r>
            <a:r>
              <a:rPr lang="en-US" sz="1800" b="1" dirty="0" smtClean="0">
                <a:solidFill>
                  <a:srgbClr val="990000"/>
                </a:solidFill>
                <a:latin typeface="Helvetica" charset="0"/>
                <a:ea typeface="Helvetica" charset="0"/>
                <a:cs typeface="Helvetica" charset="0"/>
              </a:rPr>
              <a:t>@HerzMuses</a:t>
            </a:r>
            <a:endParaRPr lang="en-US" sz="1800" b="1" dirty="0">
              <a:solidFill>
                <a:srgbClr val="990000"/>
              </a:solidFill>
              <a:latin typeface="Helvetica" charset="0"/>
              <a:ea typeface="Helvetica" charset="0"/>
              <a:cs typeface="Helvetica" charset="0"/>
            </a:endParaRPr>
          </a:p>
          <a:p>
            <a:endParaRPr lang="en-US" dirty="0"/>
          </a:p>
        </p:txBody>
      </p:sp>
      <p:sp>
        <p:nvSpPr>
          <p:cNvPr id="6" name="Slide Number Placeholder 5"/>
          <p:cNvSpPr>
            <a:spLocks noGrp="1"/>
          </p:cNvSpPr>
          <p:nvPr>
            <p:ph type="sldNum" sz="quarter" idx="12"/>
          </p:nvPr>
        </p:nvSpPr>
        <p:spPr>
          <a:xfrm>
            <a:off x="6457950" y="4767263"/>
            <a:ext cx="1771650" cy="273844"/>
          </a:xfrm>
        </p:spPr>
        <p:txBody>
          <a:bodyPr/>
          <a:lstStyle/>
          <a:p>
            <a:fld id="{A75B33C9-968E-4C4A-8F2E-A20C10AFF5B7}" type="slidenum">
              <a:rPr lang="en-US" smtClean="0"/>
              <a:t>1</a:t>
            </a:fld>
            <a:endParaRPr lang="en-US" dirty="0"/>
          </a:p>
        </p:txBody>
      </p:sp>
    </p:spTree>
    <p:extLst>
      <p:ext uri="{BB962C8B-B14F-4D97-AF65-F5344CB8AC3E}">
        <p14:creationId xmlns:p14="http://schemas.microsoft.com/office/powerpoint/2010/main" val="32689928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810000" y="580803"/>
            <a:ext cx="5334000" cy="1058466"/>
          </a:xfrm>
        </p:spPr>
        <p:txBody>
          <a:bodyPr/>
          <a:lstStyle/>
          <a:p>
            <a:pPr algn="ctr"/>
            <a:r>
              <a:rPr lang="en-US" b="1" dirty="0" smtClean="0">
                <a:solidFill>
                  <a:srgbClr val="990000"/>
                </a:solidFill>
                <a:latin typeface="Helvetica" charset="0"/>
                <a:ea typeface="Helvetica" charset="0"/>
                <a:cs typeface="Helvetica" charset="0"/>
              </a:rPr>
              <a:t># of Breweries</a:t>
            </a:r>
            <a:endParaRPr lang="en-US" b="1" dirty="0">
              <a:solidFill>
                <a:srgbClr val="990000"/>
              </a:solidFill>
              <a:latin typeface="Helvetica" charset="0"/>
              <a:ea typeface="Helvetica" charset="0"/>
              <a:cs typeface="Helvetica" charset="0"/>
            </a:endParaRPr>
          </a:p>
        </p:txBody>
      </p:sp>
      <p:sp>
        <p:nvSpPr>
          <p:cNvPr id="3" name="Content Placeholder 2"/>
          <p:cNvSpPr>
            <a:spLocks noGrp="1"/>
          </p:cNvSpPr>
          <p:nvPr>
            <p:ph idx="1"/>
          </p:nvPr>
        </p:nvSpPr>
        <p:spPr>
          <a:xfrm>
            <a:off x="4257675" y="1676401"/>
            <a:ext cx="4400550" cy="3364707"/>
          </a:xfrm>
        </p:spPr>
        <p:txBody>
          <a:bodyPr>
            <a:normAutofit/>
          </a:bodyPr>
          <a:lstStyle/>
          <a:p>
            <a:r>
              <a:rPr lang="en-US" sz="2800" b="1" dirty="0" smtClean="0">
                <a:solidFill>
                  <a:srgbClr val="990000"/>
                </a:solidFill>
                <a:latin typeface="Helvetica" charset="0"/>
                <a:ea typeface="Helvetica" charset="0"/>
                <a:cs typeface="Helvetica" charset="0"/>
              </a:rPr>
              <a:t>5,600+</a:t>
            </a:r>
          </a:p>
          <a:p>
            <a:r>
              <a:rPr lang="en-US" sz="2800" b="1" dirty="0" smtClean="0">
                <a:solidFill>
                  <a:srgbClr val="990000"/>
                </a:solidFill>
                <a:latin typeface="Helvetica" charset="0"/>
                <a:ea typeface="Helvetica" charset="0"/>
                <a:cs typeface="Helvetica" charset="0"/>
              </a:rPr>
              <a:t>Nearly</a:t>
            </a:r>
            <a:r>
              <a:rPr lang="en-US" sz="2800" b="1" dirty="0">
                <a:solidFill>
                  <a:srgbClr val="990000"/>
                </a:solidFill>
                <a:latin typeface="Helvetica" charset="0"/>
                <a:ea typeface="Helvetica" charset="0"/>
                <a:cs typeface="Helvetica" charset="0"/>
              </a:rPr>
              <a:t> 1,000 cities with a population of more than 10,000 don't have a local brewery YET.	</a:t>
            </a:r>
          </a:p>
        </p:txBody>
      </p:sp>
      <p:sp>
        <p:nvSpPr>
          <p:cNvPr id="6" name="Slide Number Placeholder 5"/>
          <p:cNvSpPr>
            <a:spLocks noGrp="1"/>
          </p:cNvSpPr>
          <p:nvPr>
            <p:ph type="sldNum" sz="quarter" idx="12"/>
          </p:nvPr>
        </p:nvSpPr>
        <p:spPr>
          <a:xfrm>
            <a:off x="6457950" y="4767264"/>
            <a:ext cx="1456690" cy="273844"/>
          </a:xfrm>
        </p:spPr>
        <p:txBody>
          <a:bodyPr/>
          <a:lstStyle/>
          <a:p>
            <a:fld id="{A75B33C9-968E-4C4A-8F2E-A20C10AFF5B7}"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20563463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5502" y="203866"/>
            <a:ext cx="5915025" cy="994172"/>
          </a:xfrm>
        </p:spPr>
        <p:txBody>
          <a:bodyPr>
            <a:normAutofit fontScale="90000"/>
          </a:bodyPr>
          <a:lstStyle/>
          <a:p>
            <a:pPr algn="ctr"/>
            <a:r>
              <a:rPr lang="en-US" dirty="0" smtClean="0"/>
              <a:t>How important is “local” in purchase decisions?</a:t>
            </a:r>
            <a:endParaRPr lang="en-US" dirty="0"/>
          </a:p>
        </p:txBody>
      </p:sp>
      <p:graphicFrame>
        <p:nvGraphicFramePr>
          <p:cNvPr id="9" name="Chart 8"/>
          <p:cNvGraphicFramePr>
            <a:graphicFrameLocks/>
          </p:cNvGraphicFramePr>
          <p:nvPr>
            <p:extLst/>
          </p:nvPr>
        </p:nvGraphicFramePr>
        <p:xfrm>
          <a:off x="1191985" y="1112215"/>
          <a:ext cx="6809015" cy="361840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4"/>
          <p:cNvSpPr txBox="1">
            <a:spLocks noChangeArrowheads="1"/>
          </p:cNvSpPr>
          <p:nvPr/>
        </p:nvSpPr>
        <p:spPr bwMode="auto">
          <a:xfrm>
            <a:off x="1143001" y="4947293"/>
            <a:ext cx="67168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a:spcBef>
                <a:spcPct val="50000"/>
              </a:spcBef>
            </a:pPr>
            <a:r>
              <a:rPr lang="en-US" sz="900" b="0" dirty="0">
                <a:latin typeface="+mn-lt"/>
              </a:rPr>
              <a:t>Source: Nielsen Quick Query Omnibus Survey, 12-17, 2015. (Base: LDA consumers who drink at least several times per year)</a:t>
            </a:r>
          </a:p>
        </p:txBody>
      </p:sp>
    </p:spTree>
    <p:extLst>
      <p:ext uri="{BB962C8B-B14F-4D97-AF65-F5344CB8AC3E}">
        <p14:creationId xmlns:p14="http://schemas.microsoft.com/office/powerpoint/2010/main" val="22366478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82776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3A129A00-055B-4E02-B092-3E9108E0C1D1}"/>
              </a:ext>
            </a:extLst>
          </p:cNvPr>
          <p:cNvGraphicFramePr>
            <a:graphicFrameLocks/>
          </p:cNvGraphicFramePr>
          <p:nvPr>
            <p:extLst>
              <p:ext uri="{D42A27DB-BD31-4B8C-83A1-F6EECF244321}">
                <p14:modId xmlns:p14="http://schemas.microsoft.com/office/powerpoint/2010/main" val="2307725437"/>
              </p:ext>
            </p:extLst>
          </p:nvPr>
        </p:nvGraphicFramePr>
        <p:xfrm>
          <a:off x="558108" y="388961"/>
          <a:ext cx="7875270" cy="44234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89987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 y="0"/>
            <a:ext cx="9135856" cy="5143500"/>
          </a:xfrm>
          <a:prstGeom prst="rect">
            <a:avLst/>
          </a:prstGeom>
        </p:spPr>
      </p:pic>
      <p:sp>
        <p:nvSpPr>
          <p:cNvPr id="2" name="Rectangle 1"/>
          <p:cNvSpPr/>
          <p:nvPr/>
        </p:nvSpPr>
        <p:spPr>
          <a:xfrm>
            <a:off x="0" y="1428751"/>
            <a:ext cx="9143999" cy="707886"/>
          </a:xfrm>
          <a:prstGeom prst="rect">
            <a:avLst/>
          </a:prstGeom>
        </p:spPr>
        <p:txBody>
          <a:bodyPr wrap="square">
            <a:spAutoFit/>
          </a:bodyPr>
          <a:lstStyle/>
          <a:p>
            <a:pPr algn="ctr"/>
            <a:r>
              <a:rPr lang="en-US" sz="4000" b="1" dirty="0" smtClean="0">
                <a:solidFill>
                  <a:schemeClr val="bg1"/>
                </a:solidFill>
                <a:latin typeface="Helvetica" charset="0"/>
                <a:ea typeface="Helvetica" charset="0"/>
                <a:cs typeface="Helvetica" charset="0"/>
              </a:rPr>
              <a:t>Marketing</a:t>
            </a:r>
            <a:endParaRPr lang="en-US" sz="4000" b="1" dirty="0">
              <a:solidFill>
                <a:schemeClr val="bg1"/>
              </a:solidFill>
              <a:latin typeface="Helvetica" charset="0"/>
              <a:ea typeface="Helvetica" charset="0"/>
              <a:cs typeface="Helvetica" charset="0"/>
            </a:endParaRPr>
          </a:p>
        </p:txBody>
      </p:sp>
      <p:sp>
        <p:nvSpPr>
          <p:cNvPr id="5" name="Slide Number Placeholder 4"/>
          <p:cNvSpPr>
            <a:spLocks noGrp="1"/>
          </p:cNvSpPr>
          <p:nvPr>
            <p:ph type="sldNum" sz="quarter" idx="12"/>
          </p:nvPr>
        </p:nvSpPr>
        <p:spPr>
          <a:xfrm>
            <a:off x="6457950" y="4767263"/>
            <a:ext cx="1690370" cy="273844"/>
          </a:xfrm>
        </p:spPr>
        <p:txBody>
          <a:bodyPr/>
          <a:lstStyle/>
          <a:p>
            <a:fld id="{A75B33C9-968E-4C4A-8F2E-A20C10AFF5B7}" type="slidenum">
              <a:rPr lang="en-US" smtClean="0"/>
              <a:t>14</a:t>
            </a:fld>
            <a:endParaRPr lang="en-US" dirty="0"/>
          </a:p>
        </p:txBody>
      </p:sp>
    </p:spTree>
    <p:extLst>
      <p:ext uri="{BB962C8B-B14F-4D97-AF65-F5344CB8AC3E}">
        <p14:creationId xmlns:p14="http://schemas.microsoft.com/office/powerpoint/2010/main" val="3974180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 y="0"/>
            <a:ext cx="9135856" cy="5143500"/>
          </a:xfrm>
          <a:prstGeom prst="rect">
            <a:avLst/>
          </a:prstGeom>
        </p:spPr>
      </p:pic>
      <p:sp>
        <p:nvSpPr>
          <p:cNvPr id="5" name="Slide Number Placeholder 4"/>
          <p:cNvSpPr>
            <a:spLocks noGrp="1"/>
          </p:cNvSpPr>
          <p:nvPr>
            <p:ph type="sldNum" sz="quarter" idx="12"/>
          </p:nvPr>
        </p:nvSpPr>
        <p:spPr>
          <a:xfrm>
            <a:off x="6457950" y="4767263"/>
            <a:ext cx="1690370" cy="273844"/>
          </a:xfrm>
        </p:spPr>
        <p:txBody>
          <a:bodyPr/>
          <a:lstStyle/>
          <a:p>
            <a:fld id="{A75B33C9-968E-4C4A-8F2E-A20C10AFF5B7}" type="slidenum">
              <a:rPr lang="en-US" smtClean="0"/>
              <a:t>15</a:t>
            </a:fld>
            <a:endParaRPr lang="en-US" dirty="0"/>
          </a:p>
        </p:txBody>
      </p:sp>
      <p:pic>
        <p:nvPicPr>
          <p:cNvPr id="6" name="Picture 5"/>
          <p:cNvPicPr>
            <a:picLocks noChangeAspect="1"/>
          </p:cNvPicPr>
          <p:nvPr/>
        </p:nvPicPr>
        <p:blipFill>
          <a:blip r:embed="rId4"/>
          <a:stretch>
            <a:fillRect/>
          </a:stretch>
        </p:blipFill>
        <p:spPr>
          <a:xfrm>
            <a:off x="2045368" y="1150520"/>
            <a:ext cx="7098632" cy="3992980"/>
          </a:xfrm>
          <a:prstGeom prst="rect">
            <a:avLst/>
          </a:prstGeom>
        </p:spPr>
      </p:pic>
      <p:sp>
        <p:nvSpPr>
          <p:cNvPr id="3" name="Rectangle 2"/>
          <p:cNvSpPr/>
          <p:nvPr/>
        </p:nvSpPr>
        <p:spPr>
          <a:xfrm>
            <a:off x="248653" y="1586030"/>
            <a:ext cx="1796715" cy="2308324"/>
          </a:xfrm>
          <a:prstGeom prst="rect">
            <a:avLst/>
          </a:prstGeom>
        </p:spPr>
        <p:txBody>
          <a:bodyPr wrap="square">
            <a:spAutoFit/>
          </a:bodyPr>
          <a:lstStyle/>
          <a:p>
            <a:r>
              <a:rPr lang="en-US" sz="2400" b="1" dirty="0">
                <a:solidFill>
                  <a:srgbClr val="002060"/>
                </a:solidFill>
                <a:effectLst>
                  <a:outerShdw blurRad="38100" dist="38100" dir="2700000" algn="tl">
                    <a:srgbClr val="000000">
                      <a:alpha val="43137"/>
                    </a:srgbClr>
                  </a:outerShdw>
                </a:effectLst>
              </a:rPr>
              <a:t>Comfort leads to confidence. Confidence leads to sales. </a:t>
            </a:r>
          </a:p>
        </p:txBody>
      </p:sp>
      <p:sp>
        <p:nvSpPr>
          <p:cNvPr id="7" name="Rectangle 6"/>
          <p:cNvSpPr/>
          <p:nvPr/>
        </p:nvSpPr>
        <p:spPr>
          <a:xfrm>
            <a:off x="1496419" y="332601"/>
            <a:ext cx="6482865" cy="600164"/>
          </a:xfrm>
          <a:prstGeom prst="rect">
            <a:avLst/>
          </a:prstGeom>
        </p:spPr>
        <p:txBody>
          <a:bodyPr wrap="none">
            <a:spAutoFit/>
          </a:bodyPr>
          <a:lstStyle/>
          <a:p>
            <a:r>
              <a:rPr lang="en-US" sz="3300" b="1" dirty="0">
                <a:solidFill>
                  <a:srgbClr val="990000"/>
                </a:solidFill>
                <a:latin typeface="Helvetica" charset="0"/>
                <a:ea typeface="Helvetica" charset="0"/>
                <a:cs typeface="Helvetica" charset="0"/>
              </a:rPr>
              <a:t>The Realtor Model of Marketing</a:t>
            </a:r>
          </a:p>
        </p:txBody>
      </p:sp>
    </p:spTree>
    <p:extLst>
      <p:ext uri="{BB962C8B-B14F-4D97-AF65-F5344CB8AC3E}">
        <p14:creationId xmlns:p14="http://schemas.microsoft.com/office/powerpoint/2010/main" val="10512498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810000" y="0"/>
            <a:ext cx="5334000" cy="1058466"/>
          </a:xfrm>
        </p:spPr>
        <p:txBody>
          <a:bodyPr/>
          <a:lstStyle/>
          <a:p>
            <a:pPr algn="ctr"/>
            <a:r>
              <a:rPr lang="en-US" b="1" dirty="0" smtClean="0">
                <a:solidFill>
                  <a:srgbClr val="990000"/>
                </a:solidFill>
                <a:latin typeface="Helvetica" charset="0"/>
                <a:ea typeface="Helvetica" charset="0"/>
                <a:cs typeface="Helvetica" charset="0"/>
              </a:rPr>
              <a:t>Opportunities</a:t>
            </a:r>
            <a:endParaRPr lang="en-US" b="1" dirty="0">
              <a:solidFill>
                <a:srgbClr val="990000"/>
              </a:solidFill>
              <a:latin typeface="Helvetica" charset="0"/>
              <a:ea typeface="Helvetica" charset="0"/>
              <a:cs typeface="Helvetica" charset="0"/>
            </a:endParaRPr>
          </a:p>
        </p:txBody>
      </p:sp>
      <p:sp>
        <p:nvSpPr>
          <p:cNvPr id="6" name="Slide Number Placeholder 5"/>
          <p:cNvSpPr>
            <a:spLocks noGrp="1"/>
          </p:cNvSpPr>
          <p:nvPr>
            <p:ph type="sldNum" sz="quarter" idx="12"/>
          </p:nvPr>
        </p:nvSpPr>
        <p:spPr>
          <a:xfrm>
            <a:off x="6457950" y="4767264"/>
            <a:ext cx="1456690" cy="273844"/>
          </a:xfrm>
        </p:spPr>
        <p:txBody>
          <a:bodyPr/>
          <a:lstStyle/>
          <a:p>
            <a:fld id="{A75B33C9-968E-4C4A-8F2E-A20C10AFF5B7}" type="slidenum">
              <a:rPr lang="en-US" smtClean="0">
                <a:solidFill>
                  <a:prstClr val="black">
                    <a:tint val="75000"/>
                  </a:prstClr>
                </a:solidFill>
              </a:rPr>
              <a:pPr/>
              <a:t>16</a:t>
            </a:fld>
            <a:endParaRPr lang="en-US" dirty="0">
              <a:solidFill>
                <a:prstClr val="black">
                  <a:tint val="75000"/>
                </a:prstClr>
              </a:solidFill>
            </a:endParaRPr>
          </a:p>
        </p:txBody>
      </p:sp>
      <p:sp>
        <p:nvSpPr>
          <p:cNvPr id="7" name="Content Placeholder 2"/>
          <p:cNvSpPr txBox="1">
            <a:spLocks/>
          </p:cNvSpPr>
          <p:nvPr/>
        </p:nvSpPr>
        <p:spPr>
          <a:xfrm>
            <a:off x="3810000" y="939998"/>
            <a:ext cx="5229726"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Your brewery makes the world a better place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Your beers help make people happy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 help beer reclaim its place at the dinner table.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Your beers help support the community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Your jobs feed the tax base and fuel the economy.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You are a small business bright spot! </a:t>
            </a:r>
            <a:endParaRPr kumimoji="0" lang="en-US" sz="21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9880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810000" y="0"/>
            <a:ext cx="5334000" cy="1058466"/>
          </a:xfrm>
        </p:spPr>
        <p:txBody>
          <a:bodyPr/>
          <a:lstStyle/>
          <a:p>
            <a:pPr algn="ctr"/>
            <a:r>
              <a:rPr lang="en-US" b="1" dirty="0" smtClean="0">
                <a:solidFill>
                  <a:srgbClr val="990000"/>
                </a:solidFill>
                <a:latin typeface="Helvetica" charset="0"/>
                <a:ea typeface="Helvetica" charset="0"/>
                <a:cs typeface="Helvetica" charset="0"/>
              </a:rPr>
              <a:t>Opportunities</a:t>
            </a:r>
            <a:endParaRPr lang="en-US" b="1" dirty="0">
              <a:solidFill>
                <a:srgbClr val="990000"/>
              </a:solidFill>
              <a:latin typeface="Helvetica" charset="0"/>
              <a:ea typeface="Helvetica" charset="0"/>
              <a:cs typeface="Helvetica" charset="0"/>
            </a:endParaRPr>
          </a:p>
        </p:txBody>
      </p:sp>
      <p:sp>
        <p:nvSpPr>
          <p:cNvPr id="6" name="Slide Number Placeholder 5"/>
          <p:cNvSpPr>
            <a:spLocks noGrp="1"/>
          </p:cNvSpPr>
          <p:nvPr>
            <p:ph type="sldNum" sz="quarter" idx="12"/>
          </p:nvPr>
        </p:nvSpPr>
        <p:spPr>
          <a:xfrm>
            <a:off x="6457950" y="4767264"/>
            <a:ext cx="1456690" cy="273844"/>
          </a:xfrm>
        </p:spPr>
        <p:txBody>
          <a:bodyPr/>
          <a:lstStyle/>
          <a:p>
            <a:fld id="{A75B33C9-968E-4C4A-8F2E-A20C10AFF5B7}" type="slidenum">
              <a:rPr lang="en-US" smtClean="0">
                <a:solidFill>
                  <a:prstClr val="black">
                    <a:tint val="75000"/>
                  </a:prstClr>
                </a:solidFill>
              </a:rPr>
              <a:pPr/>
              <a:t>17</a:t>
            </a:fld>
            <a:endParaRPr lang="en-US" dirty="0">
              <a:solidFill>
                <a:prstClr val="black">
                  <a:tint val="75000"/>
                </a:prstClr>
              </a:solidFill>
            </a:endParaRPr>
          </a:p>
        </p:txBody>
      </p:sp>
      <p:sp>
        <p:nvSpPr>
          <p:cNvPr id="7" name="Content Placeholder 2"/>
          <p:cNvSpPr>
            <a:spLocks noGrp="1"/>
          </p:cNvSpPr>
          <p:nvPr>
            <p:ph idx="1"/>
          </p:nvPr>
        </p:nvSpPr>
        <p:spPr>
          <a:xfrm>
            <a:off x="4154905" y="1185111"/>
            <a:ext cx="3848100" cy="2114526"/>
          </a:xfrm>
        </p:spPr>
        <p:txBody>
          <a:bodyPr>
            <a:noAutofit/>
          </a:bodyPr>
          <a:lstStyle/>
          <a:p>
            <a:r>
              <a:rPr lang="en-US" sz="3000" dirty="0"/>
              <a:t>Logo</a:t>
            </a:r>
          </a:p>
          <a:p>
            <a:r>
              <a:rPr lang="en-US" sz="3000" dirty="0"/>
              <a:t>Tag Line</a:t>
            </a:r>
          </a:p>
          <a:p>
            <a:r>
              <a:rPr lang="en-US" sz="3000" dirty="0"/>
              <a:t>Press Releases</a:t>
            </a:r>
          </a:p>
          <a:p>
            <a:r>
              <a:rPr lang="en-US" sz="3000" dirty="0"/>
              <a:t>External Communications</a:t>
            </a:r>
          </a:p>
          <a:p>
            <a:r>
              <a:rPr lang="en-US" sz="3000" dirty="0"/>
              <a:t>Labels</a:t>
            </a:r>
          </a:p>
        </p:txBody>
      </p:sp>
    </p:spTree>
    <p:extLst>
      <p:ext uri="{BB962C8B-B14F-4D97-AF65-F5344CB8AC3E}">
        <p14:creationId xmlns:p14="http://schemas.microsoft.com/office/powerpoint/2010/main" val="34337100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810000" y="0"/>
            <a:ext cx="5334000" cy="1058466"/>
          </a:xfrm>
        </p:spPr>
        <p:txBody>
          <a:bodyPr/>
          <a:lstStyle/>
          <a:p>
            <a:pPr algn="ctr"/>
            <a:r>
              <a:rPr lang="en-US" b="1" dirty="0" smtClean="0">
                <a:solidFill>
                  <a:srgbClr val="990000"/>
                </a:solidFill>
                <a:latin typeface="Helvetica" charset="0"/>
                <a:ea typeface="Helvetica" charset="0"/>
                <a:cs typeface="Helvetica" charset="0"/>
              </a:rPr>
              <a:t>Opportunities</a:t>
            </a:r>
            <a:endParaRPr lang="en-US" b="1" dirty="0">
              <a:solidFill>
                <a:srgbClr val="990000"/>
              </a:solidFill>
              <a:latin typeface="Helvetica" charset="0"/>
              <a:ea typeface="Helvetica" charset="0"/>
              <a:cs typeface="Helvetica" charset="0"/>
            </a:endParaRPr>
          </a:p>
        </p:txBody>
      </p:sp>
      <p:sp>
        <p:nvSpPr>
          <p:cNvPr id="6" name="Slide Number Placeholder 5"/>
          <p:cNvSpPr>
            <a:spLocks noGrp="1"/>
          </p:cNvSpPr>
          <p:nvPr>
            <p:ph type="sldNum" sz="quarter" idx="12"/>
          </p:nvPr>
        </p:nvSpPr>
        <p:spPr>
          <a:xfrm>
            <a:off x="6457950" y="4767264"/>
            <a:ext cx="1456690" cy="273844"/>
          </a:xfrm>
        </p:spPr>
        <p:txBody>
          <a:bodyPr/>
          <a:lstStyle/>
          <a:p>
            <a:fld id="{A75B33C9-968E-4C4A-8F2E-A20C10AFF5B7}" type="slidenum">
              <a:rPr lang="en-US" smtClean="0">
                <a:solidFill>
                  <a:prstClr val="black">
                    <a:tint val="75000"/>
                  </a:prstClr>
                </a:solidFill>
              </a:rPr>
              <a:pPr/>
              <a:t>18</a:t>
            </a:fld>
            <a:endParaRPr lang="en-US" dirty="0">
              <a:solidFill>
                <a:prstClr val="black">
                  <a:tint val="75000"/>
                </a:prstClr>
              </a:solidFill>
            </a:endParaRPr>
          </a:p>
        </p:txBody>
      </p:sp>
      <p:sp>
        <p:nvSpPr>
          <p:cNvPr id="8" name="Content Placeholder 2"/>
          <p:cNvSpPr>
            <a:spLocks noGrp="1"/>
          </p:cNvSpPr>
          <p:nvPr>
            <p:ph idx="1"/>
          </p:nvPr>
        </p:nvSpPr>
        <p:spPr>
          <a:xfrm>
            <a:off x="4074695" y="1058466"/>
            <a:ext cx="4892842" cy="3263504"/>
          </a:xfrm>
        </p:spPr>
        <p:txBody>
          <a:bodyPr>
            <a:normAutofit/>
          </a:bodyPr>
          <a:lstStyle/>
          <a:p>
            <a:r>
              <a:rPr lang="en-US" sz="4050" dirty="0" smtClean="0"/>
              <a:t>Tag Line: What </a:t>
            </a:r>
            <a:r>
              <a:rPr lang="en-US" sz="4050" dirty="0"/>
              <a:t>is it?</a:t>
            </a:r>
          </a:p>
          <a:p>
            <a:r>
              <a:rPr lang="en-US" sz="4050" dirty="0"/>
              <a:t>Do your customers say it?</a:t>
            </a:r>
          </a:p>
          <a:p>
            <a:r>
              <a:rPr lang="en-US" sz="4050" dirty="0"/>
              <a:t>Does it get pick up? </a:t>
            </a:r>
          </a:p>
        </p:txBody>
      </p:sp>
    </p:spTree>
    <p:extLst>
      <p:ext uri="{BB962C8B-B14F-4D97-AF65-F5344CB8AC3E}">
        <p14:creationId xmlns:p14="http://schemas.microsoft.com/office/powerpoint/2010/main" val="13473589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3191" y="4649972"/>
            <a:ext cx="2211572" cy="439479"/>
          </a:xfrm>
          <a:prstGeom prst="rect">
            <a:avLst/>
          </a:prstGeom>
          <a:solidFill>
            <a:schemeClr val="bg1"/>
          </a:solidFill>
        </p:spPr>
        <p:txBody>
          <a:bodyPr wrap="square" rtlCol="0">
            <a:spAutoFit/>
          </a:bodyPr>
          <a:lstStyle/>
          <a:p>
            <a:endParaRPr lang="en-US" dirty="0"/>
          </a:p>
        </p:txBody>
      </p:sp>
      <p:sp>
        <p:nvSpPr>
          <p:cNvPr id="7" name="Content Placeholder 2"/>
          <p:cNvSpPr>
            <a:spLocks noGrp="1"/>
          </p:cNvSpPr>
          <p:nvPr>
            <p:ph idx="4294967295"/>
          </p:nvPr>
        </p:nvSpPr>
        <p:spPr>
          <a:xfrm>
            <a:off x="3733799" y="1369219"/>
            <a:ext cx="5310963" cy="2769786"/>
          </a:xfrm>
          <a:prstGeom prst="rect">
            <a:avLst/>
          </a:prstGeom>
        </p:spPr>
        <p:txBody>
          <a:bodyPr>
            <a:normAutofit/>
          </a:bodyPr>
          <a:lstStyle/>
          <a:p>
            <a:pPr marL="0" indent="0">
              <a:buNone/>
            </a:pPr>
            <a:r>
              <a:rPr lang="en-US" sz="3600" dirty="0"/>
              <a:t>Evergreen		Planned</a:t>
            </a:r>
          </a:p>
          <a:p>
            <a:pPr marL="0" indent="0">
              <a:buNone/>
            </a:pPr>
            <a:endParaRPr lang="en-US" sz="3600" dirty="0"/>
          </a:p>
          <a:p>
            <a:pPr marL="0" indent="0">
              <a:buNone/>
            </a:pPr>
            <a:r>
              <a:rPr lang="en-US" sz="3600" dirty="0"/>
              <a:t>Everyday		On-The-Fly</a:t>
            </a:r>
          </a:p>
        </p:txBody>
      </p:sp>
      <p:cxnSp>
        <p:nvCxnSpPr>
          <p:cNvPr id="8" name="Straight Connector 7"/>
          <p:cNvCxnSpPr/>
          <p:nvPr/>
        </p:nvCxnSpPr>
        <p:spPr>
          <a:xfrm>
            <a:off x="6147921" y="1312658"/>
            <a:ext cx="0" cy="19599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733799" y="282473"/>
            <a:ext cx="5334000" cy="105846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3750" kern="1200">
                <a:solidFill>
                  <a:schemeClr val="accent1"/>
                </a:solidFill>
                <a:latin typeface="+mj-lt"/>
                <a:ea typeface="+mj-ea"/>
                <a:cs typeface="+mj-cs"/>
              </a:defRPr>
            </a:lvl1pPr>
          </a:lstStyle>
          <a:p>
            <a:pPr algn="ctr"/>
            <a:r>
              <a:rPr lang="en-US" b="1" dirty="0" smtClean="0">
                <a:solidFill>
                  <a:srgbClr val="990000"/>
                </a:solidFill>
                <a:latin typeface="Helvetica" charset="0"/>
                <a:ea typeface="Helvetica" charset="0"/>
                <a:cs typeface="Helvetica" charset="0"/>
              </a:rPr>
              <a:t>Content</a:t>
            </a:r>
            <a:endParaRPr lang="en-US" b="1" dirty="0">
              <a:solidFill>
                <a:srgbClr val="990000"/>
              </a:solidFill>
              <a:latin typeface="Helvetica" charset="0"/>
              <a:ea typeface="Helvetica" charset="0"/>
              <a:cs typeface="Helvetica" charset="0"/>
            </a:endParaRPr>
          </a:p>
        </p:txBody>
      </p:sp>
      <p:sp>
        <p:nvSpPr>
          <p:cNvPr id="13" name="TextBox 12"/>
          <p:cNvSpPr txBox="1"/>
          <p:nvPr/>
        </p:nvSpPr>
        <p:spPr>
          <a:xfrm>
            <a:off x="4082716" y="3505200"/>
            <a:ext cx="4563979" cy="1477328"/>
          </a:xfrm>
          <a:prstGeom prst="rect">
            <a:avLst/>
          </a:prstGeom>
          <a:noFill/>
        </p:spPr>
        <p:txBody>
          <a:bodyPr wrap="square" rtlCol="0">
            <a:spAutoFit/>
          </a:bodyPr>
          <a:lstStyle/>
          <a:p>
            <a:pPr algn="ctr"/>
            <a:r>
              <a:rPr lang="en-US" b="1" dirty="0" smtClean="0"/>
              <a:t>Venues</a:t>
            </a:r>
          </a:p>
          <a:p>
            <a:pPr marL="285750" indent="-285750">
              <a:buFont typeface="Arial" panose="020B0604020202020204" pitchFamily="34" charset="0"/>
              <a:buChar char="•"/>
            </a:pPr>
            <a:r>
              <a:rPr lang="en-US" dirty="0" smtClean="0"/>
              <a:t>Websites</a:t>
            </a:r>
          </a:p>
          <a:p>
            <a:pPr marL="285750" indent="-285750">
              <a:buFont typeface="Arial" panose="020B0604020202020204" pitchFamily="34" charset="0"/>
              <a:buChar char="•"/>
            </a:pPr>
            <a:r>
              <a:rPr lang="en-US" dirty="0" smtClean="0"/>
              <a:t>Social Channels</a:t>
            </a:r>
          </a:p>
          <a:p>
            <a:pPr marL="285750" indent="-285750">
              <a:buFont typeface="Arial" panose="020B0604020202020204" pitchFamily="34" charset="0"/>
              <a:buChar char="•"/>
            </a:pPr>
            <a:r>
              <a:rPr lang="en-US" dirty="0" smtClean="0"/>
              <a:t>Newsletters</a:t>
            </a:r>
          </a:p>
          <a:p>
            <a:pPr marL="285750" indent="-285750">
              <a:buFont typeface="Arial" panose="020B0604020202020204" pitchFamily="34" charset="0"/>
              <a:buChar char="•"/>
            </a:pPr>
            <a:r>
              <a:rPr lang="en-US" dirty="0" smtClean="0"/>
              <a:t>Blog Posts</a:t>
            </a:r>
          </a:p>
        </p:txBody>
      </p:sp>
    </p:spTree>
    <p:extLst>
      <p:ext uri="{BB962C8B-B14F-4D97-AF65-F5344CB8AC3E}">
        <p14:creationId xmlns:p14="http://schemas.microsoft.com/office/powerpoint/2010/main" val="6570848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6146" name="Title 1"/>
          <p:cNvSpPr>
            <a:spLocks noGrp="1"/>
          </p:cNvSpPr>
          <p:nvPr>
            <p:ph type="title"/>
          </p:nvPr>
        </p:nvSpPr>
        <p:spPr>
          <a:xfrm>
            <a:off x="0" y="4392215"/>
            <a:ext cx="9144000" cy="922735"/>
          </a:xfrm>
        </p:spPr>
        <p:txBody>
          <a:bodyPr>
            <a:normAutofit/>
          </a:bodyPr>
          <a:lstStyle/>
          <a:p>
            <a:pPr algn="ctr"/>
            <a:r>
              <a:rPr lang="en-US" altLang="en-US" b="1" dirty="0">
                <a:solidFill>
                  <a:schemeClr val="bg1"/>
                </a:solidFill>
                <a:latin typeface="Helvetica" charset="0"/>
                <a:ea typeface="Helvetica" charset="0"/>
                <a:cs typeface="Helvetica" charset="0"/>
              </a:rPr>
              <a:t>Brewers Association Boulder, Colorado</a:t>
            </a:r>
          </a:p>
        </p:txBody>
      </p:sp>
      <p:sp>
        <p:nvSpPr>
          <p:cNvPr id="3" name="Slide Number Placeholder 2"/>
          <p:cNvSpPr>
            <a:spLocks noGrp="1"/>
          </p:cNvSpPr>
          <p:nvPr>
            <p:ph type="sldNum" sz="quarter" idx="12"/>
          </p:nvPr>
        </p:nvSpPr>
        <p:spPr>
          <a:xfrm>
            <a:off x="6457950" y="4767263"/>
            <a:ext cx="2371090" cy="273844"/>
          </a:xfrm>
        </p:spPr>
        <p:txBody>
          <a:bodyPr/>
          <a:lstStyle/>
          <a:p>
            <a:fld id="{A75B33C9-968E-4C4A-8F2E-A20C10AFF5B7}" type="slidenum">
              <a:rPr lang="en-US" smtClean="0"/>
              <a:t>2</a:t>
            </a:fld>
            <a:endParaRPr lang="en-US" dirty="0"/>
          </a:p>
        </p:txBody>
      </p:sp>
    </p:spTree>
    <p:extLst>
      <p:ext uri="{BB962C8B-B14F-4D97-AF65-F5344CB8AC3E}">
        <p14:creationId xmlns:p14="http://schemas.microsoft.com/office/powerpoint/2010/main" val="15189973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564266"/>
            <a:ext cx="5410200" cy="1006998"/>
          </a:xfrm>
        </p:spPr>
        <p:txBody>
          <a:bodyPr/>
          <a:lstStyle/>
          <a:p>
            <a:pPr algn="ctr"/>
            <a:r>
              <a:rPr lang="en-US" sz="4000" b="1" dirty="0" smtClean="0">
                <a:solidFill>
                  <a:srgbClr val="990000"/>
                </a:solidFill>
                <a:latin typeface="Helvetica" charset="0"/>
                <a:ea typeface="Helvetica" charset="0"/>
                <a:cs typeface="Helvetica" charset="0"/>
              </a:rPr>
              <a:t>Word Of Mouth</a:t>
            </a:r>
            <a:endParaRPr lang="en-US" sz="4000" b="1" dirty="0">
              <a:solidFill>
                <a:srgbClr val="990000"/>
              </a:solidFill>
              <a:latin typeface="Helvetica" charset="0"/>
              <a:ea typeface="Helvetica" charset="0"/>
              <a:cs typeface="Helvetica" charset="0"/>
            </a:endParaRPr>
          </a:p>
        </p:txBody>
      </p:sp>
      <p:sp>
        <p:nvSpPr>
          <p:cNvPr id="5" name="TextBox 4"/>
          <p:cNvSpPr txBox="1"/>
          <p:nvPr/>
        </p:nvSpPr>
        <p:spPr>
          <a:xfrm>
            <a:off x="6833191" y="4649972"/>
            <a:ext cx="2211572" cy="439479"/>
          </a:xfrm>
          <a:prstGeom prst="rect">
            <a:avLst/>
          </a:prstGeom>
          <a:solidFill>
            <a:schemeClr val="bg1"/>
          </a:solidFill>
        </p:spPr>
        <p:txBody>
          <a:bodyPr wrap="square" rtlCol="0">
            <a:spAutoFit/>
          </a:bodyPr>
          <a:lstStyle/>
          <a:p>
            <a:endParaRPr lang="en-US" dirty="0"/>
          </a:p>
        </p:txBody>
      </p:sp>
      <p:sp>
        <p:nvSpPr>
          <p:cNvPr id="7" name="Rectangle 6"/>
          <p:cNvSpPr/>
          <p:nvPr/>
        </p:nvSpPr>
        <p:spPr>
          <a:xfrm>
            <a:off x="3669119" y="1722933"/>
            <a:ext cx="5539562" cy="1569660"/>
          </a:xfrm>
          <a:prstGeom prst="rect">
            <a:avLst/>
          </a:prstGeom>
        </p:spPr>
        <p:txBody>
          <a:bodyPr wrap="square">
            <a:spAutoFit/>
          </a:bodyPr>
          <a:lstStyle/>
          <a:p>
            <a:pPr marL="285750" indent="-285750">
              <a:buFont typeface="Arial" panose="020B0604020202020204" pitchFamily="34" charset="0"/>
              <a:buChar char="•"/>
            </a:pPr>
            <a:r>
              <a:rPr lang="en-US" sz="2400" dirty="0" smtClean="0"/>
              <a:t>The highest value</a:t>
            </a:r>
            <a:endParaRPr lang="en-US" sz="2400" dirty="0"/>
          </a:p>
          <a:p>
            <a:pPr marL="285750" indent="-285750">
              <a:buFont typeface="Arial" panose="020B0604020202020204" pitchFamily="34" charset="0"/>
              <a:buChar char="•"/>
            </a:pPr>
            <a:r>
              <a:rPr lang="en-US" sz="2400" dirty="0"/>
              <a:t>How do you speak to your champions?</a:t>
            </a:r>
          </a:p>
          <a:p>
            <a:pPr marL="285750" indent="-285750">
              <a:buFont typeface="Arial" panose="020B0604020202020204" pitchFamily="34" charset="0"/>
              <a:buChar char="•"/>
            </a:pPr>
            <a:r>
              <a:rPr lang="en-US" sz="2400" dirty="0"/>
              <a:t>How do you speak to those new to you?</a:t>
            </a:r>
          </a:p>
          <a:p>
            <a:pPr marL="285750" indent="-285750">
              <a:buFont typeface="Arial" panose="020B0604020202020204" pitchFamily="34" charset="0"/>
              <a:buChar char="•"/>
            </a:pPr>
            <a:r>
              <a:rPr lang="en-US" sz="2400" dirty="0"/>
              <a:t>What do your customers say about you?</a:t>
            </a:r>
          </a:p>
        </p:txBody>
      </p:sp>
    </p:spTree>
    <p:extLst>
      <p:ext uri="{BB962C8B-B14F-4D97-AF65-F5344CB8AC3E}">
        <p14:creationId xmlns:p14="http://schemas.microsoft.com/office/powerpoint/2010/main" val="2378869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3191" y="4649972"/>
            <a:ext cx="2211572" cy="439479"/>
          </a:xfrm>
          <a:prstGeom prst="rect">
            <a:avLst/>
          </a:prstGeom>
          <a:solidFill>
            <a:schemeClr val="bg1"/>
          </a:solidFill>
        </p:spPr>
        <p:txBody>
          <a:bodyPr wrap="square" rtlCol="0">
            <a:spAutoFit/>
          </a:bodyPr>
          <a:lstStyle/>
          <a:p>
            <a:endParaRPr lang="en-US" dirty="0"/>
          </a:p>
        </p:txBody>
      </p:sp>
      <p:sp>
        <p:nvSpPr>
          <p:cNvPr id="3" name="Rectangle 2"/>
          <p:cNvSpPr/>
          <p:nvPr/>
        </p:nvSpPr>
        <p:spPr>
          <a:xfrm>
            <a:off x="3793958" y="1875333"/>
            <a:ext cx="4572000" cy="2308324"/>
          </a:xfrm>
          <a:prstGeom prst="rect">
            <a:avLst/>
          </a:prstGeom>
        </p:spPr>
        <p:txBody>
          <a:bodyPr>
            <a:spAutoFit/>
          </a:bodyPr>
          <a:lstStyle/>
          <a:p>
            <a:pPr marL="285750" indent="-285750">
              <a:buFont typeface="Arial" panose="020B0604020202020204" pitchFamily="34" charset="0"/>
              <a:buChar char="•"/>
            </a:pPr>
            <a:r>
              <a:rPr lang="en-US" sz="3600" dirty="0"/>
              <a:t>Media Advisory </a:t>
            </a:r>
          </a:p>
          <a:p>
            <a:pPr marL="285750" indent="-285750">
              <a:buFont typeface="Arial" panose="020B0604020202020204" pitchFamily="34" charset="0"/>
              <a:buChar char="•"/>
            </a:pPr>
            <a:r>
              <a:rPr lang="en-US" sz="3600" dirty="0"/>
              <a:t>Press Releases</a:t>
            </a:r>
          </a:p>
          <a:p>
            <a:pPr marL="285750" indent="-285750">
              <a:buFont typeface="Arial" panose="020B0604020202020204" pitchFamily="34" charset="0"/>
              <a:buChar char="•"/>
            </a:pPr>
            <a:r>
              <a:rPr lang="en-US" sz="3600" dirty="0"/>
              <a:t>Press Statements</a:t>
            </a:r>
          </a:p>
          <a:p>
            <a:pPr marL="285750" indent="-285750">
              <a:buFont typeface="Arial" panose="020B0604020202020204" pitchFamily="34" charset="0"/>
              <a:buChar char="•"/>
            </a:pPr>
            <a:r>
              <a:rPr lang="en-US" sz="3600" dirty="0" smtClean="0"/>
              <a:t>Transparency</a:t>
            </a:r>
            <a:endParaRPr lang="en-US" sz="3600" dirty="0"/>
          </a:p>
        </p:txBody>
      </p:sp>
      <p:sp>
        <p:nvSpPr>
          <p:cNvPr id="6" name="Title 1"/>
          <p:cNvSpPr>
            <a:spLocks noGrp="1"/>
          </p:cNvSpPr>
          <p:nvPr>
            <p:ph type="title"/>
          </p:nvPr>
        </p:nvSpPr>
        <p:spPr>
          <a:xfrm>
            <a:off x="3733800" y="564266"/>
            <a:ext cx="5410200" cy="1006998"/>
          </a:xfrm>
        </p:spPr>
        <p:txBody>
          <a:bodyPr/>
          <a:lstStyle/>
          <a:p>
            <a:pPr algn="ctr"/>
            <a:r>
              <a:rPr lang="en-US" sz="4000" b="1" dirty="0" smtClean="0">
                <a:solidFill>
                  <a:srgbClr val="990000"/>
                </a:solidFill>
                <a:latin typeface="Helvetica" charset="0"/>
                <a:ea typeface="Helvetica" charset="0"/>
                <a:cs typeface="Helvetica" charset="0"/>
              </a:rPr>
              <a:t>Public Relations</a:t>
            </a:r>
            <a:endParaRPr lang="en-US" sz="4000" b="1" dirty="0">
              <a:solidFill>
                <a:srgbClr val="990000"/>
              </a:solidFill>
              <a:latin typeface="Helvetica" charset="0"/>
              <a:ea typeface="Helvetica" charset="0"/>
              <a:cs typeface="Helvetica" charset="0"/>
            </a:endParaRPr>
          </a:p>
        </p:txBody>
      </p:sp>
    </p:spTree>
    <p:extLst>
      <p:ext uri="{BB962C8B-B14F-4D97-AF65-F5344CB8AC3E}">
        <p14:creationId xmlns:p14="http://schemas.microsoft.com/office/powerpoint/2010/main" val="38304985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 y="0"/>
            <a:ext cx="9135856" cy="5143500"/>
          </a:xfrm>
          <a:prstGeom prst="rect">
            <a:avLst/>
          </a:prstGeom>
        </p:spPr>
      </p:pic>
      <p:sp>
        <p:nvSpPr>
          <p:cNvPr id="2" name="Rectangle 1"/>
          <p:cNvSpPr/>
          <p:nvPr/>
        </p:nvSpPr>
        <p:spPr>
          <a:xfrm>
            <a:off x="0" y="1428751"/>
            <a:ext cx="9143999" cy="707886"/>
          </a:xfrm>
          <a:prstGeom prst="rect">
            <a:avLst/>
          </a:prstGeom>
        </p:spPr>
        <p:txBody>
          <a:bodyPr wrap="square">
            <a:spAutoFit/>
          </a:bodyPr>
          <a:lstStyle/>
          <a:p>
            <a:pPr algn="ctr"/>
            <a:r>
              <a:rPr lang="en-US" sz="4000" b="1" dirty="0" smtClean="0">
                <a:solidFill>
                  <a:schemeClr val="bg1"/>
                </a:solidFill>
                <a:latin typeface="Helvetica" charset="0"/>
                <a:ea typeface="Helvetica" charset="0"/>
                <a:cs typeface="Helvetica" charset="0"/>
              </a:rPr>
              <a:t>Differentiation</a:t>
            </a:r>
            <a:endParaRPr lang="en-US" sz="4000" b="1" dirty="0">
              <a:solidFill>
                <a:schemeClr val="bg1"/>
              </a:solidFill>
              <a:latin typeface="Helvetica" charset="0"/>
              <a:ea typeface="Helvetica" charset="0"/>
              <a:cs typeface="Helvetica" charset="0"/>
            </a:endParaRPr>
          </a:p>
        </p:txBody>
      </p:sp>
      <p:sp>
        <p:nvSpPr>
          <p:cNvPr id="5" name="Slide Number Placeholder 4"/>
          <p:cNvSpPr>
            <a:spLocks noGrp="1"/>
          </p:cNvSpPr>
          <p:nvPr>
            <p:ph type="sldNum" sz="quarter" idx="12"/>
          </p:nvPr>
        </p:nvSpPr>
        <p:spPr>
          <a:xfrm>
            <a:off x="6457950" y="4767263"/>
            <a:ext cx="1690370" cy="273844"/>
          </a:xfrm>
        </p:spPr>
        <p:txBody>
          <a:bodyPr/>
          <a:lstStyle/>
          <a:p>
            <a:fld id="{A75B33C9-968E-4C4A-8F2E-A20C10AFF5B7}" type="slidenum">
              <a:rPr lang="en-US" smtClean="0"/>
              <a:t>22</a:t>
            </a:fld>
            <a:endParaRPr lang="en-US" dirty="0"/>
          </a:p>
        </p:txBody>
      </p:sp>
    </p:spTree>
    <p:extLst>
      <p:ext uri="{BB962C8B-B14F-4D97-AF65-F5344CB8AC3E}">
        <p14:creationId xmlns:p14="http://schemas.microsoft.com/office/powerpoint/2010/main" val="6892678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8" name="Title 1"/>
          <p:cNvSpPr>
            <a:spLocks noGrp="1"/>
          </p:cNvSpPr>
          <p:nvPr>
            <p:ph type="title"/>
          </p:nvPr>
        </p:nvSpPr>
        <p:spPr>
          <a:xfrm>
            <a:off x="3505200" y="216993"/>
            <a:ext cx="5410200" cy="1222668"/>
          </a:xfrm>
        </p:spPr>
        <p:txBody>
          <a:bodyPr>
            <a:noAutofit/>
          </a:bodyPr>
          <a:lstStyle/>
          <a:p>
            <a:r>
              <a:rPr lang="en-US" sz="3200" b="1" dirty="0">
                <a:solidFill>
                  <a:srgbClr val="990000"/>
                </a:solidFill>
                <a:latin typeface="Helvetica" charset="0"/>
                <a:ea typeface="Helvetica" charset="0"/>
                <a:cs typeface="Helvetica" charset="0"/>
              </a:rPr>
              <a:t>U.S. Craft Brewer Defined</a:t>
            </a:r>
            <a:r>
              <a:rPr lang="en-US" sz="3200" b="1" dirty="0">
                <a:solidFill>
                  <a:schemeClr val="bg1"/>
                </a:solidFill>
                <a:latin typeface="Helvetica" charset="0"/>
                <a:ea typeface="Helvetica" charset="0"/>
                <a:cs typeface="Helvetica" charset="0"/>
              </a:rPr>
              <a:t/>
            </a:r>
            <a:br>
              <a:rPr lang="en-US" sz="3200" b="1" dirty="0">
                <a:solidFill>
                  <a:schemeClr val="bg1"/>
                </a:solidFill>
                <a:latin typeface="Helvetica" charset="0"/>
                <a:ea typeface="Helvetica" charset="0"/>
                <a:cs typeface="Helvetica" charset="0"/>
              </a:rPr>
            </a:br>
            <a:endParaRPr lang="en-US" sz="3200" b="1" dirty="0">
              <a:solidFill>
                <a:schemeClr val="bg1"/>
              </a:solidFill>
              <a:latin typeface="Helvetica" charset="0"/>
              <a:ea typeface="Helvetica" charset="0"/>
              <a:cs typeface="Helvetica" charset="0"/>
            </a:endParaRPr>
          </a:p>
        </p:txBody>
      </p:sp>
      <p:sp>
        <p:nvSpPr>
          <p:cNvPr id="3" name="Content Placeholder 2"/>
          <p:cNvSpPr>
            <a:spLocks noGrp="1"/>
          </p:cNvSpPr>
          <p:nvPr>
            <p:ph idx="1"/>
          </p:nvPr>
        </p:nvSpPr>
        <p:spPr>
          <a:xfrm>
            <a:off x="3810000" y="819151"/>
            <a:ext cx="3848100" cy="3269756"/>
          </a:xfrm>
        </p:spPr>
        <p:txBody>
          <a:bodyPr>
            <a:normAutofit/>
          </a:bodyPr>
          <a:lstStyle/>
          <a:p>
            <a:pPr>
              <a:lnSpc>
                <a:spcPct val="120000"/>
              </a:lnSpc>
            </a:pPr>
            <a:r>
              <a:rPr lang="en-US" sz="3225" b="1" dirty="0">
                <a:solidFill>
                  <a:srgbClr val="990000"/>
                </a:solidFill>
              </a:rPr>
              <a:t>Small</a:t>
            </a:r>
          </a:p>
          <a:p>
            <a:pPr>
              <a:lnSpc>
                <a:spcPct val="120000"/>
              </a:lnSpc>
            </a:pPr>
            <a:r>
              <a:rPr lang="en-US" sz="3225" b="1" dirty="0">
                <a:solidFill>
                  <a:srgbClr val="990000"/>
                </a:solidFill>
              </a:rPr>
              <a:t>Independent</a:t>
            </a:r>
          </a:p>
          <a:p>
            <a:pPr>
              <a:lnSpc>
                <a:spcPct val="120000"/>
              </a:lnSpc>
            </a:pPr>
            <a:r>
              <a:rPr lang="en-US" sz="3225" b="1" dirty="0">
                <a:solidFill>
                  <a:srgbClr val="990000"/>
                </a:solidFill>
              </a:rPr>
              <a:t>Traditional</a:t>
            </a:r>
            <a:endParaRPr lang="en-US" dirty="0">
              <a:solidFill>
                <a:srgbClr val="990000"/>
              </a:solidFill>
            </a:endParaRPr>
          </a:p>
        </p:txBody>
      </p:sp>
      <p:sp>
        <p:nvSpPr>
          <p:cNvPr id="7" name="Rectangle 6"/>
          <p:cNvSpPr/>
          <p:nvPr/>
        </p:nvSpPr>
        <p:spPr>
          <a:xfrm>
            <a:off x="3296532" y="3425148"/>
            <a:ext cx="7079509" cy="400110"/>
          </a:xfrm>
          <a:prstGeom prst="rect">
            <a:avLst/>
          </a:prstGeom>
        </p:spPr>
        <p:txBody>
          <a:bodyPr wrap="square" anchor="t">
            <a:spAutoFit/>
          </a:bodyPr>
          <a:lstStyle/>
          <a:p>
            <a:r>
              <a:rPr lang="en-US" sz="2000" b="1" dirty="0">
                <a:latin typeface="Helvetica" charset="0"/>
                <a:ea typeface="Helvetica" charset="0"/>
                <a:cs typeface="Helvetica" charset="0"/>
              </a:rPr>
              <a:t>99% of today’s </a:t>
            </a:r>
            <a:r>
              <a:rPr lang="en-US" sz="2000" b="1" dirty="0" smtClean="0">
                <a:latin typeface="Helvetica" charset="0"/>
                <a:ea typeface="Helvetica" charset="0"/>
                <a:cs typeface="Helvetica" charset="0"/>
              </a:rPr>
              <a:t>5,300+ U.S</a:t>
            </a:r>
            <a:r>
              <a:rPr lang="en-US" sz="2000" b="1" dirty="0">
                <a:latin typeface="Helvetica" charset="0"/>
                <a:ea typeface="Helvetica" charset="0"/>
                <a:cs typeface="Helvetica" charset="0"/>
              </a:rPr>
              <a:t>. breweries</a:t>
            </a:r>
          </a:p>
        </p:txBody>
      </p:sp>
      <p:sp>
        <p:nvSpPr>
          <p:cNvPr id="4" name="Slide Number Placeholder 3"/>
          <p:cNvSpPr>
            <a:spLocks noGrp="1"/>
          </p:cNvSpPr>
          <p:nvPr>
            <p:ph type="sldNum" sz="quarter" idx="12"/>
          </p:nvPr>
        </p:nvSpPr>
        <p:spPr>
          <a:xfrm>
            <a:off x="6457950" y="4767264"/>
            <a:ext cx="1517650" cy="273844"/>
          </a:xfrm>
        </p:spPr>
        <p:txBody>
          <a:bodyPr/>
          <a:lstStyle/>
          <a:p>
            <a:fld id="{A75B33C9-968E-4C4A-8F2E-A20C10AFF5B7}" type="slidenum">
              <a:rPr lang="en-US" smtClean="0">
                <a:solidFill>
                  <a:prstClr val="black">
                    <a:tint val="75000"/>
                  </a:prstClr>
                </a:solidFill>
              </a:rPr>
              <a:pPr/>
              <a:t>23</a:t>
            </a:fld>
            <a:endParaRPr lang="en-US" dirty="0">
              <a:solidFill>
                <a:prstClr val="black">
                  <a:tint val="75000"/>
                </a:prstClr>
              </a:solidFill>
            </a:endParaRPr>
          </a:p>
        </p:txBody>
      </p:sp>
    </p:spTree>
    <p:extLst>
      <p:ext uri="{BB962C8B-B14F-4D97-AF65-F5344CB8AC3E}">
        <p14:creationId xmlns:p14="http://schemas.microsoft.com/office/powerpoint/2010/main" val="240463674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40" y="292991"/>
            <a:ext cx="8155940" cy="428625"/>
          </a:xfrm>
        </p:spPr>
        <p:txBody>
          <a:bodyPr/>
          <a:lstStyle/>
          <a:p>
            <a:r>
              <a:rPr lang="en-US" b="1" dirty="0" smtClean="0">
                <a:latin typeface="Arial Narrow" panose="020B0606020202030204" pitchFamily="34" charset="0"/>
              </a:rPr>
              <a:t>AWARENESS LEVELS </a:t>
            </a:r>
            <a:r>
              <a:rPr lang="en-US" sz="2400" b="1" dirty="0" smtClean="0">
                <a:latin typeface="Arial Narrow" panose="020B0606020202030204" pitchFamily="34" charset="0"/>
              </a:rPr>
              <a:t>(percentage across 29 terms) </a:t>
            </a:r>
            <a:endParaRPr lang="en-US" sz="2400" b="1" dirty="0">
              <a:latin typeface="Arial Narrow" panose="020B0606020202030204" pitchFamily="34" charset="0"/>
            </a:endParaRPr>
          </a:p>
        </p:txBody>
      </p:sp>
      <p:sp>
        <p:nvSpPr>
          <p:cNvPr id="4" name="Rectangle 3"/>
          <p:cNvSpPr/>
          <p:nvPr/>
        </p:nvSpPr>
        <p:spPr>
          <a:xfrm>
            <a:off x="594357" y="1228857"/>
            <a:ext cx="2320119" cy="1064525"/>
          </a:xfrm>
          <a:prstGeom prst="rect">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smtClean="0">
                <a:solidFill>
                  <a:srgbClr val="FFFFFF"/>
                </a:solidFill>
                <a:sym typeface="Arial"/>
              </a:rPr>
              <a:t>19%</a:t>
            </a:r>
            <a:endParaRPr lang="en-US" sz="3600" b="1" kern="0" dirty="0">
              <a:solidFill>
                <a:srgbClr val="FFFFFF"/>
              </a:solidFill>
              <a:sym typeface="Arial"/>
            </a:endParaRPr>
          </a:p>
        </p:txBody>
      </p:sp>
      <p:sp>
        <p:nvSpPr>
          <p:cNvPr id="8" name="Rectangle 7"/>
          <p:cNvSpPr/>
          <p:nvPr/>
        </p:nvSpPr>
        <p:spPr>
          <a:xfrm>
            <a:off x="6151275" y="1228857"/>
            <a:ext cx="2320119" cy="1064525"/>
          </a:xfrm>
          <a:prstGeom prst="rect">
            <a:avLst/>
          </a:prstGeom>
          <a:solidFill>
            <a:srgbClr val="00B05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smtClean="0">
                <a:solidFill>
                  <a:srgbClr val="FFFFFF"/>
                </a:solidFill>
                <a:sym typeface="Arial"/>
              </a:rPr>
              <a:t>81%</a:t>
            </a:r>
            <a:endParaRPr lang="en-US" sz="3600" b="1" kern="0" dirty="0">
              <a:solidFill>
                <a:srgbClr val="FFFFFF"/>
              </a:solidFill>
              <a:sym typeface="Arial"/>
            </a:endParaRPr>
          </a:p>
        </p:txBody>
      </p:sp>
      <p:sp>
        <p:nvSpPr>
          <p:cNvPr id="9" name="Rectangle 8"/>
          <p:cNvSpPr/>
          <p:nvPr/>
        </p:nvSpPr>
        <p:spPr>
          <a:xfrm>
            <a:off x="3318222" y="1228857"/>
            <a:ext cx="2320119" cy="1064525"/>
          </a:xfrm>
          <a:prstGeom prst="rect">
            <a:avLst/>
          </a:prstGeom>
          <a:solidFill>
            <a:srgbClr val="00B0F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kern="0" dirty="0" smtClean="0">
                <a:solidFill>
                  <a:srgbClr val="FFFFFF"/>
                </a:solidFill>
                <a:sym typeface="Arial"/>
              </a:rPr>
              <a:t>52%</a:t>
            </a:r>
            <a:endParaRPr lang="en-US" sz="3600" b="1" kern="0" dirty="0">
              <a:solidFill>
                <a:srgbClr val="FFFFFF"/>
              </a:solidFill>
              <a:sym typeface="Arial"/>
            </a:endParaRPr>
          </a:p>
        </p:txBody>
      </p:sp>
      <p:sp>
        <p:nvSpPr>
          <p:cNvPr id="10" name="TextBox 9"/>
          <p:cNvSpPr txBox="1"/>
          <p:nvPr/>
        </p:nvSpPr>
        <p:spPr>
          <a:xfrm>
            <a:off x="895045" y="733727"/>
            <a:ext cx="1718740" cy="523220"/>
          </a:xfrm>
          <a:prstGeom prst="rect">
            <a:avLst/>
          </a:prstGeom>
          <a:noFill/>
        </p:spPr>
        <p:txBody>
          <a:bodyPr wrap="none" rtlCol="0">
            <a:spAutoFit/>
          </a:bodyPr>
          <a:lstStyle/>
          <a:p>
            <a:r>
              <a:rPr lang="en-US" sz="2800" b="1" kern="0" dirty="0" smtClean="0">
                <a:solidFill>
                  <a:srgbClr val="FF0000"/>
                </a:solidFill>
                <a:cs typeface="Arial"/>
                <a:sym typeface="Arial"/>
              </a:rPr>
              <a:t>LOWEST</a:t>
            </a:r>
            <a:endParaRPr lang="en-US" sz="2800" b="1" kern="0" dirty="0">
              <a:solidFill>
                <a:srgbClr val="FF0000"/>
              </a:solidFill>
              <a:cs typeface="Arial"/>
              <a:sym typeface="Arial"/>
            </a:endParaRPr>
          </a:p>
        </p:txBody>
      </p:sp>
      <p:sp>
        <p:nvSpPr>
          <p:cNvPr id="11" name="TextBox 10"/>
          <p:cNvSpPr txBox="1"/>
          <p:nvPr/>
        </p:nvSpPr>
        <p:spPr>
          <a:xfrm>
            <a:off x="6501948" y="733727"/>
            <a:ext cx="1779654" cy="523220"/>
          </a:xfrm>
          <a:prstGeom prst="rect">
            <a:avLst/>
          </a:prstGeom>
          <a:noFill/>
        </p:spPr>
        <p:txBody>
          <a:bodyPr wrap="none" rtlCol="0">
            <a:spAutoFit/>
          </a:bodyPr>
          <a:lstStyle/>
          <a:p>
            <a:r>
              <a:rPr lang="en-US" sz="2800" b="1" kern="0" dirty="0" smtClean="0">
                <a:solidFill>
                  <a:srgbClr val="00B050"/>
                </a:solidFill>
                <a:cs typeface="Arial"/>
                <a:sym typeface="Arial"/>
              </a:rPr>
              <a:t>HIGHEST</a:t>
            </a:r>
            <a:endParaRPr lang="en-US" sz="2800" b="1" kern="0" dirty="0">
              <a:solidFill>
                <a:srgbClr val="00B050"/>
              </a:solidFill>
              <a:cs typeface="Arial"/>
              <a:sym typeface="Arial"/>
            </a:endParaRPr>
          </a:p>
        </p:txBody>
      </p:sp>
      <p:sp>
        <p:nvSpPr>
          <p:cNvPr id="12" name="TextBox 11"/>
          <p:cNvSpPr txBox="1"/>
          <p:nvPr/>
        </p:nvSpPr>
        <p:spPr>
          <a:xfrm>
            <a:off x="3578271" y="734220"/>
            <a:ext cx="1959191" cy="523220"/>
          </a:xfrm>
          <a:prstGeom prst="rect">
            <a:avLst/>
          </a:prstGeom>
          <a:noFill/>
        </p:spPr>
        <p:txBody>
          <a:bodyPr wrap="none" rtlCol="0">
            <a:spAutoFit/>
          </a:bodyPr>
          <a:lstStyle/>
          <a:p>
            <a:r>
              <a:rPr lang="en-US" sz="2800" b="1" kern="0" dirty="0" smtClean="0">
                <a:solidFill>
                  <a:srgbClr val="000000"/>
                </a:solidFill>
                <a:cs typeface="Arial"/>
                <a:sym typeface="Arial"/>
              </a:rPr>
              <a:t>AVERAGE</a:t>
            </a:r>
            <a:endParaRPr lang="en-US" sz="2800" b="1" kern="0" dirty="0">
              <a:solidFill>
                <a:srgbClr val="000000"/>
              </a:solidFill>
              <a:cs typeface="Arial"/>
              <a:sym typeface="Arial"/>
            </a:endParaRPr>
          </a:p>
        </p:txBody>
      </p:sp>
      <p:sp>
        <p:nvSpPr>
          <p:cNvPr id="14" name="Text Placeholder 4"/>
          <p:cNvSpPr txBox="1">
            <a:spLocks/>
          </p:cNvSpPr>
          <p:nvPr/>
        </p:nvSpPr>
        <p:spPr>
          <a:xfrm>
            <a:off x="594357" y="4611025"/>
            <a:ext cx="8165591" cy="49173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000" kern="0" dirty="0" smtClean="0"/>
              <a:t>Nielsen study conducted by the Harris Poll (May 19-23, 2017)</a:t>
            </a:r>
          </a:p>
          <a:p>
            <a:r>
              <a:rPr lang="en-US" sz="1000" kern="0" dirty="0" smtClean="0"/>
              <a:t>Q:  </a:t>
            </a:r>
            <a:r>
              <a:rPr lang="en-US" sz="1000" i="1" kern="0" dirty="0"/>
              <a:t>How familiar are you with each of the following terms as they relate to beer?  </a:t>
            </a:r>
          </a:p>
          <a:p>
            <a:endParaRPr lang="en-US" sz="1000" kern="0" dirty="0"/>
          </a:p>
        </p:txBody>
      </p:sp>
      <p:sp>
        <p:nvSpPr>
          <p:cNvPr id="15" name="Text Placeholder 4"/>
          <p:cNvSpPr txBox="1">
            <a:spLocks/>
          </p:cNvSpPr>
          <p:nvPr/>
        </p:nvSpPr>
        <p:spPr>
          <a:xfrm>
            <a:off x="594358" y="4493418"/>
            <a:ext cx="8165591" cy="3634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endParaRPr lang="en-US" sz="1000" kern="0" dirty="0"/>
          </a:p>
        </p:txBody>
      </p:sp>
      <p:sp>
        <p:nvSpPr>
          <p:cNvPr id="16" name="TextBox 15"/>
          <p:cNvSpPr txBox="1"/>
          <p:nvPr/>
        </p:nvSpPr>
        <p:spPr>
          <a:xfrm>
            <a:off x="361889" y="3199747"/>
            <a:ext cx="2737307" cy="1323439"/>
          </a:xfrm>
          <a:prstGeom prst="rect">
            <a:avLst/>
          </a:prstGeom>
          <a:noFill/>
        </p:spPr>
        <p:txBody>
          <a:bodyPr wrap="square" rtlCol="0">
            <a:spAutoFit/>
          </a:bodyPr>
          <a:lstStyle/>
          <a:p>
            <a:pPr algn="ctr"/>
            <a:r>
              <a:rPr lang="en-US" sz="2000" kern="0" dirty="0" smtClean="0">
                <a:solidFill>
                  <a:srgbClr val="FF0000"/>
                </a:solidFill>
                <a:cs typeface="Arial"/>
                <a:sym typeface="Arial"/>
              </a:rPr>
              <a:t>Brett</a:t>
            </a:r>
          </a:p>
          <a:p>
            <a:pPr algn="ctr"/>
            <a:r>
              <a:rPr lang="en-US" sz="2000" kern="0" dirty="0">
                <a:solidFill>
                  <a:srgbClr val="FF0000"/>
                </a:solidFill>
                <a:cs typeface="Arial"/>
                <a:sym typeface="Arial"/>
              </a:rPr>
              <a:t>Funky</a:t>
            </a:r>
          </a:p>
          <a:p>
            <a:pPr algn="ctr"/>
            <a:r>
              <a:rPr lang="en-US" sz="2000" kern="0" dirty="0">
                <a:solidFill>
                  <a:srgbClr val="FF0000"/>
                </a:solidFill>
                <a:cs typeface="Arial"/>
                <a:sym typeface="Arial"/>
              </a:rPr>
              <a:t>Grassy</a:t>
            </a:r>
          </a:p>
          <a:p>
            <a:pPr algn="ctr"/>
            <a:r>
              <a:rPr lang="en-US" sz="2000" kern="0" dirty="0" smtClean="0">
                <a:solidFill>
                  <a:srgbClr val="FF0000"/>
                </a:solidFill>
                <a:cs typeface="Arial"/>
                <a:sym typeface="Arial"/>
              </a:rPr>
              <a:t>Mosaic</a:t>
            </a:r>
            <a:endParaRPr lang="en-US" sz="2000" kern="0" dirty="0">
              <a:solidFill>
                <a:srgbClr val="FF0000"/>
              </a:solidFill>
              <a:cs typeface="Arial"/>
              <a:sym typeface="Arial"/>
            </a:endParaRPr>
          </a:p>
        </p:txBody>
      </p:sp>
      <p:sp>
        <p:nvSpPr>
          <p:cNvPr id="17" name="TextBox 16"/>
          <p:cNvSpPr txBox="1"/>
          <p:nvPr/>
        </p:nvSpPr>
        <p:spPr>
          <a:xfrm>
            <a:off x="5537462" y="3199747"/>
            <a:ext cx="3398293" cy="1323439"/>
          </a:xfrm>
          <a:prstGeom prst="rect">
            <a:avLst/>
          </a:prstGeom>
          <a:noFill/>
        </p:spPr>
        <p:txBody>
          <a:bodyPr wrap="square" rtlCol="0">
            <a:spAutoFit/>
          </a:bodyPr>
          <a:lstStyle/>
          <a:p>
            <a:pPr algn="ctr"/>
            <a:r>
              <a:rPr lang="en-US" sz="2000" kern="0" dirty="0" smtClean="0">
                <a:solidFill>
                  <a:srgbClr val="00B050"/>
                </a:solidFill>
                <a:cs typeface="Arial"/>
                <a:sym typeface="Arial"/>
              </a:rPr>
              <a:t>Traditional</a:t>
            </a:r>
          </a:p>
          <a:p>
            <a:pPr algn="ctr"/>
            <a:r>
              <a:rPr lang="en-US" sz="2000" kern="0" dirty="0" smtClean="0">
                <a:solidFill>
                  <a:srgbClr val="00B050"/>
                </a:solidFill>
                <a:cs typeface="Arial"/>
                <a:sym typeface="Arial"/>
              </a:rPr>
              <a:t>Hoppy </a:t>
            </a:r>
          </a:p>
          <a:p>
            <a:pPr algn="ctr"/>
            <a:r>
              <a:rPr lang="en-US" sz="2000" kern="0" dirty="0" smtClean="0">
                <a:solidFill>
                  <a:srgbClr val="00B050"/>
                </a:solidFill>
                <a:cs typeface="Arial"/>
                <a:sym typeface="Arial"/>
              </a:rPr>
              <a:t>Drinkable</a:t>
            </a:r>
          </a:p>
          <a:p>
            <a:pPr algn="ctr"/>
            <a:r>
              <a:rPr lang="en-US" sz="2000" kern="0" dirty="0" smtClean="0">
                <a:solidFill>
                  <a:srgbClr val="00B050"/>
                </a:solidFill>
                <a:cs typeface="Arial"/>
                <a:sym typeface="Arial"/>
              </a:rPr>
              <a:t>Limited edition</a:t>
            </a:r>
          </a:p>
        </p:txBody>
      </p:sp>
      <p:sp>
        <p:nvSpPr>
          <p:cNvPr id="13" name="TextBox 12"/>
          <p:cNvSpPr txBox="1"/>
          <p:nvPr/>
        </p:nvSpPr>
        <p:spPr>
          <a:xfrm>
            <a:off x="361889" y="2331890"/>
            <a:ext cx="2737307" cy="461665"/>
          </a:xfrm>
          <a:prstGeom prst="rect">
            <a:avLst/>
          </a:prstGeom>
          <a:noFill/>
        </p:spPr>
        <p:txBody>
          <a:bodyPr wrap="square" rtlCol="0">
            <a:spAutoFit/>
          </a:bodyPr>
          <a:lstStyle/>
          <a:p>
            <a:pPr algn="ctr"/>
            <a:r>
              <a:rPr lang="en-US" sz="2400" b="1" kern="0" dirty="0" smtClean="0">
                <a:solidFill>
                  <a:srgbClr val="FF0000"/>
                </a:solidFill>
                <a:cs typeface="Arial"/>
                <a:sym typeface="Arial"/>
              </a:rPr>
              <a:t>GABF</a:t>
            </a:r>
          </a:p>
        </p:txBody>
      </p:sp>
      <p:sp>
        <p:nvSpPr>
          <p:cNvPr id="18" name="TextBox 17"/>
          <p:cNvSpPr txBox="1"/>
          <p:nvPr/>
        </p:nvSpPr>
        <p:spPr>
          <a:xfrm>
            <a:off x="5715691" y="2314815"/>
            <a:ext cx="3398293" cy="830997"/>
          </a:xfrm>
          <a:prstGeom prst="rect">
            <a:avLst/>
          </a:prstGeom>
          <a:noFill/>
        </p:spPr>
        <p:txBody>
          <a:bodyPr wrap="square" rtlCol="0">
            <a:spAutoFit/>
          </a:bodyPr>
          <a:lstStyle/>
          <a:p>
            <a:pPr algn="ctr"/>
            <a:r>
              <a:rPr lang="en-US" sz="2400" b="1" kern="0" dirty="0" smtClean="0">
                <a:solidFill>
                  <a:srgbClr val="00B050"/>
                </a:solidFill>
                <a:cs typeface="Arial"/>
                <a:sym typeface="Arial"/>
              </a:rPr>
              <a:t>Independent/ Independently owned</a:t>
            </a:r>
          </a:p>
        </p:txBody>
      </p:sp>
    </p:spTree>
    <p:extLst>
      <p:ext uri="{BB962C8B-B14F-4D97-AF65-F5344CB8AC3E}">
        <p14:creationId xmlns:p14="http://schemas.microsoft.com/office/powerpoint/2010/main" val="4859869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3"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745"/>
            <a:ext cx="9144000" cy="5143500"/>
          </a:xfrm>
          <a:prstGeom prst="rect">
            <a:avLst/>
          </a:prstGeom>
          <a:ln>
            <a:noFill/>
          </a:ln>
        </p:spPr>
      </p:pic>
      <p:sp>
        <p:nvSpPr>
          <p:cNvPr id="2" name="Footer Placeholder 1"/>
          <p:cNvSpPr>
            <a:spLocks noGrp="1"/>
          </p:cNvSpPr>
          <p:nvPr>
            <p:ph type="ftr" sz="quarter" idx="11"/>
          </p:nvPr>
        </p:nvSpPr>
        <p:spPr/>
        <p:txBody>
          <a:bodyPr/>
          <a:lstStyle/>
          <a:p>
            <a:r>
              <a:rPr lang="en-US" sz="2800" dirty="0" smtClean="0"/>
              <a:t>#IndependentBeer</a:t>
            </a:r>
            <a:endParaRPr lang="en-US" sz="2800" dirty="0"/>
          </a:p>
        </p:txBody>
      </p:sp>
      <p:sp>
        <p:nvSpPr>
          <p:cNvPr id="3" name="Slide Number Placeholder 2"/>
          <p:cNvSpPr>
            <a:spLocks noGrp="1"/>
          </p:cNvSpPr>
          <p:nvPr>
            <p:ph type="sldNum" sz="quarter" idx="12"/>
          </p:nvPr>
        </p:nvSpPr>
        <p:spPr/>
        <p:txBody>
          <a:bodyPr/>
          <a:lstStyle/>
          <a:p>
            <a:fld id="{A75B33C9-968E-4C4A-8F2E-A20C10AFF5B7}" type="slidenum">
              <a:rPr lang="en-US" smtClean="0"/>
              <a:t>25</a:t>
            </a:fld>
            <a:endParaRPr lang="en-US" dirty="0"/>
          </a:p>
        </p:txBody>
      </p:sp>
      <p:sp>
        <p:nvSpPr>
          <p:cNvPr id="5" name="TextBox 4"/>
          <p:cNvSpPr txBox="1"/>
          <p:nvPr/>
        </p:nvSpPr>
        <p:spPr>
          <a:xfrm>
            <a:off x="1498060" y="87549"/>
            <a:ext cx="6585625" cy="954107"/>
          </a:xfrm>
          <a:prstGeom prst="rect">
            <a:avLst/>
          </a:prstGeom>
          <a:noFill/>
        </p:spPr>
        <p:txBody>
          <a:bodyPr wrap="square" rtlCol="0">
            <a:spAutoFit/>
          </a:bodyPr>
          <a:lstStyle/>
          <a:p>
            <a:pPr algn="ctr"/>
            <a:r>
              <a:rPr lang="en-US" sz="2800" b="1" dirty="0" smtClean="0"/>
              <a:t>Independent Craft Brewer Seal</a:t>
            </a:r>
          </a:p>
          <a:p>
            <a:pPr algn="ctr"/>
            <a:r>
              <a:rPr lang="en-US" sz="2800" b="1" dirty="0" smtClean="0"/>
              <a:t>BrewersAssociation.org/seal</a:t>
            </a:r>
            <a:endParaRPr lang="en-US" sz="2800" b="1" dirty="0"/>
          </a:p>
        </p:txBody>
      </p:sp>
      <p:sp>
        <p:nvSpPr>
          <p:cNvPr id="14" name="Isosceles Triangle 13"/>
          <p:cNvSpPr/>
          <p:nvPr/>
        </p:nvSpPr>
        <p:spPr>
          <a:xfrm rot="-9896108">
            <a:off x="4774898" y="2526685"/>
            <a:ext cx="846285" cy="601506"/>
          </a:xfrm>
          <a:prstGeom prst="triangle">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p:sp>
        <p:nvSpPr>
          <p:cNvPr id="17" name="Oval 16"/>
          <p:cNvSpPr/>
          <p:nvPr/>
        </p:nvSpPr>
        <p:spPr>
          <a:xfrm>
            <a:off x="5999400" y="3360035"/>
            <a:ext cx="695880" cy="695880"/>
          </a:xfrm>
          <a:prstGeom prst="ellipse">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p:sp>
        <p:nvSpPr>
          <p:cNvPr id="7" name="TextBox 6"/>
          <p:cNvSpPr txBox="1"/>
          <p:nvPr/>
        </p:nvSpPr>
        <p:spPr>
          <a:xfrm>
            <a:off x="69850" y="254000"/>
            <a:ext cx="2266950" cy="461665"/>
          </a:xfrm>
          <a:prstGeom prst="rect">
            <a:avLst/>
          </a:prstGeom>
          <a:noFill/>
          <a:scene3d>
            <a:camera prst="isometricRightUp"/>
            <a:lightRig rig="threePt" dir="t"/>
          </a:scene3d>
        </p:spPr>
        <p:txBody>
          <a:bodyPr wrap="square" rtlCol="0">
            <a:spAutoFit/>
          </a:bodyPr>
          <a:lstStyle/>
          <a:p>
            <a:r>
              <a:rPr lang="en-US" sz="2400" b="1" dirty="0" smtClean="0">
                <a:solidFill>
                  <a:srgbClr val="FF0000"/>
                </a:solidFill>
              </a:rPr>
              <a:t>Differentiation</a:t>
            </a:r>
            <a:endParaRPr lang="en-US" sz="2400" b="1" dirty="0">
              <a:solidFill>
                <a:srgbClr val="FF0000"/>
              </a:solidFill>
            </a:endParaRPr>
          </a:p>
        </p:txBody>
      </p:sp>
    </p:spTree>
    <p:extLst>
      <p:ext uri="{BB962C8B-B14F-4D97-AF65-F5344CB8AC3E}">
        <p14:creationId xmlns:p14="http://schemas.microsoft.com/office/powerpoint/2010/main" val="265375866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4114801" y="133350"/>
            <a:ext cx="4400549" cy="1134666"/>
          </a:xfrm>
        </p:spPr>
        <p:txBody>
          <a:bodyPr/>
          <a:lstStyle/>
          <a:p>
            <a:r>
              <a:rPr lang="en-US" b="1" dirty="0">
                <a:solidFill>
                  <a:srgbClr val="990000"/>
                </a:solidFill>
                <a:latin typeface="Helvetica" charset="0"/>
                <a:ea typeface="Helvetica" charset="0"/>
                <a:cs typeface="Helvetica" charset="0"/>
              </a:rPr>
              <a:t>Homebrewing in U.S.</a:t>
            </a:r>
          </a:p>
        </p:txBody>
      </p:sp>
      <p:sp>
        <p:nvSpPr>
          <p:cNvPr id="3" name="Content Placeholder 2"/>
          <p:cNvSpPr>
            <a:spLocks noGrp="1"/>
          </p:cNvSpPr>
          <p:nvPr>
            <p:ph idx="1"/>
          </p:nvPr>
        </p:nvSpPr>
        <p:spPr>
          <a:xfrm>
            <a:off x="4095749" y="1047751"/>
            <a:ext cx="4419600" cy="3508773"/>
          </a:xfrm>
        </p:spPr>
        <p:txBody>
          <a:bodyPr>
            <a:normAutofit/>
          </a:bodyPr>
          <a:lstStyle/>
          <a:p>
            <a:pPr>
              <a:lnSpc>
                <a:spcPct val="110000"/>
              </a:lnSpc>
              <a:spcBef>
                <a:spcPts val="0"/>
              </a:spcBef>
            </a:pPr>
            <a:r>
              <a:rPr lang="en-US" sz="2000" b="1" dirty="0">
                <a:solidFill>
                  <a:srgbClr val="990000"/>
                </a:solidFill>
                <a:latin typeface="Helvetica" charset="0"/>
                <a:ea typeface="Helvetica" charset="0"/>
                <a:cs typeface="Helvetica" charset="0"/>
              </a:rPr>
              <a:t>1M+ </a:t>
            </a:r>
            <a:r>
              <a:rPr lang="en-US" sz="2000" b="1" dirty="0" smtClean="0">
                <a:solidFill>
                  <a:srgbClr val="990000"/>
                </a:solidFill>
                <a:latin typeface="Helvetica" charset="0"/>
                <a:ea typeface="Helvetica" charset="0"/>
                <a:cs typeface="Helvetica" charset="0"/>
              </a:rPr>
              <a:t>homebrews</a:t>
            </a:r>
            <a:endParaRPr lang="en-US" sz="2000" b="1" dirty="0">
              <a:solidFill>
                <a:srgbClr val="990000"/>
              </a:solidFill>
              <a:latin typeface="Helvetica" charset="0"/>
              <a:ea typeface="Helvetica" charset="0"/>
              <a:cs typeface="Helvetica" charset="0"/>
            </a:endParaRPr>
          </a:p>
          <a:p>
            <a:pPr>
              <a:lnSpc>
                <a:spcPct val="110000"/>
              </a:lnSpc>
              <a:spcBef>
                <a:spcPts val="0"/>
              </a:spcBef>
            </a:pPr>
            <a:r>
              <a:rPr lang="en-US" sz="2000" b="1" dirty="0">
                <a:solidFill>
                  <a:srgbClr val="990000"/>
                </a:solidFill>
                <a:latin typeface="Helvetica" charset="0"/>
                <a:ea typeface="Helvetica" charset="0"/>
                <a:cs typeface="Helvetica" charset="0"/>
              </a:rPr>
              <a:t>1,500+ Clubs</a:t>
            </a:r>
          </a:p>
          <a:p>
            <a:pPr>
              <a:lnSpc>
                <a:spcPct val="110000"/>
              </a:lnSpc>
              <a:spcBef>
                <a:spcPts val="0"/>
              </a:spcBef>
            </a:pPr>
            <a:r>
              <a:rPr lang="en-US" sz="2000" b="1" dirty="0">
                <a:solidFill>
                  <a:srgbClr val="990000"/>
                </a:solidFill>
                <a:latin typeface="Helvetica" charset="0"/>
                <a:ea typeface="Helvetica" charset="0"/>
                <a:cs typeface="Helvetica" charset="0"/>
              </a:rPr>
              <a:t>700+ Retailers</a:t>
            </a:r>
          </a:p>
          <a:p>
            <a:pPr>
              <a:lnSpc>
                <a:spcPct val="110000"/>
              </a:lnSpc>
              <a:spcBef>
                <a:spcPts val="0"/>
              </a:spcBef>
            </a:pPr>
            <a:r>
              <a:rPr lang="en-US" sz="2000" b="1" dirty="0">
                <a:solidFill>
                  <a:srgbClr val="990000"/>
                </a:solidFill>
                <a:latin typeface="Helvetica" charset="0"/>
                <a:ea typeface="Helvetica" charset="0"/>
                <a:cs typeface="Helvetica" charset="0"/>
              </a:rPr>
              <a:t>BJCP Competitions 626 in 2015 vs. 192 in 2003</a:t>
            </a:r>
          </a:p>
          <a:p>
            <a:pPr>
              <a:lnSpc>
                <a:spcPct val="110000"/>
              </a:lnSpc>
              <a:spcBef>
                <a:spcPts val="0"/>
              </a:spcBef>
            </a:pPr>
            <a:r>
              <a:rPr lang="en-US" sz="2000" b="1" dirty="0">
                <a:solidFill>
                  <a:srgbClr val="990000"/>
                </a:solidFill>
                <a:latin typeface="Helvetica" charset="0"/>
                <a:ea typeface="Helvetica" charset="0"/>
                <a:cs typeface="Helvetica" charset="0"/>
              </a:rPr>
              <a:t>46,000 members of AHA</a:t>
            </a:r>
          </a:p>
          <a:p>
            <a:pPr>
              <a:lnSpc>
                <a:spcPct val="110000"/>
              </a:lnSpc>
              <a:spcBef>
                <a:spcPts val="0"/>
              </a:spcBef>
            </a:pPr>
            <a:endParaRPr lang="en-US" sz="2000" b="1" dirty="0">
              <a:solidFill>
                <a:srgbClr val="990000"/>
              </a:solidFill>
              <a:latin typeface="Helvetica" charset="0"/>
              <a:ea typeface="Helvetica" charset="0"/>
              <a:cs typeface="Helvetica" charset="0"/>
            </a:endParaRPr>
          </a:p>
          <a:p>
            <a:pPr marL="0" indent="0" algn="ctr">
              <a:lnSpc>
                <a:spcPct val="110000"/>
              </a:lnSpc>
              <a:spcBef>
                <a:spcPts val="0"/>
              </a:spcBef>
              <a:buNone/>
            </a:pPr>
            <a:r>
              <a:rPr lang="en-US" sz="2000" b="1" dirty="0">
                <a:solidFill>
                  <a:srgbClr val="990000"/>
                </a:solidFill>
                <a:latin typeface="Helvetica" charset="0"/>
                <a:ea typeface="Helvetica" charset="0"/>
                <a:cs typeface="Helvetica" charset="0"/>
              </a:rPr>
              <a:t>HomebrewersAssociation.org</a:t>
            </a:r>
          </a:p>
          <a:p>
            <a:endParaRPr lang="en-US" dirty="0"/>
          </a:p>
        </p:txBody>
      </p:sp>
      <p:sp>
        <p:nvSpPr>
          <p:cNvPr id="5" name="Slide Number Placeholder 4"/>
          <p:cNvSpPr>
            <a:spLocks noGrp="1"/>
          </p:cNvSpPr>
          <p:nvPr>
            <p:ph type="sldNum" sz="quarter" idx="12"/>
          </p:nvPr>
        </p:nvSpPr>
        <p:spPr>
          <a:xfrm>
            <a:off x="6457951" y="4767264"/>
            <a:ext cx="1446530" cy="273844"/>
          </a:xfrm>
        </p:spPr>
        <p:txBody>
          <a:bodyPr/>
          <a:lstStyle/>
          <a:p>
            <a:fld id="{A75B33C9-968E-4C4A-8F2E-A20C10AFF5B7}"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37613162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7" name="TextBox 6"/>
          <p:cNvSpPr txBox="1"/>
          <p:nvPr/>
        </p:nvSpPr>
        <p:spPr>
          <a:xfrm>
            <a:off x="3106270" y="137689"/>
            <a:ext cx="5775511" cy="1815882"/>
          </a:xfrm>
          <a:prstGeom prst="rect">
            <a:avLst/>
          </a:prstGeom>
          <a:noFill/>
        </p:spPr>
        <p:txBody>
          <a:bodyPr wrap="square" rtlCol="0">
            <a:spAutoFit/>
          </a:bodyPr>
          <a:lstStyle/>
          <a:p>
            <a:r>
              <a:rPr lang="en-US" sz="4000" b="1" dirty="0" smtClean="0">
                <a:solidFill>
                  <a:srgbClr val="FF0000"/>
                </a:solidFill>
                <a:latin typeface="Helvetica" charset="0"/>
                <a:ea typeface="Helvetica" charset="0"/>
                <a:cs typeface="Helvetica" charset="0"/>
              </a:rPr>
              <a:t>Types of Beer Lovers </a:t>
            </a:r>
          </a:p>
          <a:p>
            <a:endParaRPr lang="en-US" sz="7200" dirty="0">
              <a:solidFill>
                <a:schemeClr val="bg2">
                  <a:lumMod val="25000"/>
                </a:schemeClr>
              </a:solidFill>
              <a:latin typeface="Helvetica" charset="0"/>
              <a:ea typeface="Helvetica" charset="0"/>
              <a:cs typeface="Helvetica" charset="0"/>
            </a:endParaRPr>
          </a:p>
        </p:txBody>
      </p:sp>
      <p:sp>
        <p:nvSpPr>
          <p:cNvPr id="2" name="TextBox 1"/>
          <p:cNvSpPr txBox="1"/>
          <p:nvPr/>
        </p:nvSpPr>
        <p:spPr>
          <a:xfrm>
            <a:off x="4615163" y="1586459"/>
            <a:ext cx="4520693" cy="1962076"/>
          </a:xfrm>
          <a:prstGeom prst="rect">
            <a:avLst/>
          </a:prstGeom>
          <a:noFill/>
        </p:spPr>
        <p:txBody>
          <a:bodyPr wrap="square" rtlCol="0">
            <a:spAutoFit/>
          </a:bodyPr>
          <a:lstStyle/>
          <a:p>
            <a:pPr marL="285750" indent="-285750">
              <a:buFont typeface="Arial" panose="020B0604020202020204" pitchFamily="34" charset="0"/>
              <a:buChar char="•"/>
            </a:pPr>
            <a:r>
              <a:rPr lang="en-US" sz="3600" b="1" dirty="0">
                <a:solidFill>
                  <a:schemeClr val="bg2">
                    <a:lumMod val="25000"/>
                  </a:schemeClr>
                </a:solidFill>
                <a:latin typeface="Helvetica" charset="0"/>
                <a:ea typeface="Helvetica" charset="0"/>
                <a:cs typeface="Helvetica" charset="0"/>
              </a:rPr>
              <a:t>Beer </a:t>
            </a:r>
            <a:r>
              <a:rPr lang="en-US" sz="3600" b="1" dirty="0" smtClean="0">
                <a:solidFill>
                  <a:schemeClr val="bg2">
                    <a:lumMod val="25000"/>
                  </a:schemeClr>
                </a:solidFill>
                <a:latin typeface="Helvetica" charset="0"/>
                <a:ea typeface="Helvetica" charset="0"/>
                <a:cs typeface="Helvetica" charset="0"/>
              </a:rPr>
              <a:t>Beginners</a:t>
            </a:r>
          </a:p>
          <a:p>
            <a:pPr marL="285750" indent="-285750">
              <a:buFont typeface="Arial" panose="020B0604020202020204" pitchFamily="34" charset="0"/>
              <a:buChar char="•"/>
            </a:pPr>
            <a:r>
              <a:rPr lang="en-US" sz="3600" b="1" dirty="0" smtClean="0">
                <a:solidFill>
                  <a:schemeClr val="bg2">
                    <a:lumMod val="25000"/>
                  </a:schemeClr>
                </a:solidFill>
                <a:latin typeface="Helvetica" charset="0"/>
                <a:ea typeface="Helvetica" charset="0"/>
                <a:cs typeface="Helvetica" charset="0"/>
              </a:rPr>
              <a:t>Beer Enthusiasts</a:t>
            </a:r>
          </a:p>
          <a:p>
            <a:pPr marL="285750" indent="-285750">
              <a:buFont typeface="Arial" panose="020B0604020202020204" pitchFamily="34" charset="0"/>
              <a:buChar char="•"/>
            </a:pPr>
            <a:r>
              <a:rPr lang="en-US" sz="3600" b="1" dirty="0" smtClean="0">
                <a:solidFill>
                  <a:schemeClr val="bg2">
                    <a:lumMod val="25000"/>
                  </a:schemeClr>
                </a:solidFill>
                <a:latin typeface="Helvetica" charset="0"/>
                <a:ea typeface="Helvetica" charset="0"/>
                <a:cs typeface="Helvetica" charset="0"/>
              </a:rPr>
              <a:t>Beer </a:t>
            </a:r>
            <a:r>
              <a:rPr lang="en-US" sz="3600" b="1" dirty="0">
                <a:solidFill>
                  <a:schemeClr val="bg2">
                    <a:lumMod val="25000"/>
                  </a:schemeClr>
                </a:solidFill>
                <a:latin typeface="Helvetica" charset="0"/>
                <a:ea typeface="Helvetica" charset="0"/>
                <a:cs typeface="Helvetica" charset="0"/>
              </a:rPr>
              <a:t>Geeks</a:t>
            </a:r>
            <a:endParaRPr lang="en-US" sz="3600" dirty="0">
              <a:solidFill>
                <a:schemeClr val="bg2">
                  <a:lumMod val="25000"/>
                </a:schemeClr>
              </a:solidFill>
              <a:latin typeface="Helvetica" charset="0"/>
              <a:ea typeface="Helvetica" charset="0"/>
              <a:cs typeface="Helvetica" charset="0"/>
            </a:endParaRPr>
          </a:p>
          <a:p>
            <a:endParaRPr lang="en-US" dirty="0"/>
          </a:p>
        </p:txBody>
      </p:sp>
    </p:spTree>
    <p:extLst>
      <p:ext uri="{BB962C8B-B14F-4D97-AF65-F5344CB8AC3E}">
        <p14:creationId xmlns:p14="http://schemas.microsoft.com/office/powerpoint/2010/main" val="4222201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8144" y="754261"/>
            <a:ext cx="9144000" cy="960835"/>
          </a:xfrm>
        </p:spPr>
        <p:txBody>
          <a:bodyPr/>
          <a:lstStyle/>
          <a:p>
            <a:pPr algn="ctr"/>
            <a:r>
              <a:rPr lang="en-US" b="1" dirty="0">
                <a:solidFill>
                  <a:srgbClr val="990000"/>
                </a:solidFill>
                <a:latin typeface="Helvetica" charset="0"/>
                <a:ea typeface="Helvetica" charset="0"/>
                <a:cs typeface="Helvetica" charset="0"/>
              </a:rPr>
              <a:t>Gender of U.S. Beer Lovers</a:t>
            </a:r>
          </a:p>
        </p:txBody>
      </p:sp>
      <p:sp>
        <p:nvSpPr>
          <p:cNvPr id="3" name="Content Placeholder 2"/>
          <p:cNvSpPr>
            <a:spLocks noGrp="1"/>
          </p:cNvSpPr>
          <p:nvPr>
            <p:ph idx="1"/>
          </p:nvPr>
        </p:nvSpPr>
        <p:spPr>
          <a:xfrm>
            <a:off x="0" y="1369220"/>
            <a:ext cx="9144000" cy="3263503"/>
          </a:xfrm>
        </p:spPr>
        <p:txBody>
          <a:bodyPr>
            <a:normAutofit/>
          </a:bodyPr>
          <a:lstStyle/>
          <a:p>
            <a:pPr marL="0" indent="0" algn="ctr">
              <a:buNone/>
            </a:pPr>
            <a:r>
              <a:rPr lang="en-US" sz="6000" b="1" dirty="0" smtClean="0">
                <a:solidFill>
                  <a:srgbClr val="990000"/>
                </a:solidFill>
                <a:latin typeface="Helvetica" charset="0"/>
                <a:ea typeface="Helvetica" charset="0"/>
                <a:cs typeface="Helvetica" charset="0"/>
              </a:rPr>
              <a:t>72% </a:t>
            </a:r>
            <a:r>
              <a:rPr lang="en-US" sz="6000" b="1" dirty="0">
                <a:solidFill>
                  <a:srgbClr val="990000"/>
                </a:solidFill>
                <a:latin typeface="Helvetica" charset="0"/>
                <a:ea typeface="Helvetica" charset="0"/>
                <a:cs typeface="Helvetica" charset="0"/>
              </a:rPr>
              <a:t>Male</a:t>
            </a:r>
          </a:p>
          <a:p>
            <a:pPr marL="0" indent="0" algn="ctr">
              <a:buNone/>
            </a:pPr>
            <a:r>
              <a:rPr lang="en-US" sz="6000" b="1" dirty="0" smtClean="0">
                <a:solidFill>
                  <a:srgbClr val="990000"/>
                </a:solidFill>
                <a:latin typeface="Helvetica" charset="0"/>
                <a:ea typeface="Helvetica" charset="0"/>
                <a:cs typeface="Helvetica" charset="0"/>
              </a:rPr>
              <a:t>28% </a:t>
            </a:r>
            <a:r>
              <a:rPr lang="en-US" sz="6000" b="1" dirty="0">
                <a:solidFill>
                  <a:srgbClr val="990000"/>
                </a:solidFill>
                <a:latin typeface="Helvetica" charset="0"/>
                <a:ea typeface="Helvetica" charset="0"/>
                <a:cs typeface="Helvetica" charset="0"/>
              </a:rPr>
              <a:t>Female</a:t>
            </a:r>
          </a:p>
        </p:txBody>
      </p:sp>
      <p:sp>
        <p:nvSpPr>
          <p:cNvPr id="5" name="Rectangle 4"/>
          <p:cNvSpPr/>
          <p:nvPr/>
        </p:nvSpPr>
        <p:spPr>
          <a:xfrm>
            <a:off x="1524000" y="3943350"/>
            <a:ext cx="6572250" cy="253916"/>
          </a:xfrm>
          <a:prstGeom prst="rect">
            <a:avLst/>
          </a:prstGeom>
        </p:spPr>
        <p:txBody>
          <a:bodyPr wrap="square">
            <a:spAutoFit/>
          </a:bodyPr>
          <a:lstStyle/>
          <a:p>
            <a:r>
              <a:rPr lang="en-US" sz="1050" dirty="0">
                <a:solidFill>
                  <a:srgbClr val="990000"/>
                </a:solidFill>
                <a:latin typeface="Arial" panose="020B0604020202020204" pitchFamily="34" charset="0"/>
              </a:rPr>
              <a:t>Source: </a:t>
            </a:r>
            <a:r>
              <a:rPr lang="en-US" sz="1050" dirty="0" smtClean="0">
                <a:solidFill>
                  <a:srgbClr val="990000"/>
                </a:solidFill>
                <a:latin typeface="Arial" panose="020B0604020202020204" pitchFamily="34" charset="0"/>
              </a:rPr>
              <a:t>2016 </a:t>
            </a:r>
            <a:r>
              <a:rPr lang="en-US" sz="1050" dirty="0">
                <a:solidFill>
                  <a:srgbClr val="990000"/>
                </a:solidFill>
                <a:latin typeface="Arial" panose="020B0604020202020204" pitchFamily="34" charset="0"/>
              </a:rPr>
              <a:t>U.S. Yankelovich MONITOR survey, which tapped more than 10,000 respondents</a:t>
            </a:r>
            <a:endParaRPr lang="en-US" sz="1050" dirty="0">
              <a:solidFill>
                <a:srgbClr val="990000"/>
              </a:solidFill>
            </a:endParaRPr>
          </a:p>
        </p:txBody>
      </p:sp>
      <p:sp>
        <p:nvSpPr>
          <p:cNvPr id="6" name="Slide Number Placeholder 5"/>
          <p:cNvSpPr>
            <a:spLocks noGrp="1"/>
          </p:cNvSpPr>
          <p:nvPr>
            <p:ph type="sldNum" sz="quarter" idx="12"/>
          </p:nvPr>
        </p:nvSpPr>
        <p:spPr>
          <a:xfrm>
            <a:off x="6457950" y="4777424"/>
            <a:ext cx="1375410" cy="273844"/>
          </a:xfrm>
        </p:spPr>
        <p:txBody>
          <a:bodyPr/>
          <a:lstStyle/>
          <a:p>
            <a:fld id="{A75B33C9-968E-4C4A-8F2E-A20C10AFF5B7}"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30234460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5B33C9-968E-4C4A-8F2E-A20C10AFF5B7}" type="slidenum">
              <a:rPr lang="en-US" smtClean="0"/>
              <a:t>29</a:t>
            </a:fld>
            <a:endParaRPr lang="en-US" dirty="0"/>
          </a:p>
        </p:txBody>
      </p:sp>
      <p:pic>
        <p:nvPicPr>
          <p:cNvPr id="6" name="Picture 5"/>
          <p:cNvPicPr>
            <a:picLocks noChangeAspect="1"/>
          </p:cNvPicPr>
          <p:nvPr/>
        </p:nvPicPr>
        <p:blipFill>
          <a:blip r:embed="rId3"/>
          <a:stretch>
            <a:fillRect/>
          </a:stretch>
        </p:blipFill>
        <p:spPr>
          <a:xfrm>
            <a:off x="904874" y="0"/>
            <a:ext cx="6883275" cy="5167858"/>
          </a:xfrm>
          <a:prstGeom prst="rect">
            <a:avLst/>
          </a:prstGeom>
        </p:spPr>
      </p:pic>
    </p:spTree>
    <p:extLst>
      <p:ext uri="{BB962C8B-B14F-4D97-AF65-F5344CB8AC3E}">
        <p14:creationId xmlns:p14="http://schemas.microsoft.com/office/powerpoint/2010/main" val="27501056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894344" y="819150"/>
            <a:ext cx="5097256" cy="533400"/>
          </a:xfrm>
        </p:spPr>
        <p:txBody>
          <a:bodyPr>
            <a:normAutofit fontScale="90000"/>
          </a:bodyPr>
          <a:lstStyle/>
          <a:p>
            <a:r>
              <a:rPr lang="en-US" sz="2700" b="1" dirty="0">
                <a:solidFill>
                  <a:srgbClr val="990000"/>
                </a:solidFill>
                <a:latin typeface="Helvetica" charset="0"/>
                <a:ea typeface="Helvetica" charset="0"/>
                <a:cs typeface="Helvetica" charset="0"/>
              </a:rPr>
              <a:t>Brewers Association Membership</a:t>
            </a:r>
            <a:br>
              <a:rPr lang="en-US" sz="2700" b="1" dirty="0">
                <a:solidFill>
                  <a:srgbClr val="990000"/>
                </a:solidFill>
                <a:latin typeface="Helvetica" charset="0"/>
                <a:ea typeface="Helvetica" charset="0"/>
                <a:cs typeface="Helvetica" charset="0"/>
              </a:rPr>
            </a:br>
            <a:endParaRPr lang="en-US" b="1" dirty="0">
              <a:solidFill>
                <a:srgbClr val="990000"/>
              </a:solidFill>
              <a:latin typeface="Helvetica" charset="0"/>
              <a:ea typeface="Helvetica" charset="0"/>
              <a:cs typeface="Helvetica" charset="0"/>
            </a:endParaRPr>
          </a:p>
        </p:txBody>
      </p:sp>
      <p:sp>
        <p:nvSpPr>
          <p:cNvPr id="4" name="Content Placeholder 3"/>
          <p:cNvSpPr>
            <a:spLocks noGrp="1"/>
          </p:cNvSpPr>
          <p:nvPr>
            <p:ph sz="half" idx="1"/>
          </p:nvPr>
        </p:nvSpPr>
        <p:spPr>
          <a:xfrm>
            <a:off x="3894344" y="1352550"/>
            <a:ext cx="4876800" cy="3127773"/>
          </a:xfrm>
        </p:spPr>
        <p:txBody>
          <a:bodyPr vert="horz" lIns="91440" tIns="45720" rIns="91440" bIns="45720" rtlCol="0" anchor="t">
            <a:normAutofit lnSpcReduction="10000"/>
          </a:bodyPr>
          <a:lstStyle/>
          <a:p>
            <a:pPr marL="0" indent="0" algn="ctr">
              <a:buNone/>
            </a:pPr>
            <a:r>
              <a:rPr lang="en-US" sz="2000" b="1" u="sng" dirty="0" smtClean="0">
                <a:solidFill>
                  <a:srgbClr val="990000"/>
                </a:solidFill>
                <a:latin typeface="Helvetica" charset="0"/>
                <a:ea typeface="Helvetica" charset="0"/>
                <a:cs typeface="Helvetica" charset="0"/>
              </a:rPr>
              <a:t>50K+</a:t>
            </a:r>
            <a:r>
              <a:rPr lang="en-US" sz="2000" b="1" dirty="0" smtClean="0">
                <a:solidFill>
                  <a:srgbClr val="990000"/>
                </a:solidFill>
                <a:latin typeface="Helvetica" charset="0"/>
                <a:ea typeface="Helvetica" charset="0"/>
                <a:cs typeface="Helvetica" charset="0"/>
              </a:rPr>
              <a:t> MEMBERS</a:t>
            </a:r>
          </a:p>
          <a:p>
            <a:pPr marL="0" indent="0" algn="ctr">
              <a:buNone/>
            </a:pPr>
            <a:endParaRPr lang="en-US" sz="2000" b="1" dirty="0" smtClean="0">
              <a:solidFill>
                <a:srgbClr val="990000"/>
              </a:solidFill>
              <a:latin typeface="Helvetica" charset="0"/>
              <a:ea typeface="Helvetica" charset="0"/>
              <a:cs typeface="Helvetica" charset="0"/>
            </a:endParaRPr>
          </a:p>
          <a:p>
            <a:r>
              <a:rPr lang="en-US" sz="2000" b="1" dirty="0" smtClean="0">
                <a:solidFill>
                  <a:srgbClr val="990000"/>
                </a:solidFill>
                <a:latin typeface="Helvetica" charset="0"/>
                <a:ea typeface="Helvetica" charset="0"/>
                <a:cs typeface="Helvetica" charset="0"/>
              </a:rPr>
              <a:t>70%+ of 5,300 U.S</a:t>
            </a:r>
            <a:r>
              <a:rPr lang="en-US" sz="2000" b="1" dirty="0">
                <a:solidFill>
                  <a:srgbClr val="990000"/>
                </a:solidFill>
                <a:latin typeface="Helvetica" charset="0"/>
                <a:ea typeface="Helvetica" charset="0"/>
                <a:cs typeface="Helvetica" charset="0"/>
              </a:rPr>
              <a:t>. Breweries</a:t>
            </a:r>
          </a:p>
          <a:p>
            <a:r>
              <a:rPr lang="en-US" sz="2000" b="1" dirty="0">
                <a:solidFill>
                  <a:srgbClr val="990000"/>
                </a:solidFill>
                <a:latin typeface="Helvetica" charset="0"/>
                <a:ea typeface="Helvetica" charset="0"/>
                <a:cs typeface="Helvetica" charset="0"/>
              </a:rPr>
              <a:t>Retailers, Wholesalers, Allied Trade and </a:t>
            </a:r>
            <a:r>
              <a:rPr lang="en-US" sz="2000" b="1" dirty="0" smtClean="0">
                <a:solidFill>
                  <a:srgbClr val="990000"/>
                </a:solidFill>
                <a:latin typeface="Helvetica" charset="0"/>
                <a:ea typeface="Helvetica" charset="0"/>
                <a:cs typeface="Helvetica" charset="0"/>
              </a:rPr>
              <a:t>Homebrewers</a:t>
            </a:r>
          </a:p>
          <a:p>
            <a:r>
              <a:rPr lang="en-US" sz="2000" b="1" dirty="0" smtClean="0">
                <a:solidFill>
                  <a:srgbClr val="990000"/>
                </a:solidFill>
                <a:latin typeface="Helvetica" charset="0"/>
                <a:ea typeface="Helvetica" charset="0"/>
                <a:cs typeface="Helvetica" charset="0"/>
              </a:rPr>
              <a:t>Adding Educational Institutions</a:t>
            </a:r>
          </a:p>
          <a:p>
            <a:r>
              <a:rPr lang="en-US" sz="2000" b="1" dirty="0" smtClean="0">
                <a:solidFill>
                  <a:srgbClr val="990000"/>
                </a:solidFill>
                <a:latin typeface="Helvetica" charset="0"/>
                <a:ea typeface="Helvetica" charset="0"/>
                <a:cs typeface="Helvetica" charset="0"/>
              </a:rPr>
              <a:t>Like the James Beard Foundation for Beer…but more. </a:t>
            </a:r>
          </a:p>
          <a:p>
            <a:r>
              <a:rPr lang="en-US" sz="2000" b="1" dirty="0" smtClean="0">
                <a:solidFill>
                  <a:srgbClr val="990000"/>
                </a:solidFill>
                <a:latin typeface="Helvetica" charset="0"/>
                <a:ea typeface="Helvetica" charset="0"/>
                <a:cs typeface="Helvetica" charset="0"/>
              </a:rPr>
              <a:t>Promote and Protect</a:t>
            </a:r>
            <a:endParaRPr lang="en-US" sz="2000" b="1" dirty="0">
              <a:solidFill>
                <a:srgbClr val="990000"/>
              </a:solidFill>
              <a:latin typeface="Helvetica" charset="0"/>
              <a:ea typeface="Helvetica" charset="0"/>
              <a:cs typeface="Helvetica" charset="0"/>
            </a:endParaRPr>
          </a:p>
          <a:p>
            <a:endParaRPr lang="en-US" dirty="0"/>
          </a:p>
        </p:txBody>
      </p:sp>
      <p:sp>
        <p:nvSpPr>
          <p:cNvPr id="5" name="Slide Number Placeholder 4"/>
          <p:cNvSpPr>
            <a:spLocks noGrp="1"/>
          </p:cNvSpPr>
          <p:nvPr>
            <p:ph type="sldNum" sz="quarter" idx="12"/>
          </p:nvPr>
        </p:nvSpPr>
        <p:spPr>
          <a:xfrm>
            <a:off x="6457950" y="4767263"/>
            <a:ext cx="1497330" cy="273844"/>
          </a:xfrm>
        </p:spPr>
        <p:txBody>
          <a:bodyPr/>
          <a:lstStyle/>
          <a:p>
            <a:fld id="{A75B33C9-968E-4C4A-8F2E-A20C10AFF5B7}" type="slidenum">
              <a:rPr lang="en-US" smtClean="0"/>
              <a:t>3</a:t>
            </a:fld>
            <a:endParaRPr lang="en-US" dirty="0"/>
          </a:p>
        </p:txBody>
      </p:sp>
    </p:spTree>
    <p:extLst>
      <p:ext uri="{BB962C8B-B14F-4D97-AF65-F5344CB8AC3E}">
        <p14:creationId xmlns:p14="http://schemas.microsoft.com/office/powerpoint/2010/main" val="38701857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865" y="300038"/>
            <a:ext cx="6125004" cy="428625"/>
          </a:xfrm>
        </p:spPr>
        <p:txBody>
          <a:bodyPr/>
          <a:lstStyle/>
          <a:p>
            <a:r>
              <a:rPr lang="en-US" dirty="0" smtClean="0">
                <a:solidFill>
                  <a:schemeClr val="tx1"/>
                </a:solidFill>
              </a:rPr>
              <a:t>Total Beer vs Craft Age Breakdown</a:t>
            </a:r>
            <a:endParaRPr lang="en-US" dirty="0">
              <a:solidFill>
                <a:schemeClr val="tx1"/>
              </a:solidFill>
            </a:endParaRPr>
          </a:p>
        </p:txBody>
      </p:sp>
      <p:sp>
        <p:nvSpPr>
          <p:cNvPr id="3" name="Text Placeholder 2"/>
          <p:cNvSpPr>
            <a:spLocks noGrp="1"/>
          </p:cNvSpPr>
          <p:nvPr>
            <p:ph type="body" idx="13"/>
          </p:nvPr>
        </p:nvSpPr>
        <p:spPr>
          <a:xfrm>
            <a:off x="1943100" y="1028700"/>
            <a:ext cx="5205842" cy="285750"/>
          </a:xfrm>
          <a:solidFill>
            <a:srgbClr val="007FC7"/>
          </a:solidFill>
        </p:spPr>
        <p:txBody>
          <a:bodyPr vert="horz" wrap="square" lIns="68580" tIns="0" rIns="68580" bIns="0" rtlCol="0" anchor="t" anchorCtr="0">
            <a:noAutofit/>
          </a:bodyPr>
          <a:lstStyle/>
          <a:p>
            <a:r>
              <a:rPr lang="en-US" b="1" dirty="0" smtClean="0">
                <a:solidFill>
                  <a:schemeClr val="bg1"/>
                </a:solidFill>
              </a:rPr>
              <a:t>CRAFTS (</a:t>
            </a:r>
            <a:r>
              <a:rPr lang="en-US" b="1" dirty="0">
                <a:solidFill>
                  <a:schemeClr val="bg1"/>
                </a:solidFill>
              </a:rPr>
              <a:t>incl DM </a:t>
            </a:r>
            <a:r>
              <a:rPr lang="en-US" b="1" dirty="0" smtClean="0">
                <a:solidFill>
                  <a:schemeClr val="bg1"/>
                </a:solidFill>
              </a:rPr>
              <a:t>SPECIALTY) – </a:t>
            </a:r>
            <a:r>
              <a:rPr lang="en-US" b="1" dirty="0">
                <a:solidFill>
                  <a:schemeClr val="bg1"/>
                </a:solidFill>
              </a:rPr>
              <a:t>AGE/GENERATIONS; Index to % Adults</a:t>
            </a:r>
          </a:p>
          <a:p>
            <a:endParaRPr lang="en-US" b="1" dirty="0">
              <a:solidFill>
                <a:schemeClr val="bg1"/>
              </a:solidFill>
            </a:endParaRPr>
          </a:p>
        </p:txBody>
      </p:sp>
      <p:sp>
        <p:nvSpPr>
          <p:cNvPr id="4" name="Text Placeholder 3"/>
          <p:cNvSpPr>
            <a:spLocks noGrp="1"/>
          </p:cNvSpPr>
          <p:nvPr>
            <p:ph type="body" idx="15"/>
          </p:nvPr>
        </p:nvSpPr>
        <p:spPr/>
        <p:txBody>
          <a:bodyPr>
            <a:normAutofit/>
          </a:bodyPr>
          <a:lstStyle/>
          <a:p>
            <a:pPr algn="l"/>
            <a:r>
              <a:rPr lang="en-US" sz="900" dirty="0"/>
              <a:t>Source: Nielsen Spectra /Simmons (Data Version: Sept 2014); on plus off-premise</a:t>
            </a:r>
          </a:p>
        </p:txBody>
      </p:sp>
      <p:graphicFrame>
        <p:nvGraphicFramePr>
          <p:cNvPr id="6" name="Table 5"/>
          <p:cNvGraphicFramePr>
            <a:graphicFrameLocks noGrp="1"/>
          </p:cNvGraphicFramePr>
          <p:nvPr>
            <p:extLst/>
          </p:nvPr>
        </p:nvGraphicFramePr>
        <p:xfrm>
          <a:off x="1943100" y="1371601"/>
          <a:ext cx="5202460" cy="2846321"/>
        </p:xfrm>
        <a:graphic>
          <a:graphicData uri="http://schemas.openxmlformats.org/drawingml/2006/table">
            <a:tbl>
              <a:tblPr/>
              <a:tblGrid>
                <a:gridCol w="1306589"/>
                <a:gridCol w="733441"/>
                <a:gridCol w="912400"/>
                <a:gridCol w="648021"/>
                <a:gridCol w="912400"/>
                <a:gridCol w="689609"/>
              </a:tblGrid>
              <a:tr h="457201">
                <a:tc rowSpan="2">
                  <a:txBody>
                    <a:bodyPr/>
                    <a:lstStyle/>
                    <a:p>
                      <a:pPr algn="l" fontAlgn="ctr"/>
                      <a:r>
                        <a:rPr lang="en-US" sz="1400" b="1" i="0" u="none" strike="noStrike" dirty="0" smtClean="0">
                          <a:effectLst/>
                          <a:latin typeface="Arial"/>
                        </a:rPr>
                        <a:t>AGE </a:t>
                      </a:r>
                    </a:p>
                    <a:p>
                      <a:pPr algn="l" fontAlgn="ctr"/>
                      <a:r>
                        <a:rPr lang="en-US" sz="1400" b="1" i="0" u="none" strike="noStrike" dirty="0" smtClean="0">
                          <a:effectLst/>
                          <a:latin typeface="Arial"/>
                        </a:rPr>
                        <a:t>21+</a:t>
                      </a:r>
                      <a:endParaRPr lang="en-US" sz="1400" b="1" i="0" u="none" strike="noStrike" dirty="0">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rowSpan="2">
                  <a:txBody>
                    <a:bodyPr/>
                    <a:lstStyle/>
                    <a:p>
                      <a:pPr algn="ctr" fontAlgn="ctr"/>
                      <a:r>
                        <a:rPr lang="en-US" sz="1400" b="1" i="0" u="none" strike="noStrike" kern="1200" dirty="0" smtClean="0">
                          <a:solidFill>
                            <a:schemeClr val="tx1"/>
                          </a:solidFill>
                          <a:effectLst/>
                          <a:latin typeface="Arial"/>
                          <a:ea typeface="+mn-ea"/>
                          <a:cs typeface="+mn-cs"/>
                        </a:rPr>
                        <a:t>% Adults</a:t>
                      </a:r>
                      <a:endParaRPr lang="en-US" sz="1400" b="1" i="0" u="none" strike="noStrike" kern="1200" dirty="0">
                        <a:solidFill>
                          <a:schemeClr val="tx1"/>
                        </a:solidFill>
                        <a:effectLst/>
                        <a:latin typeface="Arial"/>
                        <a:ea typeface="+mn-ea"/>
                        <a:cs typeface="+mn-cs"/>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gridSpan="2">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2000" b="1" i="0" u="none" strike="noStrike" kern="1200" dirty="0" smtClean="0">
                          <a:solidFill>
                            <a:schemeClr val="bg1"/>
                          </a:solidFill>
                          <a:effectLst/>
                          <a:latin typeface="Arial"/>
                          <a:ea typeface="+mn-ea"/>
                          <a:cs typeface="+mn-cs"/>
                        </a:rPr>
                        <a:t>TTL BEER</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FC7"/>
                    </a:solidFill>
                  </a:tcPr>
                </a:tc>
                <a:tc hMerge="1">
                  <a:txBody>
                    <a:bodyPr/>
                    <a:lstStyle/>
                    <a:p>
                      <a:endParaRPr lang="en-US" dirty="0"/>
                    </a:p>
                  </a:txBody>
                  <a:tcPr marL="7620" marR="7620" marT="10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8FB"/>
                    </a:solidFill>
                  </a:tcPr>
                </a:tc>
                <a:tc gridSpan="2">
                  <a:txBody>
                    <a:bodyPr/>
                    <a:lstStyle/>
                    <a:p>
                      <a:pPr algn="ctr" fontAlgn="ctr"/>
                      <a:r>
                        <a:rPr lang="en-US" sz="2000" b="1" i="0" u="none" strike="noStrike" dirty="0" smtClean="0">
                          <a:solidFill>
                            <a:schemeClr val="bg1"/>
                          </a:solidFill>
                          <a:effectLst/>
                          <a:latin typeface="Arial"/>
                        </a:rPr>
                        <a:t>CRAFT*</a:t>
                      </a:r>
                      <a:endParaRPr lang="en-US" sz="2000" b="1" i="0" u="none" strike="noStrike" dirty="0">
                        <a:solidFill>
                          <a:schemeClr val="bg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FC7"/>
                    </a:solidFill>
                  </a:tcPr>
                </a:tc>
                <a:tc hMerge="1">
                  <a:txBody>
                    <a:bodyPr/>
                    <a:lstStyle/>
                    <a:p>
                      <a:endParaRPr lang="en-US"/>
                    </a:p>
                  </a:txBody>
                  <a:tcPr/>
                </a:tc>
              </a:tr>
              <a:tr h="381000">
                <a:tc vMerge="1">
                  <a:txBody>
                    <a:bodyPr/>
                    <a:lstStyle/>
                    <a:p>
                      <a:endParaRPr lang="en-US"/>
                    </a:p>
                  </a:txBody>
                  <a:tcPr/>
                </a:tc>
                <a:tc vMerge="1">
                  <a:txBody>
                    <a:bodyPr/>
                    <a:lstStyle/>
                    <a:p>
                      <a:pPr algn="ctr" fontAlgn="ctr"/>
                      <a:endParaRPr lang="en-US" sz="1900" b="1" i="0" u="none" strike="noStrike" dirty="0">
                        <a:effectLst/>
                        <a:latin typeface="Arial"/>
                      </a:endParaRPr>
                    </a:p>
                  </a:txBody>
                  <a:tcPr marL="7620" marR="7620" marT="1016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400" b="1" i="0" u="none" strike="noStrike" dirty="0">
                          <a:effectLst/>
                          <a:latin typeface="Arial"/>
                        </a:rPr>
                        <a:t>% Volume</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400" b="1" i="0" u="none" strike="noStrike" dirty="0">
                          <a:effectLst/>
                          <a:latin typeface="Arial"/>
                        </a:rPr>
                        <a:t>Index</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400" b="1" i="0" u="none" strike="noStrike" dirty="0">
                          <a:effectLst/>
                          <a:latin typeface="Arial"/>
                        </a:rPr>
                        <a:t>% Volume</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400" b="1" i="0" u="none" strike="noStrike" dirty="0">
                          <a:effectLst/>
                          <a:latin typeface="Arial"/>
                        </a:rPr>
                        <a:t>Index</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r>
              <a:tr h="502030">
                <a:tc>
                  <a:txBody>
                    <a:bodyPr/>
                    <a:lstStyle/>
                    <a:p>
                      <a:pPr marL="0" indent="0" algn="l" fontAlgn="ctr"/>
                      <a:r>
                        <a:rPr lang="en-US" sz="1800" b="1" i="0" u="none" strike="noStrike" dirty="0" smtClean="0">
                          <a:solidFill>
                            <a:schemeClr val="tx1"/>
                          </a:solidFill>
                          <a:effectLst/>
                          <a:latin typeface="Arial"/>
                        </a:rPr>
                        <a:t>21-34</a:t>
                      </a:r>
                      <a:endParaRPr lang="en-US" sz="1800" b="1" i="0" u="none" strike="noStrike" dirty="0">
                        <a:solidFill>
                          <a:schemeClr val="tx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25.6%</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35.1%</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tx1">
                              <a:lumMod val="50000"/>
                            </a:schemeClr>
                          </a:solidFill>
                          <a:effectLst/>
                          <a:latin typeface="Arial"/>
                        </a:rPr>
                        <a:t>137</a:t>
                      </a:r>
                      <a:endParaRPr lang="en-US" sz="1800" b="1"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marL="0" algn="ctr" defTabSz="457200" rtl="0" eaLnBrk="1" fontAlgn="ctr" latinLnBrk="0" hangingPunct="1"/>
                      <a:r>
                        <a:rPr lang="en-US" sz="1700" b="0" i="0" u="none" strike="noStrike" kern="1200" dirty="0" smtClean="0">
                          <a:solidFill>
                            <a:schemeClr val="tx1">
                              <a:lumMod val="50000"/>
                            </a:schemeClr>
                          </a:solidFill>
                          <a:effectLst/>
                          <a:latin typeface="Arial"/>
                          <a:ea typeface="+mn-ea"/>
                          <a:cs typeface="+mn-cs"/>
                        </a:rPr>
                        <a:t>35.5%</a:t>
                      </a:r>
                      <a:endParaRPr lang="en-US" sz="1700" b="0" i="0" u="none" strike="noStrike" kern="1200" dirty="0">
                        <a:solidFill>
                          <a:schemeClr val="tx1">
                            <a:lumMod val="50000"/>
                          </a:schemeClr>
                        </a:solidFill>
                        <a:effectLst/>
                        <a:latin typeface="Arial"/>
                        <a:ea typeface="+mn-ea"/>
                        <a:cs typeface="+mn-cs"/>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tx1">
                              <a:lumMod val="50000"/>
                            </a:schemeClr>
                          </a:solidFill>
                          <a:effectLst/>
                          <a:latin typeface="Arial"/>
                        </a:rPr>
                        <a:t>138</a:t>
                      </a:r>
                      <a:endParaRPr lang="en-US" sz="1800" b="1"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r>
              <a:tr h="502030">
                <a:tc>
                  <a:txBody>
                    <a:bodyPr/>
                    <a:lstStyle/>
                    <a:p>
                      <a:pPr algn="l" fontAlgn="ctr"/>
                      <a:r>
                        <a:rPr lang="en-US" sz="1800" b="1" i="0" u="none" strike="noStrike" dirty="0" smtClean="0">
                          <a:solidFill>
                            <a:schemeClr val="tx1"/>
                          </a:solidFill>
                          <a:effectLst/>
                          <a:latin typeface="Arial"/>
                        </a:rPr>
                        <a:t>35-44</a:t>
                      </a:r>
                      <a:endParaRPr lang="en-US" sz="1800" b="1" i="0" u="none" strike="noStrike" dirty="0">
                        <a:solidFill>
                          <a:schemeClr val="tx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18.0%</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20.7%</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tx1">
                              <a:lumMod val="50000"/>
                            </a:schemeClr>
                          </a:solidFill>
                          <a:effectLst/>
                          <a:latin typeface="Arial"/>
                        </a:rPr>
                        <a:t>115</a:t>
                      </a:r>
                      <a:endParaRPr lang="en-US" sz="1800" b="1"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marL="0" algn="ctr" defTabSz="457200" rtl="0" eaLnBrk="1" fontAlgn="ctr" latinLnBrk="0" hangingPunct="1"/>
                      <a:r>
                        <a:rPr lang="en-US" sz="1700" b="0" i="0" u="none" strike="noStrike" kern="1200" dirty="0" smtClean="0">
                          <a:solidFill>
                            <a:schemeClr val="tx1">
                              <a:lumMod val="50000"/>
                            </a:schemeClr>
                          </a:solidFill>
                          <a:effectLst/>
                          <a:latin typeface="Arial"/>
                          <a:ea typeface="+mn-ea"/>
                          <a:cs typeface="+mn-cs"/>
                        </a:rPr>
                        <a:t>24.3%</a:t>
                      </a:r>
                      <a:endParaRPr lang="en-US" sz="1700" b="0" i="0" u="none" strike="noStrike" kern="1200" dirty="0">
                        <a:solidFill>
                          <a:schemeClr val="tx1">
                            <a:lumMod val="50000"/>
                          </a:schemeClr>
                        </a:solidFill>
                        <a:effectLst/>
                        <a:latin typeface="Arial"/>
                        <a:ea typeface="+mn-ea"/>
                        <a:cs typeface="+mn-cs"/>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tx1">
                              <a:lumMod val="50000"/>
                            </a:schemeClr>
                          </a:solidFill>
                          <a:effectLst/>
                          <a:latin typeface="Arial"/>
                        </a:rPr>
                        <a:t>135</a:t>
                      </a:r>
                      <a:endParaRPr lang="en-US" sz="1800" b="1"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r>
              <a:tr h="502030">
                <a:tc>
                  <a:txBody>
                    <a:bodyPr/>
                    <a:lstStyle/>
                    <a:p>
                      <a:pPr algn="l" fontAlgn="ctr"/>
                      <a:r>
                        <a:rPr lang="en-US" sz="1800" b="1" i="0" u="none" strike="noStrike" dirty="0" smtClean="0">
                          <a:solidFill>
                            <a:schemeClr val="tx1"/>
                          </a:solidFill>
                          <a:effectLst/>
                          <a:latin typeface="Arial"/>
                        </a:rPr>
                        <a:t>45-64</a:t>
                      </a:r>
                      <a:endParaRPr lang="en-US" sz="1800" b="1" i="0" u="none" strike="noStrike" dirty="0">
                        <a:solidFill>
                          <a:schemeClr val="tx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37.1%</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33.3</a:t>
                      </a:r>
                      <a:r>
                        <a:rPr lang="en-US" sz="1700" b="0" i="0" u="none" strike="noStrike" dirty="0">
                          <a:solidFill>
                            <a:schemeClr val="tx1">
                              <a:lumMod val="50000"/>
                            </a:schemeClr>
                          </a:solidFill>
                          <a:effectLst/>
                          <a:latin typeface="Arial"/>
                        </a:rPr>
                        <a:t>%</a:t>
                      </a: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tx1">
                              <a:lumMod val="50000"/>
                            </a:schemeClr>
                          </a:solidFill>
                          <a:effectLst/>
                          <a:latin typeface="Arial"/>
                        </a:rPr>
                        <a:t>90</a:t>
                      </a:r>
                      <a:endParaRPr lang="en-US" sz="1800" b="1"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marL="0" algn="ctr" defTabSz="457200" rtl="0" eaLnBrk="1" fontAlgn="ctr" latinLnBrk="0" hangingPunct="1"/>
                      <a:r>
                        <a:rPr lang="en-US" sz="1700" b="0" i="0" u="none" strike="noStrike" kern="1200" dirty="0" smtClean="0">
                          <a:solidFill>
                            <a:schemeClr val="tx1">
                              <a:lumMod val="50000"/>
                            </a:schemeClr>
                          </a:solidFill>
                          <a:effectLst/>
                          <a:latin typeface="Arial"/>
                          <a:ea typeface="+mn-ea"/>
                          <a:cs typeface="+mn-cs"/>
                        </a:rPr>
                        <a:t>31.6%</a:t>
                      </a:r>
                      <a:endParaRPr lang="en-US" sz="1700" b="0" i="0" u="none" strike="noStrike" kern="1200" dirty="0">
                        <a:solidFill>
                          <a:schemeClr val="tx1">
                            <a:lumMod val="50000"/>
                          </a:schemeClr>
                        </a:solidFill>
                        <a:effectLst/>
                        <a:latin typeface="Arial"/>
                        <a:ea typeface="+mn-ea"/>
                        <a:cs typeface="+mn-cs"/>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tx1">
                              <a:lumMod val="50000"/>
                            </a:schemeClr>
                          </a:solidFill>
                          <a:effectLst/>
                          <a:latin typeface="Arial"/>
                        </a:rPr>
                        <a:t>85</a:t>
                      </a:r>
                      <a:endParaRPr lang="en-US" sz="1800" b="1"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r>
              <a:tr h="502030">
                <a:tc>
                  <a:txBody>
                    <a:bodyPr/>
                    <a:lstStyle/>
                    <a:p>
                      <a:pPr algn="l" fontAlgn="ctr"/>
                      <a:r>
                        <a:rPr lang="en-US" sz="1800" b="1" i="0" u="none" strike="noStrike" dirty="0" smtClean="0">
                          <a:solidFill>
                            <a:schemeClr val="tx1"/>
                          </a:solidFill>
                          <a:effectLst/>
                          <a:latin typeface="Arial"/>
                        </a:rPr>
                        <a:t>65+</a:t>
                      </a:r>
                      <a:endParaRPr lang="en-US" sz="1800" b="1" i="0" u="none" strike="noStrike" dirty="0">
                        <a:solidFill>
                          <a:schemeClr val="tx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19.2%</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700" b="0" i="0" u="none" strike="noStrike" dirty="0" smtClean="0">
                          <a:solidFill>
                            <a:schemeClr val="tx1">
                              <a:lumMod val="50000"/>
                            </a:schemeClr>
                          </a:solidFill>
                          <a:effectLst/>
                          <a:latin typeface="Arial"/>
                        </a:rPr>
                        <a:t>10.8%</a:t>
                      </a:r>
                      <a:endParaRPr lang="en-US" sz="1700" b="0" i="0" u="none" strike="noStrike" dirty="0">
                        <a:solidFill>
                          <a:schemeClr val="tx1">
                            <a:lumMod val="50000"/>
                          </a:schemeClr>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bg1"/>
                          </a:solidFill>
                          <a:effectLst/>
                          <a:latin typeface="Arial"/>
                        </a:rPr>
                        <a:t>56</a:t>
                      </a:r>
                      <a:endParaRPr lang="en-US" sz="1800" b="1" i="0" u="none" strike="noStrike" dirty="0">
                        <a:solidFill>
                          <a:schemeClr val="bg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marL="0" algn="ctr" defTabSz="457200" rtl="0" eaLnBrk="1" fontAlgn="ctr" latinLnBrk="0" hangingPunct="1"/>
                      <a:r>
                        <a:rPr lang="en-US" sz="1700" b="0" i="0" u="none" strike="noStrike" kern="1200" dirty="0" smtClean="0">
                          <a:solidFill>
                            <a:schemeClr val="tx1">
                              <a:lumMod val="50000"/>
                            </a:schemeClr>
                          </a:solidFill>
                          <a:effectLst/>
                          <a:latin typeface="Arial"/>
                          <a:ea typeface="+mn-ea"/>
                          <a:cs typeface="+mn-cs"/>
                        </a:rPr>
                        <a:t>8.6%</a:t>
                      </a:r>
                      <a:endParaRPr lang="en-US" sz="1700" b="0" i="0" u="none" strike="noStrike" kern="1200" dirty="0">
                        <a:solidFill>
                          <a:schemeClr val="tx1">
                            <a:lumMod val="50000"/>
                          </a:schemeClr>
                        </a:solidFill>
                        <a:effectLst/>
                        <a:latin typeface="Arial"/>
                        <a:ea typeface="+mn-ea"/>
                        <a:cs typeface="+mn-cs"/>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FF1"/>
                    </a:solidFill>
                  </a:tcPr>
                </a:tc>
                <a:tc>
                  <a:txBody>
                    <a:bodyPr/>
                    <a:lstStyle/>
                    <a:p>
                      <a:pPr algn="ctr" fontAlgn="ctr"/>
                      <a:r>
                        <a:rPr lang="en-US" sz="1800" b="1" i="0" u="none" strike="noStrike" dirty="0" smtClean="0">
                          <a:solidFill>
                            <a:schemeClr val="bg1"/>
                          </a:solidFill>
                          <a:effectLst/>
                          <a:latin typeface="Arial"/>
                        </a:rPr>
                        <a:t>45</a:t>
                      </a:r>
                      <a:endParaRPr lang="en-US" sz="1800" b="1" i="0" u="none" strike="noStrike" dirty="0">
                        <a:solidFill>
                          <a:schemeClr val="bg1"/>
                        </a:solidFill>
                        <a:effectLst/>
                        <a:latin typeface="Arial"/>
                      </a:endParaRPr>
                    </a:p>
                  </a:txBody>
                  <a:tcPr marL="5715" marR="5715"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r>
            </a:tbl>
          </a:graphicData>
        </a:graphic>
      </p:graphicFrame>
      <p:sp>
        <p:nvSpPr>
          <p:cNvPr id="8" name="Rectangle 4"/>
          <p:cNvSpPr>
            <a:spLocks noChangeArrowheads="1"/>
          </p:cNvSpPr>
          <p:nvPr/>
        </p:nvSpPr>
        <p:spPr bwMode="auto">
          <a:xfrm>
            <a:off x="5119092" y="4400549"/>
            <a:ext cx="777479" cy="263129"/>
          </a:xfrm>
          <a:prstGeom prst="rect">
            <a:avLst/>
          </a:prstGeom>
          <a:solidFill>
            <a:srgbClr val="66FF33"/>
          </a:solidFill>
          <a:ln w="9525">
            <a:solidFill>
              <a:schemeClr val="tx1"/>
            </a:solidFill>
            <a:miter lim="800000"/>
            <a:headEnd/>
            <a:tailEnd/>
          </a:ln>
        </p:spPr>
        <p:txBody>
          <a:bodyPr wrap="none" anchor="ctr"/>
          <a:lstStyle>
            <a:lvl1pPr eaLnBrk="0" hangingPunct="0">
              <a:defRPr b="1">
                <a:solidFill>
                  <a:schemeClr val="tx1"/>
                </a:solidFill>
                <a:latin typeface="Arial" charset="0"/>
                <a:ea typeface="MS PGothic" pitchFamily="34" charset="-128"/>
              </a:defRPr>
            </a:lvl1pPr>
            <a:lvl2pPr marL="742950" indent="-285750" eaLnBrk="0" hangingPunct="0">
              <a:defRPr b="1">
                <a:solidFill>
                  <a:schemeClr val="tx1"/>
                </a:solidFill>
                <a:latin typeface="Arial" charset="0"/>
                <a:ea typeface="MS PGothic" pitchFamily="34" charset="-128"/>
              </a:defRPr>
            </a:lvl2pPr>
            <a:lvl3pPr marL="1143000" indent="-228600" eaLnBrk="0" hangingPunct="0">
              <a:defRPr b="1">
                <a:solidFill>
                  <a:schemeClr val="tx1"/>
                </a:solidFill>
                <a:latin typeface="Arial" charset="0"/>
                <a:ea typeface="MS PGothic" pitchFamily="34" charset="-128"/>
              </a:defRPr>
            </a:lvl3pPr>
            <a:lvl4pPr marL="1600200" indent="-228600" eaLnBrk="0" hangingPunct="0">
              <a:defRPr b="1">
                <a:solidFill>
                  <a:schemeClr val="tx1"/>
                </a:solidFill>
                <a:latin typeface="Arial" charset="0"/>
                <a:ea typeface="MS PGothic" pitchFamily="34" charset="-128"/>
              </a:defRPr>
            </a:lvl4pPr>
            <a:lvl5pPr marL="2057400" indent="-228600" eaLnBrk="0" hangingPunct="0">
              <a:defRPr b="1">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b="1">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b="1">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b="1">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b="1">
                <a:solidFill>
                  <a:schemeClr val="tx1"/>
                </a:solidFill>
                <a:latin typeface="Arial" charset="0"/>
                <a:ea typeface="MS PGothic" pitchFamily="34" charset="-128"/>
              </a:defRPr>
            </a:lvl9pPr>
          </a:lstStyle>
          <a:p>
            <a:pPr algn="ctr" eaLnBrk="1" hangingPunct="1"/>
            <a:r>
              <a:rPr lang="en-US" altLang="en-US" sz="1500" dirty="0">
                <a:solidFill>
                  <a:srgbClr val="000000"/>
                </a:solidFill>
                <a:latin typeface="Arial Narrow" pitchFamily="34" charset="0"/>
              </a:rPr>
              <a:t>&gt;120</a:t>
            </a:r>
          </a:p>
        </p:txBody>
      </p:sp>
      <p:sp>
        <p:nvSpPr>
          <p:cNvPr id="9" name="Rectangle 4"/>
          <p:cNvSpPr>
            <a:spLocks noChangeArrowheads="1"/>
          </p:cNvSpPr>
          <p:nvPr/>
        </p:nvSpPr>
        <p:spPr bwMode="auto">
          <a:xfrm>
            <a:off x="3600450" y="4400551"/>
            <a:ext cx="777479" cy="263128"/>
          </a:xfrm>
          <a:prstGeom prst="rect">
            <a:avLst/>
          </a:prstGeom>
          <a:solidFill>
            <a:srgbClr val="FF0000"/>
          </a:solidFill>
          <a:ln w="9525">
            <a:solidFill>
              <a:schemeClr val="tx1"/>
            </a:solidFill>
            <a:miter lim="800000"/>
            <a:headEnd/>
            <a:tailEnd/>
          </a:ln>
        </p:spPr>
        <p:txBody>
          <a:bodyPr wrap="none" anchor="ctr"/>
          <a:lstStyle>
            <a:lvl1pPr eaLnBrk="0" hangingPunct="0">
              <a:defRPr b="1">
                <a:solidFill>
                  <a:schemeClr val="tx1"/>
                </a:solidFill>
                <a:latin typeface="Arial" charset="0"/>
                <a:ea typeface="MS PGothic" pitchFamily="34" charset="-128"/>
              </a:defRPr>
            </a:lvl1pPr>
            <a:lvl2pPr marL="742950" indent="-285750" eaLnBrk="0" hangingPunct="0">
              <a:defRPr b="1">
                <a:solidFill>
                  <a:schemeClr val="tx1"/>
                </a:solidFill>
                <a:latin typeface="Arial" charset="0"/>
                <a:ea typeface="MS PGothic" pitchFamily="34" charset="-128"/>
              </a:defRPr>
            </a:lvl2pPr>
            <a:lvl3pPr marL="1143000" indent="-228600" eaLnBrk="0" hangingPunct="0">
              <a:defRPr b="1">
                <a:solidFill>
                  <a:schemeClr val="tx1"/>
                </a:solidFill>
                <a:latin typeface="Arial" charset="0"/>
                <a:ea typeface="MS PGothic" pitchFamily="34" charset="-128"/>
              </a:defRPr>
            </a:lvl3pPr>
            <a:lvl4pPr marL="1600200" indent="-228600" eaLnBrk="0" hangingPunct="0">
              <a:defRPr b="1">
                <a:solidFill>
                  <a:schemeClr val="tx1"/>
                </a:solidFill>
                <a:latin typeface="Arial" charset="0"/>
                <a:ea typeface="MS PGothic" pitchFamily="34" charset="-128"/>
              </a:defRPr>
            </a:lvl4pPr>
            <a:lvl5pPr marL="2057400" indent="-228600" eaLnBrk="0" hangingPunct="0">
              <a:defRPr b="1">
                <a:solidFill>
                  <a:schemeClr val="tx1"/>
                </a:solidFill>
                <a:latin typeface="Arial" charset="0"/>
                <a:ea typeface="MS PGothic" pitchFamily="34" charset="-128"/>
              </a:defRPr>
            </a:lvl5pPr>
            <a:lvl6pPr marL="2514600" indent="-228600" defTabSz="457200" eaLnBrk="0" fontAlgn="base" hangingPunct="0">
              <a:spcBef>
                <a:spcPct val="0"/>
              </a:spcBef>
              <a:spcAft>
                <a:spcPct val="0"/>
              </a:spcAft>
              <a:defRPr b="1">
                <a:solidFill>
                  <a:schemeClr val="tx1"/>
                </a:solidFill>
                <a:latin typeface="Arial" charset="0"/>
                <a:ea typeface="MS PGothic" pitchFamily="34" charset="-128"/>
              </a:defRPr>
            </a:lvl6pPr>
            <a:lvl7pPr marL="2971800" indent="-228600" defTabSz="457200" eaLnBrk="0" fontAlgn="base" hangingPunct="0">
              <a:spcBef>
                <a:spcPct val="0"/>
              </a:spcBef>
              <a:spcAft>
                <a:spcPct val="0"/>
              </a:spcAft>
              <a:defRPr b="1">
                <a:solidFill>
                  <a:schemeClr val="tx1"/>
                </a:solidFill>
                <a:latin typeface="Arial" charset="0"/>
                <a:ea typeface="MS PGothic" pitchFamily="34" charset="-128"/>
              </a:defRPr>
            </a:lvl7pPr>
            <a:lvl8pPr marL="3429000" indent="-228600" defTabSz="457200" eaLnBrk="0" fontAlgn="base" hangingPunct="0">
              <a:spcBef>
                <a:spcPct val="0"/>
              </a:spcBef>
              <a:spcAft>
                <a:spcPct val="0"/>
              </a:spcAft>
              <a:defRPr b="1">
                <a:solidFill>
                  <a:schemeClr val="tx1"/>
                </a:solidFill>
                <a:latin typeface="Arial" charset="0"/>
                <a:ea typeface="MS PGothic" pitchFamily="34" charset="-128"/>
              </a:defRPr>
            </a:lvl8pPr>
            <a:lvl9pPr marL="3886200" indent="-228600" defTabSz="457200" eaLnBrk="0" fontAlgn="base" hangingPunct="0">
              <a:spcBef>
                <a:spcPct val="0"/>
              </a:spcBef>
              <a:spcAft>
                <a:spcPct val="0"/>
              </a:spcAft>
              <a:defRPr b="1">
                <a:solidFill>
                  <a:schemeClr val="tx1"/>
                </a:solidFill>
                <a:latin typeface="Arial" charset="0"/>
                <a:ea typeface="MS PGothic" pitchFamily="34" charset="-128"/>
              </a:defRPr>
            </a:lvl9pPr>
          </a:lstStyle>
          <a:p>
            <a:pPr algn="ctr" eaLnBrk="1" hangingPunct="1"/>
            <a:r>
              <a:rPr lang="en-US" altLang="en-US" sz="1500" dirty="0">
                <a:solidFill>
                  <a:schemeClr val="bg1"/>
                </a:solidFill>
                <a:latin typeface="Arial Narrow" pitchFamily="34" charset="0"/>
              </a:rPr>
              <a:t>&lt;80</a:t>
            </a:r>
          </a:p>
        </p:txBody>
      </p:sp>
    </p:spTree>
    <p:extLst>
      <p:ext uri="{BB962C8B-B14F-4D97-AF65-F5344CB8AC3E}">
        <p14:creationId xmlns:p14="http://schemas.microsoft.com/office/powerpoint/2010/main" val="39258457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909322" y="382545"/>
            <a:ext cx="5097256" cy="533400"/>
          </a:xfrm>
        </p:spPr>
        <p:txBody>
          <a:bodyPr>
            <a:noAutofit/>
          </a:bodyPr>
          <a:lstStyle/>
          <a:p>
            <a:r>
              <a:rPr lang="en-US" b="1" dirty="0">
                <a:solidFill>
                  <a:srgbClr val="990000"/>
                </a:solidFill>
                <a:latin typeface="Helvetica" charset="0"/>
                <a:ea typeface="Helvetica" charset="0"/>
                <a:cs typeface="Helvetica" charset="0"/>
              </a:rPr>
              <a:t>Dissecting Craft Data</a:t>
            </a:r>
          </a:p>
        </p:txBody>
      </p:sp>
      <p:sp>
        <p:nvSpPr>
          <p:cNvPr id="4" name="Content Placeholder 3"/>
          <p:cNvSpPr>
            <a:spLocks noGrp="1"/>
          </p:cNvSpPr>
          <p:nvPr>
            <p:ph sz="half" idx="1"/>
          </p:nvPr>
        </p:nvSpPr>
        <p:spPr>
          <a:xfrm>
            <a:off x="3909322" y="1084820"/>
            <a:ext cx="4876800" cy="3127773"/>
          </a:xfrm>
        </p:spPr>
        <p:txBody>
          <a:bodyPr vert="horz" lIns="91440" tIns="45720" rIns="91440" bIns="45720" rtlCol="0" anchor="t">
            <a:normAutofit/>
          </a:bodyPr>
          <a:lstStyle/>
          <a:p>
            <a:r>
              <a:rPr lang="en-US" sz="2800" dirty="0"/>
              <a:t>On vs off premise different animals</a:t>
            </a:r>
          </a:p>
          <a:p>
            <a:r>
              <a:rPr lang="en-US" sz="2800" dirty="0"/>
              <a:t>Hundreds if not thousands of breweries sales often not included for ‘craft sales’. </a:t>
            </a:r>
          </a:p>
          <a:p>
            <a:r>
              <a:rPr lang="en-US" sz="2800" dirty="0"/>
              <a:t>Craft does not mean same craft to everyone. So qualify</a:t>
            </a:r>
            <a:r>
              <a:rPr lang="en-US" sz="2800" dirty="0" smtClean="0"/>
              <a:t>.</a:t>
            </a:r>
          </a:p>
        </p:txBody>
      </p:sp>
      <p:sp>
        <p:nvSpPr>
          <p:cNvPr id="5" name="Slide Number Placeholder 4"/>
          <p:cNvSpPr>
            <a:spLocks noGrp="1"/>
          </p:cNvSpPr>
          <p:nvPr>
            <p:ph type="sldNum" sz="quarter" idx="12"/>
          </p:nvPr>
        </p:nvSpPr>
        <p:spPr>
          <a:xfrm>
            <a:off x="6457950" y="4767263"/>
            <a:ext cx="1497330" cy="273844"/>
          </a:xfrm>
        </p:spPr>
        <p:txBody>
          <a:bodyPr/>
          <a:lstStyle/>
          <a:p>
            <a:fld id="{A75B33C9-968E-4C4A-8F2E-A20C10AFF5B7}" type="slidenum">
              <a:rPr lang="en-US" smtClean="0"/>
              <a:t>31</a:t>
            </a:fld>
            <a:endParaRPr lang="en-US" dirty="0"/>
          </a:p>
        </p:txBody>
      </p:sp>
    </p:spTree>
    <p:extLst>
      <p:ext uri="{BB962C8B-B14F-4D97-AF65-F5344CB8AC3E}">
        <p14:creationId xmlns:p14="http://schemas.microsoft.com/office/powerpoint/2010/main" val="11599414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3" name="Content Placeholder 2"/>
          <p:cNvSpPr>
            <a:spLocks noGrp="1"/>
          </p:cNvSpPr>
          <p:nvPr>
            <p:ph idx="1"/>
          </p:nvPr>
        </p:nvSpPr>
        <p:spPr>
          <a:xfrm>
            <a:off x="0" y="819150"/>
            <a:ext cx="9135856" cy="3813573"/>
          </a:xfrm>
        </p:spPr>
        <p:txBody>
          <a:bodyPr>
            <a:normAutofit/>
          </a:bodyPr>
          <a:lstStyle/>
          <a:p>
            <a:pPr marL="0" indent="0" algn="ctr">
              <a:buNone/>
            </a:pPr>
            <a:r>
              <a:rPr lang="en-US" sz="4800" b="1" dirty="0" smtClean="0">
                <a:solidFill>
                  <a:schemeClr val="bg1"/>
                </a:solidFill>
                <a:latin typeface="Helvetica" charset="0"/>
                <a:ea typeface="Helvetica" charset="0"/>
                <a:cs typeface="Helvetica" charset="0"/>
              </a:rPr>
              <a:t>Opportunities</a:t>
            </a:r>
            <a:endParaRPr lang="en-US" sz="4800" b="1" dirty="0">
              <a:solidFill>
                <a:schemeClr val="bg1"/>
              </a:solidFill>
              <a:latin typeface="Helvetica" charset="0"/>
              <a:ea typeface="Helvetica" charset="0"/>
              <a:cs typeface="Helvetica" charset="0"/>
            </a:endParaRPr>
          </a:p>
        </p:txBody>
      </p:sp>
      <p:sp>
        <p:nvSpPr>
          <p:cNvPr id="4" name="Slide Number Placeholder 3"/>
          <p:cNvSpPr>
            <a:spLocks noGrp="1"/>
          </p:cNvSpPr>
          <p:nvPr>
            <p:ph type="sldNum" sz="quarter" idx="12"/>
          </p:nvPr>
        </p:nvSpPr>
        <p:spPr>
          <a:xfrm>
            <a:off x="6457950" y="4767263"/>
            <a:ext cx="1609090" cy="273844"/>
          </a:xfrm>
        </p:spPr>
        <p:txBody>
          <a:bodyPr/>
          <a:lstStyle/>
          <a:p>
            <a:fld id="{A75B33C9-968E-4C4A-8F2E-A20C10AFF5B7}" type="slidenum">
              <a:rPr lang="en-US" smtClean="0"/>
              <a:t>32</a:t>
            </a:fld>
            <a:endParaRPr lang="en-US" dirty="0"/>
          </a:p>
        </p:txBody>
      </p:sp>
    </p:spTree>
    <p:extLst>
      <p:ext uri="{BB962C8B-B14F-4D97-AF65-F5344CB8AC3E}">
        <p14:creationId xmlns:p14="http://schemas.microsoft.com/office/powerpoint/2010/main" val="189039347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564266"/>
            <a:ext cx="5310963" cy="1006998"/>
          </a:xfrm>
        </p:spPr>
        <p:txBody>
          <a:bodyPr/>
          <a:lstStyle/>
          <a:p>
            <a:pPr algn="ctr"/>
            <a:r>
              <a:rPr lang="en-US" sz="4000" b="1" dirty="0" smtClean="0">
                <a:solidFill>
                  <a:schemeClr val="tx1"/>
                </a:solidFill>
              </a:rPr>
              <a:t>Sales</a:t>
            </a:r>
            <a:endParaRPr lang="en-US" sz="4000" b="1" dirty="0">
              <a:solidFill>
                <a:schemeClr val="tx1"/>
              </a:solidFill>
            </a:endParaRPr>
          </a:p>
        </p:txBody>
      </p:sp>
      <p:graphicFrame>
        <p:nvGraphicFramePr>
          <p:cNvPr id="4" name="Content Placeholder 3"/>
          <p:cNvGraphicFramePr>
            <a:graphicFrameLocks noGrp="1"/>
          </p:cNvGraphicFramePr>
          <p:nvPr>
            <p:ph sz="half" idx="2"/>
            <p:extLst>
              <p:ext uri="{D42A27DB-BD31-4B8C-83A1-F6EECF244321}">
                <p14:modId xmlns:p14="http://schemas.microsoft.com/office/powerpoint/2010/main" val="824530546"/>
              </p:ext>
            </p:extLst>
          </p:nvPr>
        </p:nvGraphicFramePr>
        <p:xfrm>
          <a:off x="3887491" y="1708623"/>
          <a:ext cx="5003580" cy="2225424"/>
        </p:xfrm>
        <a:graphic>
          <a:graphicData uri="http://schemas.openxmlformats.org/drawingml/2006/table">
            <a:tbl>
              <a:tblPr firstRow="1" bandRow="1">
                <a:tableStyleId>{5C22544A-7EE6-4342-B048-85BDC9FD1C3A}</a:tableStyleId>
              </a:tblPr>
              <a:tblGrid>
                <a:gridCol w="2332435">
                  <a:extLst>
                    <a:ext uri="{9D8B030D-6E8A-4147-A177-3AD203B41FA5}">
                      <a16:colId xmlns="" xmlns:a16="http://schemas.microsoft.com/office/drawing/2014/main" val="20000"/>
                    </a:ext>
                  </a:extLst>
                </a:gridCol>
                <a:gridCol w="1496726">
                  <a:extLst>
                    <a:ext uri="{9D8B030D-6E8A-4147-A177-3AD203B41FA5}">
                      <a16:colId xmlns="" xmlns:a16="http://schemas.microsoft.com/office/drawing/2014/main" val="20001"/>
                    </a:ext>
                  </a:extLst>
                </a:gridCol>
                <a:gridCol w="1174419">
                  <a:extLst>
                    <a:ext uri="{9D8B030D-6E8A-4147-A177-3AD203B41FA5}">
                      <a16:colId xmlns="" xmlns:a16="http://schemas.microsoft.com/office/drawing/2014/main" val="20002"/>
                    </a:ext>
                  </a:extLst>
                </a:gridCol>
              </a:tblGrid>
              <a:tr h="692820">
                <a:tc>
                  <a:txBody>
                    <a:bodyPr/>
                    <a:lstStyle/>
                    <a:p>
                      <a:endParaRPr lang="en-US" sz="16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S&amp;I</a:t>
                      </a:r>
                      <a:r>
                        <a:rPr lang="en-US" sz="1600" baseline="0" dirty="0"/>
                        <a:t> Craft Beer</a:t>
                      </a:r>
                      <a:endParaRPr lang="en-US" sz="1600" dirty="0"/>
                    </a:p>
                    <a:p>
                      <a:endParaRPr lang="en-US" sz="1600" dirty="0"/>
                    </a:p>
                  </a:txBody>
                  <a:tcPr marL="68580" marR="68580" marT="34290" marB="34290"/>
                </a:tc>
                <a:tc>
                  <a:txBody>
                    <a:bodyPr/>
                    <a:lstStyle/>
                    <a:p>
                      <a:r>
                        <a:rPr lang="en-US" sz="1600" dirty="0"/>
                        <a:t>ALL</a:t>
                      </a:r>
                      <a:r>
                        <a:rPr lang="en-US" sz="1600" baseline="0" dirty="0"/>
                        <a:t> </a:t>
                      </a:r>
                      <a:r>
                        <a:rPr lang="en-US" sz="1600" dirty="0"/>
                        <a:t>Beer</a:t>
                      </a:r>
                    </a:p>
                  </a:txBody>
                  <a:tcPr marL="68580" marR="68580" marT="34290" marB="34290"/>
                </a:tc>
                <a:extLst>
                  <a:ext uri="{0D108BD9-81ED-4DB2-BD59-A6C34878D82A}">
                    <a16:rowId xmlns="" xmlns:a16="http://schemas.microsoft.com/office/drawing/2014/main" val="10000"/>
                  </a:ext>
                </a:extLst>
              </a:tr>
              <a:tr h="510868">
                <a:tc>
                  <a:txBody>
                    <a:bodyPr/>
                    <a:lstStyle/>
                    <a:p>
                      <a:pPr marL="457200" indent="0"/>
                      <a:r>
                        <a:rPr lang="en-US" sz="1600" dirty="0"/>
                        <a:t>ON-PREMISES</a:t>
                      </a:r>
                    </a:p>
                  </a:txBody>
                  <a:tcPr marL="68580" marR="68580" marT="34290" marB="34290"/>
                </a:tc>
                <a:tc>
                  <a:txBody>
                    <a:bodyPr/>
                    <a:lstStyle/>
                    <a:p>
                      <a:pPr marL="457200" indent="0"/>
                      <a:r>
                        <a:rPr lang="en-US" sz="1600" dirty="0"/>
                        <a:t>27%</a:t>
                      </a:r>
                    </a:p>
                  </a:txBody>
                  <a:tcPr marL="68580" marR="68580" marT="34290" marB="34290"/>
                </a:tc>
                <a:tc>
                  <a:txBody>
                    <a:bodyPr/>
                    <a:lstStyle/>
                    <a:p>
                      <a:r>
                        <a:rPr lang="en-US" sz="1600" dirty="0"/>
                        <a:t>18%</a:t>
                      </a:r>
                    </a:p>
                  </a:txBody>
                  <a:tcPr marL="68580" marR="68580" marT="34290" marB="34290"/>
                </a:tc>
                <a:extLst>
                  <a:ext uri="{0D108BD9-81ED-4DB2-BD59-A6C34878D82A}">
                    <a16:rowId xmlns="" xmlns:a16="http://schemas.microsoft.com/office/drawing/2014/main" val="10001"/>
                  </a:ext>
                </a:extLst>
              </a:tr>
              <a:tr h="510868">
                <a:tc>
                  <a:txBody>
                    <a:bodyPr/>
                    <a:lstStyle/>
                    <a:p>
                      <a:pPr marL="457200" indent="0"/>
                      <a:r>
                        <a:rPr lang="en-US" sz="1600" kern="1200" dirty="0">
                          <a:solidFill>
                            <a:schemeClr val="dk1"/>
                          </a:solidFill>
                          <a:latin typeface="+mn-lt"/>
                          <a:ea typeface="+mn-ea"/>
                          <a:cs typeface="+mn-cs"/>
                        </a:rPr>
                        <a:t>OFF-PREMISES</a:t>
                      </a:r>
                    </a:p>
                  </a:txBody>
                  <a:tcPr marL="68580" marR="68580" marT="34290" marB="34290"/>
                </a:tc>
                <a:tc>
                  <a:txBody>
                    <a:bodyPr/>
                    <a:lstStyle/>
                    <a:p>
                      <a:pPr marL="457200" indent="0"/>
                      <a:r>
                        <a:rPr lang="en-US" sz="1600" kern="1200" dirty="0">
                          <a:solidFill>
                            <a:schemeClr val="dk1"/>
                          </a:solidFill>
                          <a:latin typeface="+mn-lt"/>
                          <a:ea typeface="+mn-ea"/>
                          <a:cs typeface="+mn-cs"/>
                        </a:rPr>
                        <a:t>64%</a:t>
                      </a:r>
                    </a:p>
                  </a:txBody>
                  <a:tcPr marL="68580" marR="68580" marT="34290" marB="34290"/>
                </a:tc>
                <a:tc>
                  <a:txBody>
                    <a:bodyPr/>
                    <a:lstStyle/>
                    <a:p>
                      <a:r>
                        <a:rPr lang="en-US" sz="1600" dirty="0"/>
                        <a:t>82%</a:t>
                      </a:r>
                    </a:p>
                  </a:txBody>
                  <a:tcPr marL="68580" marR="68580" marT="34290" marB="34290"/>
                </a:tc>
                <a:extLst>
                  <a:ext uri="{0D108BD9-81ED-4DB2-BD59-A6C34878D82A}">
                    <a16:rowId xmlns="" xmlns:a16="http://schemas.microsoft.com/office/drawing/2014/main" val="10002"/>
                  </a:ext>
                </a:extLst>
              </a:tr>
              <a:tr h="510868">
                <a:tc>
                  <a:txBody>
                    <a:bodyPr/>
                    <a:lstStyle/>
                    <a:p>
                      <a:pPr marL="457200" indent="0"/>
                      <a:r>
                        <a:rPr lang="en-US" sz="1600" dirty="0"/>
                        <a:t>AT</a:t>
                      </a:r>
                      <a:r>
                        <a:rPr lang="en-US" sz="1600" baseline="0" dirty="0"/>
                        <a:t> THE BREWERY</a:t>
                      </a:r>
                      <a:endParaRPr lang="en-US" sz="1600" dirty="0"/>
                    </a:p>
                  </a:txBody>
                  <a:tcPr marL="68580" marR="68580" marT="34290" marB="34290"/>
                </a:tc>
                <a:tc>
                  <a:txBody>
                    <a:bodyPr/>
                    <a:lstStyle/>
                    <a:p>
                      <a:pPr marL="457200" indent="0"/>
                      <a:r>
                        <a:rPr lang="en-US" sz="1600" dirty="0"/>
                        <a:t>9.2%</a:t>
                      </a:r>
                    </a:p>
                  </a:txBody>
                  <a:tcPr marL="68580" marR="68580" marT="34290" marB="34290"/>
                </a:tc>
                <a:tc>
                  <a:txBody>
                    <a:bodyPr/>
                    <a:lstStyle/>
                    <a:p>
                      <a:r>
                        <a:rPr lang="en-US" sz="1600" dirty="0"/>
                        <a:t>&lt;1%</a:t>
                      </a:r>
                    </a:p>
                  </a:txBody>
                  <a:tcPr marL="68580" marR="68580" marT="34290" marB="34290"/>
                </a:tc>
                <a:extLst>
                  <a:ext uri="{0D108BD9-81ED-4DB2-BD59-A6C34878D82A}">
                    <a16:rowId xmlns="" xmlns:a16="http://schemas.microsoft.com/office/drawing/2014/main" val="10003"/>
                  </a:ext>
                </a:extLst>
              </a:tr>
            </a:tbl>
          </a:graphicData>
        </a:graphic>
      </p:graphicFrame>
      <p:sp>
        <p:nvSpPr>
          <p:cNvPr id="3" name="Oval 2"/>
          <p:cNvSpPr/>
          <p:nvPr/>
        </p:nvSpPr>
        <p:spPr>
          <a:xfrm>
            <a:off x="6483674" y="2287189"/>
            <a:ext cx="864782" cy="6025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833191" y="4649972"/>
            <a:ext cx="2211572" cy="43947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404256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628650" y="44428"/>
            <a:ext cx="7886700" cy="994172"/>
          </a:xfrm>
        </p:spPr>
        <p:txBody>
          <a:bodyPr>
            <a:normAutofit/>
          </a:bodyPr>
          <a:lstStyle/>
          <a:p>
            <a:pPr algn="ctr"/>
            <a:r>
              <a:rPr lang="en-US" b="1" dirty="0" smtClean="0">
                <a:solidFill>
                  <a:srgbClr val="990000"/>
                </a:solidFill>
                <a:latin typeface="Helvetica" charset="0"/>
                <a:ea typeface="Helvetica" charset="0"/>
                <a:cs typeface="Helvetica" charset="0"/>
              </a:rPr>
              <a:t>Pairing Potential</a:t>
            </a:r>
            <a:endParaRPr lang="en-US" b="1" dirty="0">
              <a:solidFill>
                <a:srgbClr val="990000"/>
              </a:solidFill>
              <a:latin typeface="Helvetica" charset="0"/>
              <a:ea typeface="Helvetica" charset="0"/>
              <a:cs typeface="Helvetica" charset="0"/>
            </a:endParaRPr>
          </a:p>
        </p:txBody>
      </p:sp>
      <p:sp>
        <p:nvSpPr>
          <p:cNvPr id="3" name="Content Placeholder 2"/>
          <p:cNvSpPr>
            <a:spLocks noGrp="1"/>
          </p:cNvSpPr>
          <p:nvPr>
            <p:ph idx="1"/>
          </p:nvPr>
        </p:nvSpPr>
        <p:spPr>
          <a:xfrm>
            <a:off x="616458" y="514350"/>
            <a:ext cx="7898892" cy="3782992"/>
          </a:xfrm>
        </p:spPr>
        <p:txBody>
          <a:bodyPr/>
          <a:lstStyle/>
          <a:p>
            <a:pPr marL="0" indent="0">
              <a:buNone/>
            </a:pPr>
            <a:r>
              <a:rPr lang="en-US" dirty="0"/>
              <a:t>						</a:t>
            </a:r>
          </a:p>
          <a:p>
            <a:pPr marL="0" indent="0">
              <a:buNone/>
            </a:pPr>
            <a:r>
              <a:rPr lang="en-US" dirty="0"/>
              <a:t>		</a:t>
            </a:r>
          </a:p>
          <a:p>
            <a:pPr marL="0" indent="0">
              <a:buNone/>
            </a:pPr>
            <a:r>
              <a:rPr lang="en-US" dirty="0"/>
              <a:t>				</a:t>
            </a:r>
          </a:p>
          <a:p>
            <a:endParaRPr lang="en-US" dirty="0"/>
          </a:p>
        </p:txBody>
      </p:sp>
      <p:graphicFrame>
        <p:nvGraphicFramePr>
          <p:cNvPr id="5" name="Table 4"/>
          <p:cNvGraphicFramePr>
            <a:graphicFrameLocks noGrp="1"/>
          </p:cNvGraphicFramePr>
          <p:nvPr>
            <p:extLst/>
          </p:nvPr>
        </p:nvGraphicFramePr>
        <p:xfrm>
          <a:off x="285751" y="961550"/>
          <a:ext cx="6172200" cy="2393919"/>
        </p:xfrm>
        <a:graphic>
          <a:graphicData uri="http://schemas.openxmlformats.org/drawingml/2006/table">
            <a:tbl>
              <a:tblPr firstRow="1" bandRow="1">
                <a:tableStyleId>{5C22544A-7EE6-4342-B048-85BDC9FD1C3A}</a:tableStyleId>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tblGrid>
              <a:tr h="800100">
                <a:tc>
                  <a:txBody>
                    <a:bodyPr/>
                    <a:lstStyle/>
                    <a:p>
                      <a:endParaRPr lang="en-US" sz="2400" dirty="0"/>
                    </a:p>
                  </a:txBody>
                  <a:tcPr marL="68580" marR="68580" marT="34290" marB="34290"/>
                </a:tc>
                <a:tc>
                  <a:txBody>
                    <a:bodyPr/>
                    <a:lstStyle/>
                    <a:p>
                      <a:pPr algn="ctr"/>
                      <a:r>
                        <a:rPr lang="en-US" sz="2400" dirty="0"/>
                        <a:t>S&amp;I * </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t>Overall Beer**</a:t>
                      </a:r>
                    </a:p>
                    <a:p>
                      <a:endParaRPr lang="en-US" sz="2400" dirty="0"/>
                    </a:p>
                  </a:txBody>
                  <a:tcPr marL="68580" marR="68580" marT="34290" marB="34290"/>
                </a:tc>
                <a:extLst>
                  <a:ext uri="{0D108BD9-81ED-4DB2-BD59-A6C34878D82A}">
                    <a16:rowId xmlns="" xmlns:a16="http://schemas.microsoft.com/office/drawing/2014/main" val="10000"/>
                  </a:ext>
                </a:extLst>
              </a:tr>
              <a:tr h="531273">
                <a:tc>
                  <a:txBody>
                    <a:bodyPr/>
                    <a:lstStyle/>
                    <a:p>
                      <a:r>
                        <a:rPr lang="en-US" sz="2400" dirty="0"/>
                        <a:t>Bottles</a:t>
                      </a:r>
                    </a:p>
                  </a:txBody>
                  <a:tcPr marL="68580" marR="68580" marT="34290" marB="34290"/>
                </a:tc>
                <a:tc>
                  <a:txBody>
                    <a:bodyPr/>
                    <a:lstStyle/>
                    <a:p>
                      <a:pPr algn="ctr"/>
                      <a:r>
                        <a:rPr lang="en-US" sz="2400" dirty="0"/>
                        <a:t>60%</a:t>
                      </a:r>
                    </a:p>
                  </a:txBody>
                  <a:tcPr marL="68580" marR="68580" marT="34290" marB="34290"/>
                </a:tc>
                <a:tc>
                  <a:txBody>
                    <a:bodyPr/>
                    <a:lstStyle/>
                    <a:p>
                      <a:pPr algn="ctr"/>
                      <a:r>
                        <a:rPr lang="en-US" sz="2400" dirty="0"/>
                        <a:t>34%</a:t>
                      </a:r>
                    </a:p>
                  </a:txBody>
                  <a:tcPr marL="68580" marR="68580" marT="34290" marB="34290"/>
                </a:tc>
                <a:extLst>
                  <a:ext uri="{0D108BD9-81ED-4DB2-BD59-A6C34878D82A}">
                    <a16:rowId xmlns="" xmlns:a16="http://schemas.microsoft.com/office/drawing/2014/main" val="10001"/>
                  </a:ext>
                </a:extLst>
              </a:tr>
              <a:tr h="531273">
                <a:tc>
                  <a:txBody>
                    <a:bodyPr/>
                    <a:lstStyle/>
                    <a:p>
                      <a:r>
                        <a:rPr lang="en-US" sz="2400" dirty="0"/>
                        <a:t>Draught	</a:t>
                      </a:r>
                    </a:p>
                  </a:txBody>
                  <a:tcPr marL="68580" marR="68580" marT="34290" marB="34290"/>
                </a:tc>
                <a:tc>
                  <a:txBody>
                    <a:bodyPr/>
                    <a:lstStyle/>
                    <a:p>
                      <a:pPr algn="ctr"/>
                      <a:r>
                        <a:rPr lang="en-US" sz="2400" dirty="0"/>
                        <a:t>30%</a:t>
                      </a:r>
                    </a:p>
                  </a:txBody>
                  <a:tcPr marL="68580" marR="68580" marT="34290" marB="34290"/>
                </a:tc>
                <a:tc>
                  <a:txBody>
                    <a:bodyPr/>
                    <a:lstStyle/>
                    <a:p>
                      <a:pPr algn="ctr"/>
                      <a:r>
                        <a:rPr lang="en-US" sz="2400" dirty="0"/>
                        <a:t>10%</a:t>
                      </a:r>
                    </a:p>
                  </a:txBody>
                  <a:tcPr marL="68580" marR="68580" marT="34290" marB="34290"/>
                </a:tc>
                <a:extLst>
                  <a:ext uri="{0D108BD9-81ED-4DB2-BD59-A6C34878D82A}">
                    <a16:rowId xmlns="" xmlns:a16="http://schemas.microsoft.com/office/drawing/2014/main" val="10002"/>
                  </a:ext>
                </a:extLst>
              </a:tr>
              <a:tr h="531273">
                <a:tc>
                  <a:txBody>
                    <a:bodyPr/>
                    <a:lstStyle/>
                    <a:p>
                      <a:r>
                        <a:rPr lang="en-US" sz="2400" dirty="0"/>
                        <a:t>Cans</a:t>
                      </a:r>
                    </a:p>
                  </a:txBody>
                  <a:tcPr marL="68580" marR="68580" marT="34290" marB="34290"/>
                </a:tc>
                <a:tc>
                  <a:txBody>
                    <a:bodyPr/>
                    <a:lstStyle/>
                    <a:p>
                      <a:pPr algn="ctr"/>
                      <a:r>
                        <a:rPr lang="en-US" sz="2400" dirty="0"/>
                        <a:t>10%</a:t>
                      </a:r>
                    </a:p>
                  </a:txBody>
                  <a:tcPr marL="68580" marR="68580" marT="34290" marB="34290"/>
                </a:tc>
                <a:tc>
                  <a:txBody>
                    <a:bodyPr/>
                    <a:lstStyle/>
                    <a:p>
                      <a:pPr algn="ctr"/>
                      <a:r>
                        <a:rPr lang="en-US" sz="2400" dirty="0"/>
                        <a:t>55%</a:t>
                      </a:r>
                    </a:p>
                  </a:txBody>
                  <a:tcPr marL="68580" marR="68580" marT="34290" marB="34290"/>
                </a:tc>
                <a:extLst>
                  <a:ext uri="{0D108BD9-81ED-4DB2-BD59-A6C34878D82A}">
                    <a16:rowId xmlns="" xmlns:a16="http://schemas.microsoft.com/office/drawing/2014/main" val="10003"/>
                  </a:ext>
                </a:extLst>
              </a:tr>
            </a:tbl>
          </a:graphicData>
        </a:graphic>
      </p:graphicFrame>
      <p:sp>
        <p:nvSpPr>
          <p:cNvPr id="6" name="Rectangle 5"/>
          <p:cNvSpPr/>
          <p:nvPr/>
        </p:nvSpPr>
        <p:spPr>
          <a:xfrm>
            <a:off x="1533115" y="3977834"/>
            <a:ext cx="6065577" cy="1119537"/>
          </a:xfrm>
          <a:prstGeom prst="rect">
            <a:avLst/>
          </a:prstGeom>
        </p:spPr>
        <p:txBody>
          <a:bodyPr wrap="square" anchor="t">
            <a:spAutoFit/>
          </a:bodyPr>
          <a:lstStyle/>
          <a:p>
            <a:endParaRPr lang="en-US" sz="825" dirty="0">
              <a:solidFill>
                <a:prstClr val="black"/>
              </a:solidFill>
            </a:endParaRPr>
          </a:p>
          <a:p>
            <a:endParaRPr lang="en-US" sz="825" dirty="0">
              <a:solidFill>
                <a:prstClr val="black"/>
              </a:solidFill>
            </a:endParaRPr>
          </a:p>
          <a:p>
            <a:endParaRPr lang="en-US" sz="825" dirty="0">
              <a:solidFill>
                <a:prstClr val="black"/>
              </a:solidFill>
            </a:endParaRPr>
          </a:p>
          <a:p>
            <a:endParaRPr lang="en-US" sz="1400" b="1" dirty="0">
              <a:solidFill>
                <a:schemeClr val="bg1"/>
              </a:solidFill>
            </a:endParaRPr>
          </a:p>
          <a:p>
            <a:r>
              <a:rPr lang="en-US" sz="1400" b="1" dirty="0">
                <a:solidFill>
                  <a:schemeClr val="bg1"/>
                </a:solidFill>
              </a:rPr>
              <a:t>*2014 Brewers Association </a:t>
            </a:r>
            <a:r>
              <a:rPr lang="en-US" sz="1400" b="1" i="1" dirty="0">
                <a:solidFill>
                  <a:schemeClr val="bg1"/>
                </a:solidFill>
              </a:rPr>
              <a:t>Brewery Operations Benchmarking Survey</a:t>
            </a:r>
            <a:r>
              <a:rPr lang="en-US" sz="1400" b="1" dirty="0">
                <a:solidFill>
                  <a:schemeClr val="bg1"/>
                </a:solidFill>
              </a:rPr>
              <a:t> (BOBS) </a:t>
            </a:r>
          </a:p>
          <a:p>
            <a:r>
              <a:rPr lang="en-US" sz="1400" b="1" dirty="0">
                <a:solidFill>
                  <a:schemeClr val="bg1"/>
                </a:solidFill>
              </a:rPr>
              <a:t>**NBWA 2016</a:t>
            </a:r>
          </a:p>
        </p:txBody>
      </p:sp>
      <p:sp>
        <p:nvSpPr>
          <p:cNvPr id="7" name="Slide Number Placeholder 6"/>
          <p:cNvSpPr>
            <a:spLocks noGrp="1"/>
          </p:cNvSpPr>
          <p:nvPr>
            <p:ph type="sldNum" sz="quarter" idx="12"/>
          </p:nvPr>
        </p:nvSpPr>
        <p:spPr>
          <a:xfrm>
            <a:off x="6457951" y="4767264"/>
            <a:ext cx="1416050" cy="273844"/>
          </a:xfrm>
        </p:spPr>
        <p:txBody>
          <a:bodyPr/>
          <a:lstStyle/>
          <a:p>
            <a:fld id="{A75B33C9-968E-4C4A-8F2E-A20C10AFF5B7}" type="slidenum">
              <a:rPr lang="en-US" smtClean="0">
                <a:solidFill>
                  <a:prstClr val="black">
                    <a:tint val="75000"/>
                  </a:prstClr>
                </a:solidFill>
              </a:rPr>
              <a:pPr/>
              <a:t>34</a:t>
            </a:fld>
            <a:endParaRPr lang="en-US" dirty="0">
              <a:solidFill>
                <a:prstClr val="black">
                  <a:tint val="75000"/>
                </a:prstClr>
              </a:solidFill>
            </a:endParaRPr>
          </a:p>
        </p:txBody>
      </p:sp>
      <p:sp>
        <p:nvSpPr>
          <p:cNvPr id="4" name="Oval 3"/>
          <p:cNvSpPr/>
          <p:nvPr/>
        </p:nvSpPr>
        <p:spPr>
          <a:xfrm>
            <a:off x="2875665" y="2243963"/>
            <a:ext cx="992372" cy="5387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6927364" y="1182134"/>
            <a:ext cx="2005778" cy="2123658"/>
          </a:xfrm>
          <a:prstGeom prst="rect">
            <a:avLst/>
          </a:prstGeom>
          <a:solidFill>
            <a:schemeClr val="bg1"/>
          </a:solidFill>
          <a:ln w="38100">
            <a:solidFill>
              <a:schemeClr val="tx1"/>
            </a:solidFill>
          </a:ln>
        </p:spPr>
        <p:txBody>
          <a:bodyPr wrap="square" rtlCol="0">
            <a:spAutoFit/>
          </a:bodyPr>
          <a:lstStyle/>
          <a:p>
            <a:pPr marL="285750" indent="-285750">
              <a:buFont typeface="Arial" panose="020B0604020202020204" pitchFamily="34" charset="0"/>
              <a:buChar char="•"/>
            </a:pPr>
            <a:r>
              <a:rPr lang="en-US" sz="3300" b="1" dirty="0">
                <a:solidFill>
                  <a:srgbClr val="990000"/>
                </a:solidFill>
                <a:latin typeface="Helvetica" charset="0"/>
                <a:ea typeface="Helvetica" charset="0"/>
                <a:cs typeface="Helvetica" charset="0"/>
              </a:rPr>
              <a:t>Splash in the glass</a:t>
            </a:r>
          </a:p>
          <a:p>
            <a:pPr marL="285750" indent="-285750">
              <a:buFont typeface="Arial" panose="020B0604020202020204" pitchFamily="34" charset="0"/>
              <a:buChar char="•"/>
            </a:pPr>
            <a:r>
              <a:rPr lang="en-US" sz="3300" b="1" dirty="0">
                <a:solidFill>
                  <a:srgbClr val="990000"/>
                </a:solidFill>
                <a:latin typeface="Helvetica" charset="0"/>
                <a:ea typeface="Helvetica" charset="0"/>
                <a:cs typeface="Helvetica" charset="0"/>
              </a:rPr>
              <a:t>½ glass</a:t>
            </a:r>
          </a:p>
        </p:txBody>
      </p:sp>
    </p:spTree>
    <p:extLst>
      <p:ext uri="{BB962C8B-B14F-4D97-AF65-F5344CB8AC3E}">
        <p14:creationId xmlns:p14="http://schemas.microsoft.com/office/powerpoint/2010/main" val="10324708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447136" y="1056848"/>
            <a:ext cx="3244756" cy="3245400"/>
          </a:xfrm>
          <a:prstGeom prst="ellipse">
            <a:avLst/>
          </a:prstGeom>
          <a:solidFill>
            <a:srgbClr val="C00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50" kern="0" dirty="0">
              <a:solidFill>
                <a:sysClr val="windowText" lastClr="000000"/>
              </a:solidFill>
              <a:latin typeface="Calibri Light" panose="020F0302020204030204" pitchFamily="34" charset="0"/>
            </a:endParaRPr>
          </a:p>
        </p:txBody>
      </p:sp>
      <p:sp>
        <p:nvSpPr>
          <p:cNvPr id="11" name="Oval 10"/>
          <p:cNvSpPr/>
          <p:nvPr/>
        </p:nvSpPr>
        <p:spPr>
          <a:xfrm>
            <a:off x="3684896" y="1207827"/>
            <a:ext cx="2895896" cy="2896737"/>
          </a:xfrm>
          <a:prstGeom prst="ellipse">
            <a:avLst/>
          </a:prstGeom>
          <a:solidFill>
            <a:schemeClr val="accent6">
              <a:lumMod val="75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50" kern="0" dirty="0">
              <a:solidFill>
                <a:sysClr val="windowText" lastClr="000000"/>
              </a:solidFill>
              <a:latin typeface="Calibri Light" panose="020F0302020204030204" pitchFamily="34" charset="0"/>
            </a:endParaRPr>
          </a:p>
        </p:txBody>
      </p:sp>
      <p:sp>
        <p:nvSpPr>
          <p:cNvPr id="2" name="Title 1"/>
          <p:cNvSpPr>
            <a:spLocks noGrp="1"/>
          </p:cNvSpPr>
          <p:nvPr>
            <p:ph type="title"/>
          </p:nvPr>
        </p:nvSpPr>
        <p:spPr/>
        <p:txBody>
          <a:bodyPr/>
          <a:lstStyle/>
          <a:p>
            <a:r>
              <a:rPr lang="en-GB" dirty="0"/>
              <a:t>Consumption of craft beer is biased toward eating occasions</a:t>
            </a:r>
          </a:p>
        </p:txBody>
      </p:sp>
      <p:sp>
        <p:nvSpPr>
          <p:cNvPr id="5" name="Text Placeholder 4"/>
          <p:cNvSpPr>
            <a:spLocks noGrp="1"/>
          </p:cNvSpPr>
          <p:nvPr>
            <p:ph type="body" sz="quarter" idx="14"/>
          </p:nvPr>
        </p:nvSpPr>
        <p:spPr>
          <a:xfrm>
            <a:off x="252249" y="583406"/>
            <a:ext cx="7335095" cy="427435"/>
          </a:xfrm>
        </p:spPr>
        <p:txBody>
          <a:bodyPr/>
          <a:lstStyle/>
          <a:p>
            <a:r>
              <a:rPr lang="en-GB" dirty="0"/>
              <a:t>% drinking craft beer for occasion type</a:t>
            </a:r>
            <a:endParaRPr lang="en-US" dirty="0"/>
          </a:p>
        </p:txBody>
      </p:sp>
      <p:sp>
        <p:nvSpPr>
          <p:cNvPr id="6" name="Text Placeholder 5"/>
          <p:cNvSpPr>
            <a:spLocks noGrp="1"/>
          </p:cNvSpPr>
          <p:nvPr>
            <p:ph type="body" sz="quarter" idx="15"/>
          </p:nvPr>
        </p:nvSpPr>
        <p:spPr/>
        <p:txBody>
          <a:bodyPr/>
          <a:lstStyle/>
          <a:p>
            <a:r>
              <a:rPr lang="en-GB" dirty="0"/>
              <a:t>Source: Nielsen CGA On Premise User Survey (March-April 2017) </a:t>
            </a:r>
            <a:r>
              <a:rPr lang="en-US" dirty="0"/>
              <a:t>– sample size: 3082</a:t>
            </a:r>
          </a:p>
        </p:txBody>
      </p:sp>
      <p:sp>
        <p:nvSpPr>
          <p:cNvPr id="13" name="TextBox 12"/>
          <p:cNvSpPr txBox="1"/>
          <p:nvPr/>
        </p:nvSpPr>
        <p:spPr>
          <a:xfrm>
            <a:off x="2682141" y="2484868"/>
            <a:ext cx="877330" cy="253895"/>
          </a:xfrm>
          <a:prstGeom prst="rect">
            <a:avLst/>
          </a:prstGeom>
          <a:noFill/>
        </p:spPr>
        <p:txBody>
          <a:bodyPr wrap="square" lIns="91420" tIns="45710" rIns="91420" bIns="45710" rtlCol="0" anchor="ctr">
            <a:spAutoFit/>
          </a:bodyPr>
          <a:lstStyle>
            <a:defPPr>
              <a:defRPr lang="en-US"/>
            </a:defPPr>
            <a:lvl1pPr algn="ctr" defTabSz="1218900">
              <a:defRPr>
                <a:solidFill>
                  <a:prstClr val="black">
                    <a:lumMod val="65000"/>
                    <a:lumOff val="35000"/>
                  </a:prstClr>
                </a:solidFill>
                <a:latin typeface="Calibri Light" pitchFamily="34" charset="0"/>
                <a:cs typeface="Helvetica" panose="020B0604020202020204" pitchFamily="34" charset="0"/>
              </a:defRPr>
            </a:lvl1pPr>
          </a:lstStyle>
          <a:p>
            <a:pPr>
              <a:defRPr/>
            </a:pPr>
            <a:r>
              <a:rPr lang="en-US" sz="1050" kern="0" dirty="0"/>
              <a:t>31%</a:t>
            </a:r>
          </a:p>
        </p:txBody>
      </p:sp>
      <p:sp>
        <p:nvSpPr>
          <p:cNvPr id="14" name="TextBox 13"/>
          <p:cNvSpPr txBox="1"/>
          <p:nvPr/>
        </p:nvSpPr>
        <p:spPr>
          <a:xfrm>
            <a:off x="4294953" y="2485237"/>
            <a:ext cx="877330" cy="253895"/>
          </a:xfrm>
          <a:prstGeom prst="rect">
            <a:avLst/>
          </a:prstGeom>
          <a:noFill/>
        </p:spPr>
        <p:txBody>
          <a:bodyPr wrap="square" lIns="91420" tIns="45710" rIns="91420" bIns="45710" rtlCol="0" anchor="ctr">
            <a:spAutoFit/>
          </a:bodyPr>
          <a:lstStyle>
            <a:defPPr>
              <a:defRPr lang="en-US"/>
            </a:defPPr>
            <a:lvl1pPr algn="ctr" defTabSz="1218900">
              <a:defRPr>
                <a:solidFill>
                  <a:prstClr val="black">
                    <a:lumMod val="65000"/>
                    <a:lumOff val="35000"/>
                  </a:prstClr>
                </a:solidFill>
                <a:latin typeface="Calibri Light" pitchFamily="34" charset="0"/>
                <a:cs typeface="Helvetica" panose="020B0604020202020204" pitchFamily="34" charset="0"/>
              </a:defRPr>
            </a:lvl1pPr>
          </a:lstStyle>
          <a:p>
            <a:pPr>
              <a:defRPr/>
            </a:pPr>
            <a:r>
              <a:rPr lang="en-US" sz="1050" kern="0" dirty="0"/>
              <a:t>49%</a:t>
            </a:r>
          </a:p>
        </p:txBody>
      </p:sp>
      <p:sp>
        <p:nvSpPr>
          <p:cNvPr id="15" name="TextBox 14"/>
          <p:cNvSpPr txBox="1"/>
          <p:nvPr/>
        </p:nvSpPr>
        <p:spPr>
          <a:xfrm>
            <a:off x="5703462" y="2484868"/>
            <a:ext cx="877330" cy="253895"/>
          </a:xfrm>
          <a:prstGeom prst="rect">
            <a:avLst/>
          </a:prstGeom>
          <a:noFill/>
        </p:spPr>
        <p:txBody>
          <a:bodyPr wrap="square" lIns="91420" tIns="45710" rIns="91420" bIns="45710" rtlCol="0" anchor="ctr">
            <a:spAutoFit/>
          </a:bodyPr>
          <a:lstStyle>
            <a:defPPr>
              <a:defRPr lang="en-US"/>
            </a:defPPr>
            <a:lvl1pPr algn="ctr" defTabSz="1218900">
              <a:defRPr>
                <a:solidFill>
                  <a:prstClr val="black">
                    <a:lumMod val="65000"/>
                    <a:lumOff val="35000"/>
                  </a:prstClr>
                </a:solidFill>
                <a:latin typeface="Calibri Light" pitchFamily="34" charset="0"/>
                <a:cs typeface="Helvetica" panose="020B0604020202020204" pitchFamily="34" charset="0"/>
              </a:defRPr>
            </a:lvl1pPr>
          </a:lstStyle>
          <a:p>
            <a:pPr>
              <a:defRPr/>
            </a:pPr>
            <a:r>
              <a:rPr lang="en-US" sz="1050" kern="0" dirty="0"/>
              <a:t>20%</a:t>
            </a:r>
          </a:p>
        </p:txBody>
      </p:sp>
      <p:sp>
        <p:nvSpPr>
          <p:cNvPr id="12" name="TextBox 11"/>
          <p:cNvSpPr txBox="1"/>
          <p:nvPr/>
        </p:nvSpPr>
        <p:spPr>
          <a:xfrm>
            <a:off x="1010523" y="2364011"/>
            <a:ext cx="877330" cy="415478"/>
          </a:xfrm>
          <a:prstGeom prst="rect">
            <a:avLst/>
          </a:prstGeom>
          <a:noFill/>
        </p:spPr>
        <p:txBody>
          <a:bodyPr wrap="square" lIns="91420" tIns="45710" rIns="91420" bIns="45710" rtlCol="0" anchor="ctr">
            <a:spAutoFit/>
          </a:bodyPr>
          <a:lstStyle>
            <a:defPPr>
              <a:defRPr lang="en-US"/>
            </a:defPPr>
            <a:lvl1pPr algn="ctr" defTabSz="1218900">
              <a:defRPr>
                <a:solidFill>
                  <a:prstClr val="black">
                    <a:lumMod val="65000"/>
                    <a:lumOff val="35000"/>
                  </a:prstClr>
                </a:solidFill>
                <a:latin typeface="Calibri Light" pitchFamily="34" charset="0"/>
                <a:cs typeface="Helvetica" panose="020B0604020202020204" pitchFamily="34" charset="0"/>
              </a:defRPr>
            </a:lvl1pPr>
          </a:lstStyle>
          <a:p>
            <a:pPr>
              <a:defRPr/>
            </a:pPr>
            <a:r>
              <a:rPr lang="en-US" sz="1050" kern="0" dirty="0"/>
              <a:t>Food-led occasions</a:t>
            </a:r>
          </a:p>
        </p:txBody>
      </p:sp>
      <p:sp>
        <p:nvSpPr>
          <p:cNvPr id="16" name="TextBox 15"/>
          <p:cNvSpPr txBox="1"/>
          <p:nvPr/>
        </p:nvSpPr>
        <p:spPr>
          <a:xfrm>
            <a:off x="7328074" y="2364011"/>
            <a:ext cx="877330" cy="415478"/>
          </a:xfrm>
          <a:prstGeom prst="rect">
            <a:avLst/>
          </a:prstGeom>
          <a:noFill/>
        </p:spPr>
        <p:txBody>
          <a:bodyPr wrap="square" lIns="91420" tIns="45710" rIns="91420" bIns="45710" rtlCol="0" anchor="ctr">
            <a:spAutoFit/>
          </a:bodyPr>
          <a:lstStyle>
            <a:defPPr>
              <a:defRPr lang="en-US"/>
            </a:defPPr>
            <a:lvl1pPr algn="ctr" defTabSz="1218900">
              <a:defRPr>
                <a:solidFill>
                  <a:prstClr val="black">
                    <a:lumMod val="65000"/>
                    <a:lumOff val="35000"/>
                  </a:prstClr>
                </a:solidFill>
                <a:latin typeface="Calibri Light" pitchFamily="34" charset="0"/>
                <a:cs typeface="Helvetica" panose="020B0604020202020204" pitchFamily="34" charset="0"/>
              </a:defRPr>
            </a:lvl1pPr>
          </a:lstStyle>
          <a:p>
            <a:pPr>
              <a:defRPr/>
            </a:pPr>
            <a:r>
              <a:rPr lang="en-US" sz="1050" kern="0" dirty="0"/>
              <a:t>Drink-led occasions</a:t>
            </a:r>
          </a:p>
        </p:txBody>
      </p:sp>
      <p:sp>
        <p:nvSpPr>
          <p:cNvPr id="17" name="TextBox 16"/>
          <p:cNvSpPr txBox="1"/>
          <p:nvPr/>
        </p:nvSpPr>
        <p:spPr>
          <a:xfrm>
            <a:off x="252249" y="4419304"/>
            <a:ext cx="8631620" cy="219291"/>
          </a:xfrm>
          <a:prstGeom prst="rect">
            <a:avLst/>
          </a:prstGeom>
          <a:noFill/>
        </p:spPr>
        <p:txBody>
          <a:bodyPr wrap="square" rtlCol="0">
            <a:spAutoFit/>
          </a:bodyPr>
          <a:lstStyle/>
          <a:p>
            <a:pPr>
              <a:defRPr/>
            </a:pPr>
            <a:r>
              <a:rPr lang="en-GB" sz="825" kern="0" dirty="0">
                <a:solidFill>
                  <a:srgbClr val="4472C4"/>
                </a:solidFill>
                <a:latin typeface="Calibri Light"/>
              </a:rPr>
              <a:t>Q: On which occasions do you typically drink craft beer?</a:t>
            </a:r>
          </a:p>
        </p:txBody>
      </p:sp>
      <p:sp>
        <p:nvSpPr>
          <p:cNvPr id="7" name="Slide Number Placeholder 6"/>
          <p:cNvSpPr>
            <a:spLocks noGrp="1"/>
          </p:cNvSpPr>
          <p:nvPr>
            <p:ph type="sldNum" sz="quarter" idx="12"/>
          </p:nvPr>
        </p:nvSpPr>
        <p:spPr/>
        <p:txBody>
          <a:bodyPr/>
          <a:lstStyle/>
          <a:p>
            <a:pPr>
              <a:defRPr/>
            </a:pPr>
            <a:fld id="{19DB92DC-D54B-2443-8F53-C970D4D3CE82}" type="slidenum">
              <a:rPr lang="en-US" sz="1350" kern="0">
                <a:solidFill>
                  <a:sysClr val="windowText" lastClr="000000"/>
                </a:solidFill>
              </a:rPr>
              <a:pPr>
                <a:defRPr/>
              </a:pPr>
              <a:t>35</a:t>
            </a:fld>
            <a:endParaRPr lang="en-US" sz="1350" kern="0" dirty="0">
              <a:solidFill>
                <a:sysClr val="windowText" lastClr="000000"/>
              </a:solidFill>
            </a:endParaRPr>
          </a:p>
        </p:txBody>
      </p:sp>
    </p:spTree>
    <p:extLst>
      <p:ext uri="{BB962C8B-B14F-4D97-AF65-F5344CB8AC3E}">
        <p14:creationId xmlns:p14="http://schemas.microsoft.com/office/powerpoint/2010/main" val="16696961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5285" y="803544"/>
            <a:ext cx="1384516" cy="3848082"/>
          </a:xfrm>
          <a:prstGeom prst="rect">
            <a:avLst/>
          </a:prstGeom>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309" y="924832"/>
            <a:ext cx="1826178" cy="3830408"/>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22168" y="1028446"/>
            <a:ext cx="1691781" cy="3623180"/>
          </a:xfrm>
          <a:prstGeom prst="rect">
            <a:avLst/>
          </a:prstGeom>
        </p:spPr>
      </p:pic>
      <p:sp>
        <p:nvSpPr>
          <p:cNvPr id="2" name="Title 1"/>
          <p:cNvSpPr>
            <a:spLocks noGrp="1"/>
          </p:cNvSpPr>
          <p:nvPr>
            <p:ph type="title"/>
          </p:nvPr>
        </p:nvSpPr>
        <p:spPr/>
        <p:txBody>
          <a:bodyPr/>
          <a:lstStyle/>
          <a:p>
            <a:r>
              <a:rPr lang="en-GB" dirty="0">
                <a:solidFill>
                  <a:srgbClr val="FF0000"/>
                </a:solidFill>
              </a:rPr>
              <a:t>Influencing factors </a:t>
            </a:r>
            <a:r>
              <a:rPr lang="en-GB" dirty="0"/>
              <a:t>behind category choice out-of-home</a:t>
            </a:r>
          </a:p>
        </p:txBody>
      </p:sp>
      <p:sp>
        <p:nvSpPr>
          <p:cNvPr id="5" name="Text Placeholder 4"/>
          <p:cNvSpPr>
            <a:spLocks noGrp="1"/>
          </p:cNvSpPr>
          <p:nvPr>
            <p:ph type="body" sz="quarter" idx="15"/>
          </p:nvPr>
        </p:nvSpPr>
        <p:spPr>
          <a:xfrm>
            <a:off x="3860007" y="4894201"/>
            <a:ext cx="4450960" cy="249299"/>
          </a:xfrm>
        </p:spPr>
        <p:txBody>
          <a:bodyPr/>
          <a:lstStyle/>
          <a:p>
            <a:r>
              <a:rPr lang="en-US" dirty="0"/>
              <a:t>Source: Nielsen CGA On Premise User Survey (October – November 2016) – sample size: 6814, 5083. 6574 </a:t>
            </a:r>
          </a:p>
        </p:txBody>
      </p:sp>
      <p:sp>
        <p:nvSpPr>
          <p:cNvPr id="4" name="TextBox 3"/>
          <p:cNvSpPr txBox="1"/>
          <p:nvPr/>
        </p:nvSpPr>
        <p:spPr>
          <a:xfrm>
            <a:off x="341300" y="1172877"/>
            <a:ext cx="2692197" cy="369332"/>
          </a:xfrm>
          <a:prstGeom prst="rect">
            <a:avLst/>
          </a:prstGeom>
          <a:solidFill>
            <a:schemeClr val="bg1">
              <a:alpha val="70000"/>
            </a:schemeClr>
          </a:solidFill>
          <a:ln>
            <a:noFill/>
          </a:ln>
        </p:spPr>
        <p:txBody>
          <a:bodyPr wrap="square" rtlCol="0">
            <a:spAutoFit/>
          </a:bodyPr>
          <a:lstStyle/>
          <a:p>
            <a:pPr algn="ctr">
              <a:defRPr/>
            </a:pPr>
            <a:r>
              <a:rPr lang="en-GB" kern="0" dirty="0">
                <a:solidFill>
                  <a:srgbClr val="4472C4"/>
                </a:solidFill>
                <a:latin typeface="Calibri Light"/>
              </a:rPr>
              <a:t>Beer</a:t>
            </a:r>
          </a:p>
        </p:txBody>
      </p:sp>
      <p:sp>
        <p:nvSpPr>
          <p:cNvPr id="6" name="TextBox 5"/>
          <p:cNvSpPr txBox="1"/>
          <p:nvPr/>
        </p:nvSpPr>
        <p:spPr>
          <a:xfrm>
            <a:off x="6110502" y="1172877"/>
            <a:ext cx="2664412" cy="369332"/>
          </a:xfrm>
          <a:prstGeom prst="rect">
            <a:avLst/>
          </a:prstGeom>
          <a:solidFill>
            <a:schemeClr val="bg1">
              <a:alpha val="70000"/>
            </a:schemeClr>
          </a:solidFill>
          <a:ln>
            <a:noFill/>
          </a:ln>
        </p:spPr>
        <p:txBody>
          <a:bodyPr wrap="square" rtlCol="0">
            <a:spAutoFit/>
          </a:bodyPr>
          <a:lstStyle/>
          <a:p>
            <a:pPr algn="ctr">
              <a:defRPr/>
            </a:pPr>
            <a:r>
              <a:rPr lang="en-GB" kern="0" dirty="0">
                <a:solidFill>
                  <a:srgbClr val="4472C4"/>
                </a:solidFill>
                <a:latin typeface="Calibri Light"/>
              </a:rPr>
              <a:t>Spirits</a:t>
            </a:r>
          </a:p>
        </p:txBody>
      </p:sp>
      <p:sp>
        <p:nvSpPr>
          <p:cNvPr id="7" name="TextBox 6"/>
          <p:cNvSpPr txBox="1"/>
          <p:nvPr/>
        </p:nvSpPr>
        <p:spPr>
          <a:xfrm>
            <a:off x="3237777" y="1172877"/>
            <a:ext cx="2668447" cy="369332"/>
          </a:xfrm>
          <a:prstGeom prst="rect">
            <a:avLst/>
          </a:prstGeom>
          <a:solidFill>
            <a:schemeClr val="bg1">
              <a:alpha val="70000"/>
            </a:schemeClr>
          </a:solidFill>
          <a:ln>
            <a:noFill/>
          </a:ln>
        </p:spPr>
        <p:txBody>
          <a:bodyPr wrap="square" rtlCol="0">
            <a:spAutoFit/>
          </a:bodyPr>
          <a:lstStyle/>
          <a:p>
            <a:pPr algn="ctr">
              <a:defRPr/>
            </a:pPr>
            <a:r>
              <a:rPr lang="en-GB" kern="0" dirty="0">
                <a:solidFill>
                  <a:srgbClr val="4472C4"/>
                </a:solidFill>
                <a:latin typeface="Calibri Light"/>
              </a:rPr>
              <a:t>Wine</a:t>
            </a:r>
          </a:p>
        </p:txBody>
      </p:sp>
      <p:graphicFrame>
        <p:nvGraphicFramePr>
          <p:cNvPr id="8" name="Table 7"/>
          <p:cNvGraphicFramePr>
            <a:graphicFrameLocks noGrp="1"/>
          </p:cNvGraphicFramePr>
          <p:nvPr>
            <p:extLst/>
          </p:nvPr>
        </p:nvGraphicFramePr>
        <p:xfrm>
          <a:off x="341300" y="1547607"/>
          <a:ext cx="2692198" cy="2669517"/>
        </p:xfrm>
        <a:graphic>
          <a:graphicData uri="http://schemas.openxmlformats.org/drawingml/2006/table">
            <a:tbl>
              <a:tblPr firstRow="1" bandRow="1">
                <a:tableStyleId>{0505E3EF-67EA-436B-97B2-0124C06EBD24}</a:tableStyleId>
              </a:tblPr>
              <a:tblGrid>
                <a:gridCol w="478464">
                  <a:extLst>
                    <a:ext uri="{9D8B030D-6E8A-4147-A177-3AD203B41FA5}">
                      <a16:colId xmlns="" xmlns:a16="http://schemas.microsoft.com/office/drawing/2014/main" val="1706062477"/>
                    </a:ext>
                  </a:extLst>
                </a:gridCol>
                <a:gridCol w="1741529">
                  <a:extLst>
                    <a:ext uri="{9D8B030D-6E8A-4147-A177-3AD203B41FA5}">
                      <a16:colId xmlns="" xmlns:a16="http://schemas.microsoft.com/office/drawing/2014/main" val="3720158027"/>
                    </a:ext>
                  </a:extLst>
                </a:gridCol>
                <a:gridCol w="472205">
                  <a:extLst>
                    <a:ext uri="{9D8B030D-6E8A-4147-A177-3AD203B41FA5}">
                      <a16:colId xmlns="" xmlns:a16="http://schemas.microsoft.com/office/drawing/2014/main" val="3521484248"/>
                    </a:ext>
                  </a:extLst>
                </a:gridCol>
              </a:tblGrid>
              <a:tr h="528037">
                <a:tc>
                  <a:txBody>
                    <a:bodyPr/>
                    <a:lstStyle/>
                    <a:p>
                      <a:r>
                        <a:rPr lang="en-GB" sz="1400" b="0" dirty="0">
                          <a:latin typeface="+mj-lt"/>
                        </a:rPr>
                        <a:t>1)</a:t>
                      </a:r>
                    </a:p>
                  </a:txBody>
                  <a:tcPr marL="68580" marR="68580" marT="34290" marB="34290" anchor="ctr"/>
                </a:tc>
                <a:tc>
                  <a:txBody>
                    <a:bodyPr/>
                    <a:lstStyle/>
                    <a:p>
                      <a:pPr algn="ctr" fontAlgn="b"/>
                      <a:r>
                        <a:rPr lang="en-GB" sz="1400" b="0" i="0" u="none" strike="noStrike" dirty="0">
                          <a:solidFill>
                            <a:srgbClr val="000000"/>
                          </a:solidFill>
                          <a:effectLst/>
                          <a:latin typeface="+mj-lt"/>
                        </a:rPr>
                        <a:t>The quality of beer brands available</a:t>
                      </a:r>
                    </a:p>
                  </a:txBody>
                  <a:tcPr marL="7144" marR="7144" marT="7144" marB="0" anchor="ctr"/>
                </a:tc>
                <a:tc>
                  <a:txBody>
                    <a:bodyPr/>
                    <a:lstStyle/>
                    <a:p>
                      <a:pPr algn="ctr" fontAlgn="b"/>
                      <a:r>
                        <a:rPr lang="en-GB" sz="1400" b="0" i="0" u="none" strike="noStrike" dirty="0">
                          <a:solidFill>
                            <a:srgbClr val="000000"/>
                          </a:solidFill>
                          <a:effectLst/>
                          <a:latin typeface="+mj-lt"/>
                        </a:rPr>
                        <a:t>40%</a:t>
                      </a:r>
                    </a:p>
                  </a:txBody>
                  <a:tcPr marL="7144" marR="7144" marT="7144" marB="0" anchor="ctr"/>
                </a:tc>
                <a:extLst>
                  <a:ext uri="{0D108BD9-81ED-4DB2-BD59-A6C34878D82A}">
                    <a16:rowId xmlns="" xmlns:a16="http://schemas.microsoft.com/office/drawing/2014/main" val="2776636749"/>
                  </a:ext>
                </a:extLst>
              </a:tr>
              <a:tr h="535370">
                <a:tc>
                  <a:txBody>
                    <a:bodyPr/>
                    <a:lstStyle/>
                    <a:p>
                      <a:r>
                        <a:rPr lang="en-GB" sz="1400" dirty="0">
                          <a:latin typeface="+mj-lt"/>
                        </a:rPr>
                        <a:t>2)</a:t>
                      </a:r>
                    </a:p>
                  </a:txBody>
                  <a:tcPr marL="68580" marR="68580" marT="34290" marB="34290" anchor="ctr"/>
                </a:tc>
                <a:tc>
                  <a:txBody>
                    <a:bodyPr/>
                    <a:lstStyle/>
                    <a:p>
                      <a:pPr algn="ctr" fontAlgn="b"/>
                      <a:r>
                        <a:rPr lang="en-GB" sz="1400" b="0" i="0" u="none" strike="noStrike" dirty="0">
                          <a:solidFill>
                            <a:srgbClr val="000000"/>
                          </a:solidFill>
                          <a:effectLst/>
                          <a:latin typeface="+mj-lt"/>
                        </a:rPr>
                        <a:t>Price</a:t>
                      </a:r>
                    </a:p>
                  </a:txBody>
                  <a:tcPr marL="7144" marR="7144" marT="7144" marB="0" anchor="ctr"/>
                </a:tc>
                <a:tc>
                  <a:txBody>
                    <a:bodyPr/>
                    <a:lstStyle/>
                    <a:p>
                      <a:pPr algn="ctr" fontAlgn="b"/>
                      <a:r>
                        <a:rPr lang="en-GB" sz="1400" b="0" i="0" u="none" strike="noStrike" dirty="0">
                          <a:solidFill>
                            <a:srgbClr val="000000"/>
                          </a:solidFill>
                          <a:effectLst/>
                          <a:latin typeface="+mj-lt"/>
                        </a:rPr>
                        <a:t>38%</a:t>
                      </a:r>
                    </a:p>
                  </a:txBody>
                  <a:tcPr marL="7144" marR="7144" marT="7144" marB="0" anchor="ctr"/>
                </a:tc>
                <a:extLst>
                  <a:ext uri="{0D108BD9-81ED-4DB2-BD59-A6C34878D82A}">
                    <a16:rowId xmlns="" xmlns:a16="http://schemas.microsoft.com/office/drawing/2014/main" val="2872569272"/>
                  </a:ext>
                </a:extLst>
              </a:tr>
              <a:tr h="535370">
                <a:tc>
                  <a:txBody>
                    <a:bodyPr/>
                    <a:lstStyle/>
                    <a:p>
                      <a:r>
                        <a:rPr lang="en-GB" sz="1400" dirty="0">
                          <a:latin typeface="+mj-lt"/>
                        </a:rPr>
                        <a:t>3)</a:t>
                      </a:r>
                    </a:p>
                  </a:txBody>
                  <a:tcPr marL="68580" marR="68580" marT="34290" marB="34290" anchor="ctr"/>
                </a:tc>
                <a:tc>
                  <a:txBody>
                    <a:bodyPr/>
                    <a:lstStyle/>
                    <a:p>
                      <a:pPr algn="ctr" fontAlgn="b"/>
                      <a:r>
                        <a:rPr lang="en-GB" sz="1400" b="0" i="0" u="none" strike="noStrike" dirty="0">
                          <a:solidFill>
                            <a:srgbClr val="000000"/>
                          </a:solidFill>
                          <a:effectLst/>
                          <a:latin typeface="+mj-lt"/>
                        </a:rPr>
                        <a:t>The availability of my favorite beer brand</a:t>
                      </a:r>
                    </a:p>
                  </a:txBody>
                  <a:tcPr marL="7144" marR="7144" marT="7144" marB="0" anchor="ctr"/>
                </a:tc>
                <a:tc>
                  <a:txBody>
                    <a:bodyPr/>
                    <a:lstStyle/>
                    <a:p>
                      <a:pPr algn="ctr" fontAlgn="b"/>
                      <a:r>
                        <a:rPr lang="en-GB" sz="1400" b="0" i="0" u="none" strike="noStrike" dirty="0">
                          <a:solidFill>
                            <a:srgbClr val="000000"/>
                          </a:solidFill>
                          <a:effectLst/>
                          <a:latin typeface="+mj-lt"/>
                        </a:rPr>
                        <a:t>36%</a:t>
                      </a:r>
                    </a:p>
                  </a:txBody>
                  <a:tcPr marL="7144" marR="7144" marT="7144" marB="0" anchor="ctr"/>
                </a:tc>
                <a:extLst>
                  <a:ext uri="{0D108BD9-81ED-4DB2-BD59-A6C34878D82A}">
                    <a16:rowId xmlns="" xmlns:a16="http://schemas.microsoft.com/office/drawing/2014/main" val="1995364985"/>
                  </a:ext>
                </a:extLst>
              </a:tr>
              <a:tr h="535370">
                <a:tc>
                  <a:txBody>
                    <a:bodyPr/>
                    <a:lstStyle/>
                    <a:p>
                      <a:r>
                        <a:rPr lang="en-GB" sz="1400" dirty="0">
                          <a:latin typeface="+mj-lt"/>
                        </a:rPr>
                        <a:t>4)</a:t>
                      </a:r>
                    </a:p>
                  </a:txBody>
                  <a:tcPr marL="68580" marR="68580" marT="34290" marB="34290" anchor="ctr"/>
                </a:tc>
                <a:tc>
                  <a:txBody>
                    <a:bodyPr/>
                    <a:lstStyle/>
                    <a:p>
                      <a:pPr algn="ctr" fontAlgn="b"/>
                      <a:r>
                        <a:rPr lang="en-GB" sz="1400" b="0" i="0" u="none" strike="noStrike" dirty="0">
                          <a:solidFill>
                            <a:srgbClr val="000000"/>
                          </a:solidFill>
                          <a:effectLst/>
                          <a:latin typeface="+mj-lt"/>
                        </a:rPr>
                        <a:t>The type of venue I am at</a:t>
                      </a:r>
                    </a:p>
                  </a:txBody>
                  <a:tcPr marL="7144" marR="7144" marT="7144" marB="0" anchor="ctr"/>
                </a:tc>
                <a:tc>
                  <a:txBody>
                    <a:bodyPr/>
                    <a:lstStyle/>
                    <a:p>
                      <a:pPr algn="ctr" fontAlgn="b"/>
                      <a:r>
                        <a:rPr lang="en-GB" sz="1400" b="0" i="0" u="none" strike="noStrike" dirty="0">
                          <a:solidFill>
                            <a:srgbClr val="000000"/>
                          </a:solidFill>
                          <a:effectLst/>
                          <a:latin typeface="+mj-lt"/>
                        </a:rPr>
                        <a:t>27%</a:t>
                      </a:r>
                    </a:p>
                  </a:txBody>
                  <a:tcPr marL="7144" marR="7144" marT="7144" marB="0" anchor="ctr"/>
                </a:tc>
                <a:extLst>
                  <a:ext uri="{0D108BD9-81ED-4DB2-BD59-A6C34878D82A}">
                    <a16:rowId xmlns="" xmlns:a16="http://schemas.microsoft.com/office/drawing/2014/main" val="2323389339"/>
                  </a:ext>
                </a:extLst>
              </a:tr>
              <a:tr h="535370">
                <a:tc>
                  <a:txBody>
                    <a:bodyPr/>
                    <a:lstStyle/>
                    <a:p>
                      <a:r>
                        <a:rPr lang="en-GB" sz="1400" dirty="0">
                          <a:latin typeface="+mj-lt"/>
                        </a:rPr>
                        <a:t>5)</a:t>
                      </a:r>
                    </a:p>
                  </a:txBody>
                  <a:tcPr marL="68580" marR="68580" marT="34290" marB="34290" anchor="ctr"/>
                </a:tc>
                <a:tc>
                  <a:txBody>
                    <a:bodyPr/>
                    <a:lstStyle/>
                    <a:p>
                      <a:pPr algn="ctr" fontAlgn="b"/>
                      <a:r>
                        <a:rPr lang="en-GB" sz="1400" b="0" i="0" u="none" strike="noStrike" dirty="0">
                          <a:solidFill>
                            <a:srgbClr val="000000"/>
                          </a:solidFill>
                          <a:effectLst/>
                          <a:latin typeface="+mj-lt"/>
                        </a:rPr>
                        <a:t>Time of day</a:t>
                      </a:r>
                    </a:p>
                  </a:txBody>
                  <a:tcPr marL="7144" marR="7144" marT="7144" marB="0" anchor="ctr"/>
                </a:tc>
                <a:tc>
                  <a:txBody>
                    <a:bodyPr/>
                    <a:lstStyle/>
                    <a:p>
                      <a:pPr algn="ctr" fontAlgn="b"/>
                      <a:r>
                        <a:rPr lang="en-GB" sz="1400" b="0" i="0" u="none" strike="noStrike" dirty="0">
                          <a:solidFill>
                            <a:srgbClr val="000000"/>
                          </a:solidFill>
                          <a:effectLst/>
                          <a:latin typeface="+mj-lt"/>
                        </a:rPr>
                        <a:t>26%</a:t>
                      </a:r>
                    </a:p>
                  </a:txBody>
                  <a:tcPr marL="7144" marR="7144" marT="7144" marB="0" anchor="ctr"/>
                </a:tc>
                <a:extLst>
                  <a:ext uri="{0D108BD9-81ED-4DB2-BD59-A6C34878D82A}">
                    <a16:rowId xmlns="" xmlns:a16="http://schemas.microsoft.com/office/drawing/2014/main" val="4138460664"/>
                  </a:ext>
                </a:extLst>
              </a:tr>
            </a:tbl>
          </a:graphicData>
        </a:graphic>
      </p:graphicFrame>
      <p:graphicFrame>
        <p:nvGraphicFramePr>
          <p:cNvPr id="9" name="Table 8"/>
          <p:cNvGraphicFramePr>
            <a:graphicFrameLocks noGrp="1"/>
          </p:cNvGraphicFramePr>
          <p:nvPr>
            <p:extLst/>
          </p:nvPr>
        </p:nvGraphicFramePr>
        <p:xfrm>
          <a:off x="3237777" y="1547607"/>
          <a:ext cx="2668447" cy="2781370"/>
        </p:xfrm>
        <a:graphic>
          <a:graphicData uri="http://schemas.openxmlformats.org/drawingml/2006/table">
            <a:tbl>
              <a:tblPr firstRow="1" bandRow="1">
                <a:tableStyleId>{0505E3EF-67EA-436B-97B2-0124C06EBD24}</a:tableStyleId>
              </a:tblPr>
              <a:tblGrid>
                <a:gridCol w="478464">
                  <a:extLst>
                    <a:ext uri="{9D8B030D-6E8A-4147-A177-3AD203B41FA5}">
                      <a16:colId xmlns="" xmlns:a16="http://schemas.microsoft.com/office/drawing/2014/main" val="1706062477"/>
                    </a:ext>
                  </a:extLst>
                </a:gridCol>
                <a:gridCol w="1741529">
                  <a:extLst>
                    <a:ext uri="{9D8B030D-6E8A-4147-A177-3AD203B41FA5}">
                      <a16:colId xmlns="" xmlns:a16="http://schemas.microsoft.com/office/drawing/2014/main" val="3720158027"/>
                    </a:ext>
                  </a:extLst>
                </a:gridCol>
                <a:gridCol w="448454">
                  <a:extLst>
                    <a:ext uri="{9D8B030D-6E8A-4147-A177-3AD203B41FA5}">
                      <a16:colId xmlns="" xmlns:a16="http://schemas.microsoft.com/office/drawing/2014/main" val="3521484248"/>
                    </a:ext>
                  </a:extLst>
                </a:gridCol>
              </a:tblGrid>
              <a:tr h="528037">
                <a:tc>
                  <a:txBody>
                    <a:bodyPr/>
                    <a:lstStyle/>
                    <a:p>
                      <a:r>
                        <a:rPr lang="en-GB" sz="1000" b="0" dirty="0">
                          <a:latin typeface="+mj-lt"/>
                        </a:rPr>
                        <a:t>1)</a:t>
                      </a:r>
                    </a:p>
                  </a:txBody>
                  <a:tcPr marL="68580" marR="68580" marT="34290" marB="34290" anchor="ctr"/>
                </a:tc>
                <a:tc>
                  <a:txBody>
                    <a:bodyPr/>
                    <a:lstStyle/>
                    <a:p>
                      <a:pPr algn="ctr" fontAlgn="b"/>
                      <a:r>
                        <a:rPr lang="en-GB" sz="1400" b="0" i="0" u="none" strike="noStrike" dirty="0">
                          <a:solidFill>
                            <a:srgbClr val="000000"/>
                          </a:solidFill>
                          <a:effectLst/>
                          <a:latin typeface="+mj-lt"/>
                        </a:rPr>
                        <a:t>Price</a:t>
                      </a:r>
                    </a:p>
                  </a:txBody>
                  <a:tcPr marL="7144" marR="7144" marT="7144" marB="0" anchor="ctr"/>
                </a:tc>
                <a:tc>
                  <a:txBody>
                    <a:bodyPr/>
                    <a:lstStyle/>
                    <a:p>
                      <a:pPr algn="ctr" fontAlgn="b"/>
                      <a:r>
                        <a:rPr lang="en-GB" sz="1400" b="0" i="0" u="none" strike="noStrike" dirty="0">
                          <a:solidFill>
                            <a:srgbClr val="000000"/>
                          </a:solidFill>
                          <a:effectLst/>
                          <a:latin typeface="+mj-lt"/>
                        </a:rPr>
                        <a:t>41%</a:t>
                      </a:r>
                    </a:p>
                  </a:txBody>
                  <a:tcPr marL="7144" marR="7144" marT="7144" marB="0" anchor="ctr"/>
                </a:tc>
                <a:extLst>
                  <a:ext uri="{0D108BD9-81ED-4DB2-BD59-A6C34878D82A}">
                    <a16:rowId xmlns="" xmlns:a16="http://schemas.microsoft.com/office/drawing/2014/main" val="2776636749"/>
                  </a:ext>
                </a:extLst>
              </a:tr>
              <a:tr h="535370">
                <a:tc>
                  <a:txBody>
                    <a:bodyPr/>
                    <a:lstStyle/>
                    <a:p>
                      <a:r>
                        <a:rPr lang="en-GB" sz="1000" dirty="0">
                          <a:latin typeface="+mj-lt"/>
                        </a:rPr>
                        <a:t>2)</a:t>
                      </a:r>
                    </a:p>
                  </a:txBody>
                  <a:tcPr marL="68580" marR="68580" marT="34290" marB="34290" anchor="ctr"/>
                </a:tc>
                <a:tc>
                  <a:txBody>
                    <a:bodyPr/>
                    <a:lstStyle/>
                    <a:p>
                      <a:pPr algn="ctr" fontAlgn="b"/>
                      <a:r>
                        <a:rPr lang="en-GB" sz="1400" b="0" i="0" u="none" strike="noStrike" dirty="0">
                          <a:solidFill>
                            <a:srgbClr val="000000"/>
                          </a:solidFill>
                          <a:effectLst/>
                          <a:latin typeface="+mj-lt"/>
                        </a:rPr>
                        <a:t>The quality of brands available</a:t>
                      </a:r>
                    </a:p>
                  </a:txBody>
                  <a:tcPr marL="7144" marR="7144" marT="7144" marB="0" anchor="ctr"/>
                </a:tc>
                <a:tc>
                  <a:txBody>
                    <a:bodyPr/>
                    <a:lstStyle/>
                    <a:p>
                      <a:pPr algn="ctr" fontAlgn="b"/>
                      <a:r>
                        <a:rPr lang="en-GB" sz="1400" b="0" i="0" u="none" strike="noStrike" dirty="0">
                          <a:solidFill>
                            <a:srgbClr val="000000"/>
                          </a:solidFill>
                          <a:effectLst/>
                          <a:latin typeface="+mj-lt"/>
                        </a:rPr>
                        <a:t>37%</a:t>
                      </a:r>
                    </a:p>
                  </a:txBody>
                  <a:tcPr marL="7144" marR="7144" marT="7144" marB="0" anchor="ctr"/>
                </a:tc>
                <a:extLst>
                  <a:ext uri="{0D108BD9-81ED-4DB2-BD59-A6C34878D82A}">
                    <a16:rowId xmlns="" xmlns:a16="http://schemas.microsoft.com/office/drawing/2014/main" val="2872569272"/>
                  </a:ext>
                </a:extLst>
              </a:tr>
              <a:tr h="535370">
                <a:tc>
                  <a:txBody>
                    <a:bodyPr/>
                    <a:lstStyle/>
                    <a:p>
                      <a:r>
                        <a:rPr lang="en-GB" sz="1000" dirty="0">
                          <a:latin typeface="+mj-lt"/>
                        </a:rPr>
                        <a:t>3)</a:t>
                      </a:r>
                    </a:p>
                  </a:txBody>
                  <a:tcPr marL="68580" marR="68580" marT="34290" marB="34290" anchor="ctr"/>
                </a:tc>
                <a:tc>
                  <a:txBody>
                    <a:bodyPr/>
                    <a:lstStyle/>
                    <a:p>
                      <a:pPr algn="ctr" fontAlgn="b"/>
                      <a:r>
                        <a:rPr lang="en-GB" sz="1400" b="0" i="0" u="none" strike="noStrike" dirty="0">
                          <a:solidFill>
                            <a:srgbClr val="000000"/>
                          </a:solidFill>
                          <a:effectLst/>
                          <a:latin typeface="+mj-lt"/>
                        </a:rPr>
                        <a:t>The availability of my favorite wine style/brand</a:t>
                      </a:r>
                    </a:p>
                  </a:txBody>
                  <a:tcPr marL="7144" marR="7144" marT="7144" marB="0" anchor="ctr"/>
                </a:tc>
                <a:tc>
                  <a:txBody>
                    <a:bodyPr/>
                    <a:lstStyle/>
                    <a:p>
                      <a:pPr algn="ctr" fontAlgn="b"/>
                      <a:r>
                        <a:rPr lang="en-GB" sz="1400" b="0" i="0" u="none" strike="noStrike" dirty="0">
                          <a:solidFill>
                            <a:srgbClr val="000000"/>
                          </a:solidFill>
                          <a:effectLst/>
                          <a:latin typeface="+mj-lt"/>
                        </a:rPr>
                        <a:t>37%</a:t>
                      </a:r>
                    </a:p>
                  </a:txBody>
                  <a:tcPr marL="7144" marR="7144" marT="7144" marB="0" anchor="ctr"/>
                </a:tc>
                <a:extLst>
                  <a:ext uri="{0D108BD9-81ED-4DB2-BD59-A6C34878D82A}">
                    <a16:rowId xmlns="" xmlns:a16="http://schemas.microsoft.com/office/drawing/2014/main" val="1995364985"/>
                  </a:ext>
                </a:extLst>
              </a:tr>
              <a:tr h="535370">
                <a:tc>
                  <a:txBody>
                    <a:bodyPr/>
                    <a:lstStyle/>
                    <a:p>
                      <a:r>
                        <a:rPr lang="en-GB" sz="1000" dirty="0">
                          <a:latin typeface="+mj-lt"/>
                        </a:rPr>
                        <a:t>4)</a:t>
                      </a:r>
                    </a:p>
                  </a:txBody>
                  <a:tcPr marL="68580" marR="68580" marT="34290" marB="34290" anchor="ctr"/>
                </a:tc>
                <a:tc>
                  <a:txBody>
                    <a:bodyPr/>
                    <a:lstStyle/>
                    <a:p>
                      <a:pPr algn="ctr" fontAlgn="b"/>
                      <a:r>
                        <a:rPr lang="en-GB" sz="1400" b="0" i="0" u="none" strike="noStrike" dirty="0">
                          <a:solidFill>
                            <a:srgbClr val="000000"/>
                          </a:solidFill>
                          <a:effectLst/>
                          <a:latin typeface="+mj-lt"/>
                        </a:rPr>
                        <a:t>The type of place I am drinking wine at</a:t>
                      </a:r>
                    </a:p>
                  </a:txBody>
                  <a:tcPr marL="7144" marR="7144" marT="7144" marB="0" anchor="ctr"/>
                </a:tc>
                <a:tc>
                  <a:txBody>
                    <a:bodyPr/>
                    <a:lstStyle/>
                    <a:p>
                      <a:pPr algn="ctr" fontAlgn="b"/>
                      <a:r>
                        <a:rPr lang="en-GB" sz="1400" b="0" i="0" u="none" strike="noStrike" dirty="0">
                          <a:solidFill>
                            <a:srgbClr val="000000"/>
                          </a:solidFill>
                          <a:effectLst/>
                          <a:latin typeface="+mj-lt"/>
                        </a:rPr>
                        <a:t>35%</a:t>
                      </a:r>
                    </a:p>
                  </a:txBody>
                  <a:tcPr marL="7144" marR="7144" marT="7144" marB="0" anchor="ctr"/>
                </a:tc>
                <a:extLst>
                  <a:ext uri="{0D108BD9-81ED-4DB2-BD59-A6C34878D82A}">
                    <a16:rowId xmlns="" xmlns:a16="http://schemas.microsoft.com/office/drawing/2014/main" val="2323389339"/>
                  </a:ext>
                </a:extLst>
              </a:tr>
              <a:tr h="535370">
                <a:tc>
                  <a:txBody>
                    <a:bodyPr/>
                    <a:lstStyle/>
                    <a:p>
                      <a:r>
                        <a:rPr lang="en-GB" sz="1000" dirty="0">
                          <a:latin typeface="+mj-lt"/>
                        </a:rPr>
                        <a:t>5)</a:t>
                      </a:r>
                    </a:p>
                  </a:txBody>
                  <a:tcPr marL="68580" marR="68580" marT="34290" marB="34290" anchor="ctr"/>
                </a:tc>
                <a:tc>
                  <a:txBody>
                    <a:bodyPr/>
                    <a:lstStyle/>
                    <a:p>
                      <a:pPr algn="ctr" fontAlgn="b"/>
                      <a:r>
                        <a:rPr lang="en-GB" sz="1400" b="0" i="0" u="none" strike="noStrike" dirty="0">
                          <a:solidFill>
                            <a:srgbClr val="000000"/>
                          </a:solidFill>
                          <a:effectLst/>
                          <a:latin typeface="+mj-lt"/>
                        </a:rPr>
                        <a:t>Suggestions for food pairing</a:t>
                      </a:r>
                    </a:p>
                  </a:txBody>
                  <a:tcPr marL="7144" marR="7144" marT="7144" marB="0" anchor="ctr"/>
                </a:tc>
                <a:tc>
                  <a:txBody>
                    <a:bodyPr/>
                    <a:lstStyle/>
                    <a:p>
                      <a:pPr algn="ctr" fontAlgn="b"/>
                      <a:r>
                        <a:rPr lang="en-GB" sz="1400" b="0" i="0" u="none" strike="noStrike" dirty="0">
                          <a:solidFill>
                            <a:srgbClr val="000000"/>
                          </a:solidFill>
                          <a:effectLst/>
                          <a:latin typeface="+mj-lt"/>
                        </a:rPr>
                        <a:t>28%</a:t>
                      </a:r>
                    </a:p>
                  </a:txBody>
                  <a:tcPr marL="7144" marR="7144" marT="7144" marB="0" anchor="ctr"/>
                </a:tc>
                <a:extLst>
                  <a:ext uri="{0D108BD9-81ED-4DB2-BD59-A6C34878D82A}">
                    <a16:rowId xmlns="" xmlns:a16="http://schemas.microsoft.com/office/drawing/2014/main" val="4138460664"/>
                  </a:ext>
                </a:extLst>
              </a:tr>
            </a:tbl>
          </a:graphicData>
        </a:graphic>
      </p:graphicFrame>
      <p:graphicFrame>
        <p:nvGraphicFramePr>
          <p:cNvPr id="10" name="Table 9"/>
          <p:cNvGraphicFramePr>
            <a:graphicFrameLocks noGrp="1"/>
          </p:cNvGraphicFramePr>
          <p:nvPr>
            <p:extLst/>
          </p:nvPr>
        </p:nvGraphicFramePr>
        <p:xfrm>
          <a:off x="6110504" y="1547607"/>
          <a:ext cx="2664411" cy="2669517"/>
        </p:xfrm>
        <a:graphic>
          <a:graphicData uri="http://schemas.openxmlformats.org/drawingml/2006/table">
            <a:tbl>
              <a:tblPr firstRow="1" bandRow="1">
                <a:tableStyleId>{0505E3EF-67EA-436B-97B2-0124C06EBD24}</a:tableStyleId>
              </a:tblPr>
              <a:tblGrid>
                <a:gridCol w="478464">
                  <a:extLst>
                    <a:ext uri="{9D8B030D-6E8A-4147-A177-3AD203B41FA5}">
                      <a16:colId xmlns="" xmlns:a16="http://schemas.microsoft.com/office/drawing/2014/main" val="1706062477"/>
                    </a:ext>
                  </a:extLst>
                </a:gridCol>
                <a:gridCol w="1741529">
                  <a:extLst>
                    <a:ext uri="{9D8B030D-6E8A-4147-A177-3AD203B41FA5}">
                      <a16:colId xmlns="" xmlns:a16="http://schemas.microsoft.com/office/drawing/2014/main" val="3720158027"/>
                    </a:ext>
                  </a:extLst>
                </a:gridCol>
                <a:gridCol w="444418">
                  <a:extLst>
                    <a:ext uri="{9D8B030D-6E8A-4147-A177-3AD203B41FA5}">
                      <a16:colId xmlns="" xmlns:a16="http://schemas.microsoft.com/office/drawing/2014/main" val="3521484248"/>
                    </a:ext>
                  </a:extLst>
                </a:gridCol>
              </a:tblGrid>
              <a:tr h="528037">
                <a:tc>
                  <a:txBody>
                    <a:bodyPr/>
                    <a:lstStyle/>
                    <a:p>
                      <a:r>
                        <a:rPr lang="en-GB" sz="1000" b="0" dirty="0">
                          <a:latin typeface="+mj-lt"/>
                        </a:rPr>
                        <a:t>1)</a:t>
                      </a:r>
                    </a:p>
                  </a:txBody>
                  <a:tcPr marL="68580" marR="68580" marT="34290" marB="34290" anchor="ctr"/>
                </a:tc>
                <a:tc>
                  <a:txBody>
                    <a:bodyPr/>
                    <a:lstStyle/>
                    <a:p>
                      <a:pPr algn="ctr" fontAlgn="b"/>
                      <a:r>
                        <a:rPr lang="en-GB" sz="1400" b="0" i="0" u="none" strike="noStrike" dirty="0">
                          <a:solidFill>
                            <a:srgbClr val="000000"/>
                          </a:solidFill>
                          <a:effectLst/>
                          <a:latin typeface="+mj-lt"/>
                        </a:rPr>
                        <a:t>The quality of spirits brands available</a:t>
                      </a:r>
                    </a:p>
                  </a:txBody>
                  <a:tcPr marL="7144" marR="7144" marT="7144" marB="0" anchor="ctr"/>
                </a:tc>
                <a:tc>
                  <a:txBody>
                    <a:bodyPr/>
                    <a:lstStyle/>
                    <a:p>
                      <a:pPr algn="ctr" fontAlgn="b"/>
                      <a:r>
                        <a:rPr lang="en-GB" sz="1400" b="0" i="0" u="none" strike="noStrike" dirty="0">
                          <a:solidFill>
                            <a:srgbClr val="000000"/>
                          </a:solidFill>
                          <a:effectLst/>
                          <a:latin typeface="+mj-lt"/>
                        </a:rPr>
                        <a:t>34%</a:t>
                      </a:r>
                    </a:p>
                  </a:txBody>
                  <a:tcPr marL="7144" marR="7144" marT="7144" marB="0" anchor="ctr"/>
                </a:tc>
                <a:extLst>
                  <a:ext uri="{0D108BD9-81ED-4DB2-BD59-A6C34878D82A}">
                    <a16:rowId xmlns="" xmlns:a16="http://schemas.microsoft.com/office/drawing/2014/main" val="2776636749"/>
                  </a:ext>
                </a:extLst>
              </a:tr>
              <a:tr h="535370">
                <a:tc>
                  <a:txBody>
                    <a:bodyPr/>
                    <a:lstStyle/>
                    <a:p>
                      <a:r>
                        <a:rPr lang="en-GB" sz="1000" dirty="0">
                          <a:latin typeface="+mj-lt"/>
                        </a:rPr>
                        <a:t>2)</a:t>
                      </a:r>
                    </a:p>
                  </a:txBody>
                  <a:tcPr marL="68580" marR="68580" marT="34290" marB="34290" anchor="ctr"/>
                </a:tc>
                <a:tc>
                  <a:txBody>
                    <a:bodyPr/>
                    <a:lstStyle/>
                    <a:p>
                      <a:pPr algn="ctr" fontAlgn="b"/>
                      <a:r>
                        <a:rPr lang="en-GB" sz="1400" b="0" i="0" u="none" strike="noStrike" dirty="0">
                          <a:solidFill>
                            <a:srgbClr val="000000"/>
                          </a:solidFill>
                          <a:effectLst/>
                          <a:latin typeface="+mj-lt"/>
                        </a:rPr>
                        <a:t>Price</a:t>
                      </a:r>
                    </a:p>
                  </a:txBody>
                  <a:tcPr marL="7144" marR="7144" marT="7144" marB="0" anchor="ctr"/>
                </a:tc>
                <a:tc>
                  <a:txBody>
                    <a:bodyPr/>
                    <a:lstStyle/>
                    <a:p>
                      <a:pPr algn="ctr" fontAlgn="b"/>
                      <a:r>
                        <a:rPr lang="en-GB" sz="1400" b="0" i="0" u="none" strike="noStrike" dirty="0">
                          <a:solidFill>
                            <a:srgbClr val="000000"/>
                          </a:solidFill>
                          <a:effectLst/>
                          <a:latin typeface="+mj-lt"/>
                        </a:rPr>
                        <a:t>34%</a:t>
                      </a:r>
                    </a:p>
                  </a:txBody>
                  <a:tcPr marL="7144" marR="7144" marT="7144" marB="0" anchor="ctr"/>
                </a:tc>
                <a:extLst>
                  <a:ext uri="{0D108BD9-81ED-4DB2-BD59-A6C34878D82A}">
                    <a16:rowId xmlns="" xmlns:a16="http://schemas.microsoft.com/office/drawing/2014/main" val="2872569272"/>
                  </a:ext>
                </a:extLst>
              </a:tr>
              <a:tr h="535370">
                <a:tc>
                  <a:txBody>
                    <a:bodyPr/>
                    <a:lstStyle/>
                    <a:p>
                      <a:r>
                        <a:rPr lang="en-GB" sz="1000" dirty="0">
                          <a:latin typeface="+mj-lt"/>
                        </a:rPr>
                        <a:t>3)</a:t>
                      </a:r>
                    </a:p>
                  </a:txBody>
                  <a:tcPr marL="68580" marR="68580" marT="34290" marB="34290" anchor="ctr"/>
                </a:tc>
                <a:tc>
                  <a:txBody>
                    <a:bodyPr/>
                    <a:lstStyle/>
                    <a:p>
                      <a:pPr algn="ctr" fontAlgn="b"/>
                      <a:r>
                        <a:rPr lang="en-GB" sz="1400" b="0" i="0" u="none" strike="noStrike" dirty="0">
                          <a:solidFill>
                            <a:srgbClr val="000000"/>
                          </a:solidFill>
                          <a:effectLst/>
                          <a:latin typeface="+mj-lt"/>
                        </a:rPr>
                        <a:t>The availability of my favorite spirits brand</a:t>
                      </a:r>
                    </a:p>
                  </a:txBody>
                  <a:tcPr marL="7144" marR="7144" marT="7144" marB="0" anchor="ctr"/>
                </a:tc>
                <a:tc>
                  <a:txBody>
                    <a:bodyPr/>
                    <a:lstStyle/>
                    <a:p>
                      <a:pPr algn="ctr" fontAlgn="b"/>
                      <a:r>
                        <a:rPr lang="en-GB" sz="1400" b="0" i="0" u="none" strike="noStrike" dirty="0">
                          <a:solidFill>
                            <a:srgbClr val="000000"/>
                          </a:solidFill>
                          <a:effectLst/>
                          <a:latin typeface="+mj-lt"/>
                        </a:rPr>
                        <a:t>31%</a:t>
                      </a:r>
                    </a:p>
                  </a:txBody>
                  <a:tcPr marL="7144" marR="7144" marT="7144" marB="0" anchor="ctr"/>
                </a:tc>
                <a:extLst>
                  <a:ext uri="{0D108BD9-81ED-4DB2-BD59-A6C34878D82A}">
                    <a16:rowId xmlns="" xmlns:a16="http://schemas.microsoft.com/office/drawing/2014/main" val="1995364985"/>
                  </a:ext>
                </a:extLst>
              </a:tr>
              <a:tr h="535370">
                <a:tc>
                  <a:txBody>
                    <a:bodyPr/>
                    <a:lstStyle/>
                    <a:p>
                      <a:r>
                        <a:rPr lang="en-GB" sz="1000" dirty="0">
                          <a:latin typeface="+mj-lt"/>
                        </a:rPr>
                        <a:t>4)</a:t>
                      </a:r>
                    </a:p>
                  </a:txBody>
                  <a:tcPr marL="68580" marR="68580" marT="34290" marB="34290" anchor="ctr"/>
                </a:tc>
                <a:tc>
                  <a:txBody>
                    <a:bodyPr/>
                    <a:lstStyle/>
                    <a:p>
                      <a:pPr algn="ctr" fontAlgn="b"/>
                      <a:r>
                        <a:rPr lang="en-GB" sz="1400" b="0" i="0" u="none" strike="noStrike" dirty="0">
                          <a:solidFill>
                            <a:srgbClr val="000000"/>
                          </a:solidFill>
                          <a:effectLst/>
                          <a:latin typeface="+mj-lt"/>
                        </a:rPr>
                        <a:t>Time of day</a:t>
                      </a:r>
                    </a:p>
                  </a:txBody>
                  <a:tcPr marL="7144" marR="7144" marT="7144" marB="0" anchor="ctr"/>
                </a:tc>
                <a:tc>
                  <a:txBody>
                    <a:bodyPr/>
                    <a:lstStyle/>
                    <a:p>
                      <a:pPr algn="ctr" fontAlgn="b"/>
                      <a:r>
                        <a:rPr lang="en-GB" sz="1400" b="0" i="0" u="none" strike="noStrike" dirty="0">
                          <a:solidFill>
                            <a:srgbClr val="000000"/>
                          </a:solidFill>
                          <a:effectLst/>
                          <a:latin typeface="+mj-lt"/>
                        </a:rPr>
                        <a:t>30%</a:t>
                      </a:r>
                    </a:p>
                  </a:txBody>
                  <a:tcPr marL="7144" marR="7144" marT="7144" marB="0" anchor="ctr"/>
                </a:tc>
                <a:extLst>
                  <a:ext uri="{0D108BD9-81ED-4DB2-BD59-A6C34878D82A}">
                    <a16:rowId xmlns="" xmlns:a16="http://schemas.microsoft.com/office/drawing/2014/main" val="2323389339"/>
                  </a:ext>
                </a:extLst>
              </a:tr>
              <a:tr h="535370">
                <a:tc>
                  <a:txBody>
                    <a:bodyPr/>
                    <a:lstStyle/>
                    <a:p>
                      <a:r>
                        <a:rPr lang="en-GB" sz="1000" dirty="0">
                          <a:latin typeface="+mj-lt"/>
                        </a:rPr>
                        <a:t>5)</a:t>
                      </a:r>
                    </a:p>
                  </a:txBody>
                  <a:tcPr marL="68580" marR="68580" marT="34290" marB="34290" anchor="ctr"/>
                </a:tc>
                <a:tc>
                  <a:txBody>
                    <a:bodyPr/>
                    <a:lstStyle/>
                    <a:p>
                      <a:pPr algn="ctr" fontAlgn="b"/>
                      <a:r>
                        <a:rPr lang="en-GB" sz="1400" b="0" i="0" u="none" strike="noStrike" dirty="0">
                          <a:solidFill>
                            <a:srgbClr val="000000"/>
                          </a:solidFill>
                          <a:effectLst/>
                          <a:latin typeface="+mj-lt"/>
                        </a:rPr>
                        <a:t>The type of venue I am at</a:t>
                      </a:r>
                    </a:p>
                  </a:txBody>
                  <a:tcPr marL="7144" marR="7144" marT="7144" marB="0" anchor="ctr"/>
                </a:tc>
                <a:tc>
                  <a:txBody>
                    <a:bodyPr/>
                    <a:lstStyle/>
                    <a:p>
                      <a:pPr algn="ctr" fontAlgn="b"/>
                      <a:r>
                        <a:rPr lang="en-GB" sz="1400" b="0" i="0" u="none" strike="noStrike" dirty="0">
                          <a:solidFill>
                            <a:srgbClr val="000000"/>
                          </a:solidFill>
                          <a:effectLst/>
                          <a:latin typeface="+mj-lt"/>
                        </a:rPr>
                        <a:t>30%</a:t>
                      </a:r>
                    </a:p>
                  </a:txBody>
                  <a:tcPr marL="7144" marR="7144" marT="7144" marB="0" anchor="ctr"/>
                </a:tc>
                <a:extLst>
                  <a:ext uri="{0D108BD9-81ED-4DB2-BD59-A6C34878D82A}">
                    <a16:rowId xmlns="" xmlns:a16="http://schemas.microsoft.com/office/drawing/2014/main" val="4138460664"/>
                  </a:ext>
                </a:extLst>
              </a:tr>
            </a:tbl>
          </a:graphicData>
        </a:graphic>
      </p:graphicFrame>
      <p:sp>
        <p:nvSpPr>
          <p:cNvPr id="11" name="Text Placeholder 4"/>
          <p:cNvSpPr>
            <a:spLocks noGrp="1"/>
          </p:cNvSpPr>
          <p:nvPr>
            <p:ph type="body" sz="quarter" idx="14"/>
          </p:nvPr>
        </p:nvSpPr>
        <p:spPr>
          <a:xfrm>
            <a:off x="252249" y="643977"/>
            <a:ext cx="8632196" cy="427435"/>
          </a:xfrm>
        </p:spPr>
        <p:txBody>
          <a:bodyPr/>
          <a:lstStyle/>
          <a:p>
            <a:r>
              <a:rPr lang="en-US" dirty="0" smtClean="0"/>
              <a:t>While </a:t>
            </a:r>
            <a:r>
              <a:rPr lang="en-US" dirty="0"/>
              <a:t>quality and availability is paramount for all drinkers, the time of day is more influential for spirits drinkers than for beer and wine drinkers</a:t>
            </a:r>
          </a:p>
        </p:txBody>
      </p:sp>
      <p:sp>
        <p:nvSpPr>
          <p:cNvPr id="12" name="Slide Number Placeholder 11"/>
          <p:cNvSpPr>
            <a:spLocks noGrp="1"/>
          </p:cNvSpPr>
          <p:nvPr>
            <p:ph type="sldNum" sz="quarter" idx="12"/>
          </p:nvPr>
        </p:nvSpPr>
        <p:spPr/>
        <p:txBody>
          <a:bodyPr/>
          <a:lstStyle/>
          <a:p>
            <a:pPr>
              <a:defRPr/>
            </a:pPr>
            <a:fld id="{19DB92DC-D54B-2443-8F53-C970D4D3CE82}" type="slidenum">
              <a:rPr lang="en-US" sz="1350" kern="0">
                <a:solidFill>
                  <a:sysClr val="windowText" lastClr="000000"/>
                </a:solidFill>
              </a:rPr>
              <a:pPr>
                <a:defRPr/>
              </a:pPr>
              <a:t>36</a:t>
            </a:fld>
            <a:endParaRPr lang="en-US" sz="1350" kern="0" dirty="0">
              <a:solidFill>
                <a:sysClr val="windowText" lastClr="000000"/>
              </a:solidFill>
            </a:endParaRPr>
          </a:p>
        </p:txBody>
      </p:sp>
      <p:sp>
        <p:nvSpPr>
          <p:cNvPr id="17" name="Oval 16"/>
          <p:cNvSpPr/>
          <p:nvPr/>
        </p:nvSpPr>
        <p:spPr>
          <a:xfrm>
            <a:off x="2444850" y="3665498"/>
            <a:ext cx="663120" cy="663480"/>
          </a:xfrm>
          <a:prstGeom prst="ellipse">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p:sp>
        <p:nvSpPr>
          <p:cNvPr id="20" name="Oval 19"/>
          <p:cNvSpPr/>
          <p:nvPr/>
        </p:nvSpPr>
        <p:spPr>
          <a:xfrm>
            <a:off x="5303520" y="3699360"/>
            <a:ext cx="795960" cy="795960"/>
          </a:xfrm>
          <a:prstGeom prst="ellipse">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p:sp>
        <p:nvSpPr>
          <p:cNvPr id="23" name="Oval 22"/>
          <p:cNvSpPr/>
          <p:nvPr/>
        </p:nvSpPr>
        <p:spPr>
          <a:xfrm>
            <a:off x="8249626" y="3257485"/>
            <a:ext cx="580680" cy="361800"/>
          </a:xfrm>
          <a:prstGeom prst="ellipse">
            <a:avLst/>
          </a:prstGeom>
          <a:noFill/>
          <a:ln w="24000">
            <a:solidFill>
              <a:srgbClr val="ED1C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D1C24"/>
              </a:solidFill>
            </a:endParaRPr>
          </a:p>
        </p:txBody>
      </p:sp>
    </p:spTree>
    <p:extLst>
      <p:ext uri="{BB962C8B-B14F-4D97-AF65-F5344CB8AC3E}">
        <p14:creationId xmlns:p14="http://schemas.microsoft.com/office/powerpoint/2010/main" val="81310431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801856" y="0"/>
            <a:ext cx="5334000" cy="1058466"/>
          </a:xfrm>
        </p:spPr>
        <p:txBody>
          <a:bodyPr>
            <a:normAutofit/>
          </a:bodyPr>
          <a:lstStyle/>
          <a:p>
            <a:pPr algn="ctr"/>
            <a:r>
              <a:rPr lang="en-US" b="1" dirty="0">
                <a:solidFill>
                  <a:srgbClr val="990000"/>
                </a:solidFill>
                <a:latin typeface="Helvetica" charset="0"/>
                <a:ea typeface="Helvetica" charset="0"/>
                <a:cs typeface="Helvetica" charset="0"/>
              </a:rPr>
              <a:t>Samples Matter</a:t>
            </a:r>
          </a:p>
        </p:txBody>
      </p:sp>
      <p:sp>
        <p:nvSpPr>
          <p:cNvPr id="3" name="Content Placeholder 2"/>
          <p:cNvSpPr>
            <a:spLocks noGrp="1"/>
          </p:cNvSpPr>
          <p:nvPr>
            <p:ph idx="1"/>
          </p:nvPr>
        </p:nvSpPr>
        <p:spPr>
          <a:xfrm>
            <a:off x="4268581" y="1058466"/>
            <a:ext cx="4400550" cy="3364707"/>
          </a:xfrm>
        </p:spPr>
        <p:txBody>
          <a:bodyPr>
            <a:normAutofit/>
          </a:bodyPr>
          <a:lstStyle/>
          <a:p>
            <a:r>
              <a:rPr lang="en-US" dirty="0"/>
              <a:t>71 percent of guests who request a sample of a beer go on to order a full-sized pour of the same beer. </a:t>
            </a:r>
          </a:p>
          <a:p>
            <a:r>
              <a:rPr lang="en-US" dirty="0"/>
              <a:t>Guest checks that contained at least one sample had a </a:t>
            </a:r>
            <a:r>
              <a:rPr lang="en-US" dirty="0">
                <a:solidFill>
                  <a:srgbClr val="FF0000"/>
                </a:solidFill>
              </a:rPr>
              <a:t>35 percent higher craft beer sale than those without a sample pour.</a:t>
            </a:r>
          </a:p>
          <a:p>
            <a:pPr lvl="1"/>
            <a:endParaRPr lang="en-US" dirty="0"/>
          </a:p>
          <a:p>
            <a:pPr marL="342900" lvl="1" indent="0">
              <a:buNone/>
            </a:pPr>
            <a:r>
              <a:rPr lang="en-US" dirty="0"/>
              <a:t>- Tim Brady,  Whetstone Station Restaurant, Brewery &amp; Bier </a:t>
            </a:r>
            <a:r>
              <a:rPr lang="en-US" dirty="0" smtClean="0"/>
              <a:t>Garten, BA </a:t>
            </a:r>
            <a:r>
              <a:rPr lang="en-US" dirty="0"/>
              <a:t>Brewpub </a:t>
            </a:r>
            <a:r>
              <a:rPr lang="en-US" dirty="0" smtClean="0"/>
              <a:t>Committee</a:t>
            </a:r>
            <a:endParaRPr lang="en-US" sz="2800" b="1" dirty="0">
              <a:solidFill>
                <a:srgbClr val="990000"/>
              </a:solidFill>
              <a:latin typeface="Helvetica" charset="0"/>
              <a:ea typeface="Helvetica" charset="0"/>
              <a:cs typeface="Helvetica" charset="0"/>
            </a:endParaRPr>
          </a:p>
        </p:txBody>
      </p:sp>
      <p:sp>
        <p:nvSpPr>
          <p:cNvPr id="6" name="Slide Number Placeholder 5"/>
          <p:cNvSpPr>
            <a:spLocks noGrp="1"/>
          </p:cNvSpPr>
          <p:nvPr>
            <p:ph type="sldNum" sz="quarter" idx="12"/>
          </p:nvPr>
        </p:nvSpPr>
        <p:spPr>
          <a:xfrm>
            <a:off x="6457950" y="4767263"/>
            <a:ext cx="1456690" cy="273844"/>
          </a:xfrm>
        </p:spPr>
        <p:txBody>
          <a:bodyPr/>
          <a:lstStyle/>
          <a:p>
            <a:fld id="{A75B33C9-968E-4C4A-8F2E-A20C10AFF5B7}" type="slidenum">
              <a:rPr lang="en-US" smtClean="0"/>
              <a:t>37</a:t>
            </a:fld>
            <a:endParaRPr lang="en-US" dirty="0"/>
          </a:p>
        </p:txBody>
      </p:sp>
    </p:spTree>
    <p:extLst>
      <p:ext uri="{BB962C8B-B14F-4D97-AF65-F5344CB8AC3E}">
        <p14:creationId xmlns:p14="http://schemas.microsoft.com/office/powerpoint/2010/main" val="24042561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3" name="Content Placeholder 2"/>
          <p:cNvSpPr>
            <a:spLocks noGrp="1"/>
          </p:cNvSpPr>
          <p:nvPr>
            <p:ph idx="1"/>
          </p:nvPr>
        </p:nvSpPr>
        <p:spPr>
          <a:xfrm>
            <a:off x="0" y="819150"/>
            <a:ext cx="9135856" cy="3813573"/>
          </a:xfrm>
        </p:spPr>
        <p:txBody>
          <a:bodyPr>
            <a:normAutofit/>
          </a:bodyPr>
          <a:lstStyle/>
          <a:p>
            <a:pPr marL="0" indent="0" algn="ctr">
              <a:buNone/>
            </a:pPr>
            <a:r>
              <a:rPr lang="en-US" sz="4800" b="1" dirty="0" smtClean="0">
                <a:solidFill>
                  <a:schemeClr val="bg1"/>
                </a:solidFill>
                <a:latin typeface="Helvetica" charset="0"/>
                <a:ea typeface="Helvetica" charset="0"/>
                <a:cs typeface="Helvetica" charset="0"/>
              </a:rPr>
              <a:t>Closing Thoughts</a:t>
            </a:r>
            <a:endParaRPr lang="en-US" sz="4800" b="1" dirty="0">
              <a:solidFill>
                <a:schemeClr val="bg1"/>
              </a:solidFill>
              <a:latin typeface="Helvetica" charset="0"/>
              <a:ea typeface="Helvetica" charset="0"/>
              <a:cs typeface="Helvetica" charset="0"/>
            </a:endParaRPr>
          </a:p>
        </p:txBody>
      </p:sp>
      <p:sp>
        <p:nvSpPr>
          <p:cNvPr id="4" name="Slide Number Placeholder 3"/>
          <p:cNvSpPr>
            <a:spLocks noGrp="1"/>
          </p:cNvSpPr>
          <p:nvPr>
            <p:ph type="sldNum" sz="quarter" idx="12"/>
          </p:nvPr>
        </p:nvSpPr>
        <p:spPr>
          <a:xfrm>
            <a:off x="6457950" y="4767263"/>
            <a:ext cx="1609090" cy="273844"/>
          </a:xfrm>
        </p:spPr>
        <p:txBody>
          <a:bodyPr/>
          <a:lstStyle/>
          <a:p>
            <a:fld id="{A75B33C9-968E-4C4A-8F2E-A20C10AFF5B7}" type="slidenum">
              <a:rPr lang="en-US" smtClean="0"/>
              <a:t>38</a:t>
            </a:fld>
            <a:endParaRPr lang="en-US" dirty="0"/>
          </a:p>
        </p:txBody>
      </p:sp>
    </p:spTree>
    <p:extLst>
      <p:ext uri="{BB962C8B-B14F-4D97-AF65-F5344CB8AC3E}">
        <p14:creationId xmlns:p14="http://schemas.microsoft.com/office/powerpoint/2010/main" val="4138398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3" name="Content Placeholder 2"/>
          <p:cNvSpPr>
            <a:spLocks noGrp="1"/>
          </p:cNvSpPr>
          <p:nvPr>
            <p:ph idx="1"/>
          </p:nvPr>
        </p:nvSpPr>
        <p:spPr>
          <a:xfrm>
            <a:off x="2504211" y="429126"/>
            <a:ext cx="6639789" cy="2938855"/>
          </a:xfrm>
        </p:spPr>
        <p:txBody>
          <a:bodyPr vert="horz" lIns="91440" tIns="45720" rIns="91440" bIns="45720" rtlCol="0" anchor="t">
            <a:noAutofit/>
          </a:bodyPr>
          <a:lstStyle/>
          <a:p>
            <a:pPr>
              <a:lnSpc>
                <a:spcPct val="120000"/>
              </a:lnSpc>
              <a:spcBef>
                <a:spcPts val="0"/>
              </a:spcBef>
            </a:pPr>
            <a:r>
              <a:rPr lang="en-US" sz="2800" b="1" dirty="0">
                <a:latin typeface="Helvetica" charset="0"/>
                <a:ea typeface="Helvetica" charset="0"/>
                <a:cs typeface="Helvetica" charset="0"/>
              </a:rPr>
              <a:t>Brew world-class quality beer</a:t>
            </a:r>
          </a:p>
          <a:p>
            <a:pPr>
              <a:lnSpc>
                <a:spcPct val="120000"/>
              </a:lnSpc>
              <a:spcBef>
                <a:spcPts val="0"/>
              </a:spcBef>
            </a:pPr>
            <a:r>
              <a:rPr lang="en-US" sz="2800" b="1" dirty="0" smtClean="0">
                <a:latin typeface="Helvetica" charset="0"/>
                <a:ea typeface="Helvetica" charset="0"/>
                <a:cs typeface="Helvetica" charset="0"/>
              </a:rPr>
              <a:t>Attract (and retain) talent</a:t>
            </a:r>
          </a:p>
          <a:p>
            <a:pPr>
              <a:lnSpc>
                <a:spcPct val="120000"/>
              </a:lnSpc>
              <a:spcBef>
                <a:spcPts val="0"/>
              </a:spcBef>
            </a:pPr>
            <a:r>
              <a:rPr lang="en-US" sz="2800" b="1" dirty="0" smtClean="0">
                <a:latin typeface="Helvetica" charset="0"/>
                <a:ea typeface="Helvetica" charset="0"/>
                <a:cs typeface="Helvetica" charset="0"/>
              </a:rPr>
              <a:t>Investment in sales, media relations, marketing and Government Affairs.</a:t>
            </a:r>
          </a:p>
          <a:p>
            <a:pPr>
              <a:lnSpc>
                <a:spcPct val="120000"/>
              </a:lnSpc>
              <a:spcBef>
                <a:spcPts val="0"/>
              </a:spcBef>
            </a:pPr>
            <a:r>
              <a:rPr lang="en-US" sz="2800" b="1" dirty="0" smtClean="0">
                <a:latin typeface="Helvetica" charset="0"/>
                <a:ea typeface="Helvetica" charset="0"/>
                <a:cs typeface="Helvetica" charset="0"/>
              </a:rPr>
              <a:t>Continue to innovate</a:t>
            </a:r>
          </a:p>
          <a:p>
            <a:pPr>
              <a:lnSpc>
                <a:spcPct val="120000"/>
              </a:lnSpc>
              <a:spcBef>
                <a:spcPts val="0"/>
              </a:spcBef>
            </a:pPr>
            <a:r>
              <a:rPr lang="en-US" sz="2800" b="1" dirty="0">
                <a:latin typeface="Helvetica" charset="0"/>
                <a:ea typeface="Helvetica" charset="0"/>
                <a:cs typeface="Helvetica" charset="0"/>
              </a:rPr>
              <a:t>Lead in pairing</a:t>
            </a:r>
          </a:p>
          <a:p>
            <a:pPr>
              <a:lnSpc>
                <a:spcPct val="120000"/>
              </a:lnSpc>
              <a:spcBef>
                <a:spcPts val="0"/>
              </a:spcBef>
            </a:pPr>
            <a:r>
              <a:rPr lang="en-US" sz="2800" b="1" dirty="0" smtClean="0">
                <a:latin typeface="Helvetica" charset="0"/>
                <a:ea typeface="Helvetica" charset="0"/>
                <a:cs typeface="Helvetica" charset="0"/>
              </a:rPr>
              <a:t>Differentiate don’t denigrate</a:t>
            </a:r>
            <a:endParaRPr lang="en-US" sz="2800" b="1" dirty="0">
              <a:latin typeface="Helvetica" charset="0"/>
              <a:ea typeface="Helvetica" charset="0"/>
              <a:cs typeface="Helvetica" charset="0"/>
            </a:endParaRPr>
          </a:p>
        </p:txBody>
      </p:sp>
      <p:sp>
        <p:nvSpPr>
          <p:cNvPr id="5" name="Slide Number Placeholder 4"/>
          <p:cNvSpPr>
            <a:spLocks noGrp="1"/>
          </p:cNvSpPr>
          <p:nvPr>
            <p:ph type="sldNum" sz="quarter" idx="12"/>
          </p:nvPr>
        </p:nvSpPr>
        <p:spPr>
          <a:xfrm>
            <a:off x="6457950" y="4767263"/>
            <a:ext cx="1466850" cy="273844"/>
          </a:xfrm>
        </p:spPr>
        <p:txBody>
          <a:bodyPr/>
          <a:lstStyle/>
          <a:p>
            <a:fld id="{A75B33C9-968E-4C4A-8F2E-A20C10AFF5B7}" type="slidenum">
              <a:rPr lang="en-US" smtClean="0"/>
              <a:t>39</a:t>
            </a:fld>
            <a:endParaRPr lang="en-US" dirty="0"/>
          </a:p>
        </p:txBody>
      </p:sp>
      <p:sp>
        <p:nvSpPr>
          <p:cNvPr id="6" name="Title 1"/>
          <p:cNvSpPr txBox="1">
            <a:spLocks/>
          </p:cNvSpPr>
          <p:nvPr/>
        </p:nvSpPr>
        <p:spPr>
          <a:xfrm>
            <a:off x="281787" y="203200"/>
            <a:ext cx="1940638" cy="796990"/>
          </a:xfrm>
          <a:prstGeom prst="rect">
            <a:avLst/>
          </a:prstGeom>
          <a:solidFill>
            <a:schemeClr val="bg1"/>
          </a:solidFill>
          <a:ln w="31750">
            <a:solidFill>
              <a:schemeClr val="tx1"/>
            </a:solidFill>
          </a:ln>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solidFill>
                  <a:srgbClr val="C00000"/>
                </a:solidFill>
                <a:latin typeface="Helvetica" charset="0"/>
                <a:ea typeface="Helvetica" charset="0"/>
                <a:cs typeface="Helvetica" charset="0"/>
              </a:rPr>
              <a:t>Strategy</a:t>
            </a:r>
            <a:endParaRPr lang="en-US" b="1" dirty="0">
              <a:solidFill>
                <a:srgbClr val="C00000"/>
              </a:solidFill>
              <a:latin typeface="Helvetica" charset="0"/>
              <a:ea typeface="Helvetica" charset="0"/>
              <a:cs typeface="Helvetica" charset="0"/>
            </a:endParaRPr>
          </a:p>
        </p:txBody>
      </p:sp>
    </p:spTree>
    <p:extLst>
      <p:ext uri="{BB962C8B-B14F-4D97-AF65-F5344CB8AC3E}">
        <p14:creationId xmlns:p14="http://schemas.microsoft.com/office/powerpoint/2010/main" val="14957157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3" y="-18213"/>
            <a:ext cx="9135856" cy="5143500"/>
          </a:xfrm>
          <a:prstGeom prst="rect">
            <a:avLst/>
          </a:prstGeom>
        </p:spPr>
      </p:pic>
      <p:sp>
        <p:nvSpPr>
          <p:cNvPr id="2" name="Title 1"/>
          <p:cNvSpPr>
            <a:spLocks noGrp="1"/>
          </p:cNvSpPr>
          <p:nvPr>
            <p:ph type="title"/>
          </p:nvPr>
        </p:nvSpPr>
        <p:spPr>
          <a:xfrm>
            <a:off x="3788523" y="-198128"/>
            <a:ext cx="5334000" cy="1058466"/>
          </a:xfrm>
        </p:spPr>
        <p:txBody>
          <a:bodyPr/>
          <a:lstStyle/>
          <a:p>
            <a:pPr algn="ctr"/>
            <a:r>
              <a:rPr lang="en-US" b="1" dirty="0" smtClean="0">
                <a:solidFill>
                  <a:srgbClr val="990000"/>
                </a:solidFill>
                <a:latin typeface="Helvetica" charset="0"/>
                <a:ea typeface="Helvetica" charset="0"/>
                <a:cs typeface="Helvetica" charset="0"/>
              </a:rPr>
              <a:t>Areas of Emphasis</a:t>
            </a:r>
            <a:endParaRPr lang="en-US" b="1" dirty="0">
              <a:solidFill>
                <a:srgbClr val="990000"/>
              </a:solidFill>
              <a:latin typeface="Helvetica" charset="0"/>
              <a:ea typeface="Helvetica" charset="0"/>
              <a:cs typeface="Helvetica" charset="0"/>
            </a:endParaRPr>
          </a:p>
        </p:txBody>
      </p:sp>
      <p:sp>
        <p:nvSpPr>
          <p:cNvPr id="6" name="Slide Number Placeholder 5"/>
          <p:cNvSpPr>
            <a:spLocks noGrp="1"/>
          </p:cNvSpPr>
          <p:nvPr>
            <p:ph type="sldNum" sz="quarter" idx="12"/>
          </p:nvPr>
        </p:nvSpPr>
        <p:spPr>
          <a:xfrm>
            <a:off x="6457950" y="4767264"/>
            <a:ext cx="1456690" cy="273844"/>
          </a:xfrm>
        </p:spPr>
        <p:txBody>
          <a:bodyPr/>
          <a:lstStyle/>
          <a:p>
            <a:fld id="{A75B33C9-968E-4C4A-8F2E-A20C10AFF5B7}" type="slidenum">
              <a:rPr lang="en-US" smtClean="0">
                <a:solidFill>
                  <a:prstClr val="black">
                    <a:tint val="75000"/>
                  </a:prstClr>
                </a:solidFill>
              </a:rPr>
              <a:pPr/>
              <a:t>4</a:t>
            </a:fld>
            <a:endParaRPr lang="en-US" dirty="0">
              <a:solidFill>
                <a:prstClr val="black">
                  <a:tint val="75000"/>
                </a:prstClr>
              </a:solidFill>
            </a:endParaRPr>
          </a:p>
        </p:txBody>
      </p:sp>
      <p:sp>
        <p:nvSpPr>
          <p:cNvPr id="4" name="Rectangle 3"/>
          <p:cNvSpPr/>
          <p:nvPr/>
        </p:nvSpPr>
        <p:spPr>
          <a:xfrm>
            <a:off x="3788523" y="605481"/>
            <a:ext cx="5142065" cy="3677679"/>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p:nvSpPr>
        <p:spPr>
          <a:xfrm>
            <a:off x="3847853" y="1747859"/>
            <a:ext cx="1001769" cy="177059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793376" y="3467696"/>
            <a:ext cx="1124465" cy="369332"/>
          </a:xfrm>
          <a:prstGeom prst="rect">
            <a:avLst/>
          </a:prstGeom>
          <a:noFill/>
        </p:spPr>
        <p:txBody>
          <a:bodyPr wrap="square" rtlCol="0">
            <a:spAutoFit/>
          </a:bodyPr>
          <a:lstStyle/>
          <a:p>
            <a:r>
              <a:rPr lang="en-US" dirty="0" smtClean="0"/>
              <a:t>Technical</a:t>
            </a:r>
            <a:endParaRPr lang="en-US" dirty="0"/>
          </a:p>
        </p:txBody>
      </p:sp>
      <p:sp>
        <p:nvSpPr>
          <p:cNvPr id="11" name="TextBox 10"/>
          <p:cNvSpPr txBox="1"/>
          <p:nvPr/>
        </p:nvSpPr>
        <p:spPr>
          <a:xfrm>
            <a:off x="4320243" y="908277"/>
            <a:ext cx="4275413" cy="369332"/>
          </a:xfrm>
          <a:prstGeom prst="rect">
            <a:avLst/>
          </a:prstGeom>
          <a:noFill/>
        </p:spPr>
        <p:txBody>
          <a:bodyPr wrap="square" rtlCol="0">
            <a:spAutoFit/>
          </a:bodyPr>
          <a:lstStyle/>
          <a:p>
            <a:pPr algn="ctr"/>
            <a:r>
              <a:rPr lang="en-US" dirty="0" smtClean="0"/>
              <a:t>Promote and Protect</a:t>
            </a:r>
            <a:endParaRPr lang="en-US" dirty="0"/>
          </a:p>
        </p:txBody>
      </p:sp>
      <p:sp>
        <p:nvSpPr>
          <p:cNvPr id="14" name="Isosceles Triangle 13"/>
          <p:cNvSpPr/>
          <p:nvPr/>
        </p:nvSpPr>
        <p:spPr>
          <a:xfrm>
            <a:off x="6866226" y="1740678"/>
            <a:ext cx="1001769" cy="177059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11749" y="3460515"/>
            <a:ext cx="1124465" cy="369332"/>
          </a:xfrm>
          <a:prstGeom prst="rect">
            <a:avLst/>
          </a:prstGeom>
          <a:noFill/>
        </p:spPr>
        <p:txBody>
          <a:bodyPr wrap="square" rtlCol="0">
            <a:spAutoFit/>
          </a:bodyPr>
          <a:lstStyle/>
          <a:p>
            <a:pPr algn="ctr"/>
            <a:r>
              <a:rPr lang="en-US" dirty="0" smtClean="0"/>
              <a:t>Events</a:t>
            </a:r>
            <a:endParaRPr lang="en-US" dirty="0"/>
          </a:p>
        </p:txBody>
      </p:sp>
      <p:sp>
        <p:nvSpPr>
          <p:cNvPr id="16" name="Isosceles Triangle 15"/>
          <p:cNvSpPr/>
          <p:nvPr/>
        </p:nvSpPr>
        <p:spPr>
          <a:xfrm>
            <a:off x="4837423" y="1740679"/>
            <a:ext cx="1001769" cy="177059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782946" y="3460516"/>
            <a:ext cx="1124465" cy="430887"/>
          </a:xfrm>
          <a:prstGeom prst="rect">
            <a:avLst/>
          </a:prstGeom>
          <a:noFill/>
        </p:spPr>
        <p:txBody>
          <a:bodyPr wrap="square" rtlCol="0">
            <a:spAutoFit/>
          </a:bodyPr>
          <a:lstStyle/>
          <a:p>
            <a:pPr algn="ctr"/>
            <a:r>
              <a:rPr lang="en-US" sz="1100" b="1" dirty="0" smtClean="0"/>
              <a:t>Educational</a:t>
            </a:r>
          </a:p>
          <a:p>
            <a:pPr algn="ctr"/>
            <a:r>
              <a:rPr lang="en-US" sz="1100" b="1" dirty="0" smtClean="0"/>
              <a:t>Programs</a:t>
            </a:r>
            <a:endParaRPr lang="en-US" sz="1100" b="1" dirty="0"/>
          </a:p>
        </p:txBody>
      </p:sp>
      <p:sp>
        <p:nvSpPr>
          <p:cNvPr id="18" name="Isosceles Triangle 17"/>
          <p:cNvSpPr/>
          <p:nvPr/>
        </p:nvSpPr>
        <p:spPr>
          <a:xfrm>
            <a:off x="5852934" y="1740679"/>
            <a:ext cx="1001769" cy="177059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798457" y="3460516"/>
            <a:ext cx="1124465" cy="369332"/>
          </a:xfrm>
          <a:prstGeom prst="rect">
            <a:avLst/>
          </a:prstGeom>
          <a:noFill/>
        </p:spPr>
        <p:txBody>
          <a:bodyPr wrap="square" rtlCol="0">
            <a:spAutoFit/>
          </a:bodyPr>
          <a:lstStyle/>
          <a:p>
            <a:pPr algn="ctr"/>
            <a:r>
              <a:rPr lang="en-US" dirty="0" smtClean="0"/>
              <a:t>AHA</a:t>
            </a:r>
            <a:endParaRPr lang="en-US" dirty="0"/>
          </a:p>
        </p:txBody>
      </p:sp>
      <p:sp>
        <p:nvSpPr>
          <p:cNvPr id="20" name="Isosceles Triangle 19"/>
          <p:cNvSpPr/>
          <p:nvPr/>
        </p:nvSpPr>
        <p:spPr>
          <a:xfrm>
            <a:off x="7860600" y="1740678"/>
            <a:ext cx="1001769" cy="177059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806123" y="3460515"/>
            <a:ext cx="1124465" cy="430887"/>
          </a:xfrm>
          <a:prstGeom prst="rect">
            <a:avLst/>
          </a:prstGeom>
          <a:noFill/>
        </p:spPr>
        <p:txBody>
          <a:bodyPr wrap="square" rtlCol="0">
            <a:spAutoFit/>
          </a:bodyPr>
          <a:lstStyle/>
          <a:p>
            <a:pPr algn="ctr"/>
            <a:r>
              <a:rPr lang="en-US" sz="1100" b="1" dirty="0" smtClean="0"/>
              <a:t>Government Affairs</a:t>
            </a:r>
            <a:endParaRPr lang="en-US" sz="1100" b="1" dirty="0"/>
          </a:p>
        </p:txBody>
      </p:sp>
      <p:sp>
        <p:nvSpPr>
          <p:cNvPr id="22" name="TextBox 21"/>
          <p:cNvSpPr txBox="1"/>
          <p:nvPr/>
        </p:nvSpPr>
        <p:spPr>
          <a:xfrm>
            <a:off x="3952880" y="2444320"/>
            <a:ext cx="791714" cy="276999"/>
          </a:xfrm>
          <a:prstGeom prst="rect">
            <a:avLst/>
          </a:prstGeom>
          <a:noFill/>
        </p:spPr>
        <p:txBody>
          <a:bodyPr wrap="square" rtlCol="0">
            <a:spAutoFit/>
          </a:bodyPr>
          <a:lstStyle/>
          <a:p>
            <a:pPr algn="ctr"/>
            <a:r>
              <a:rPr lang="en-US" sz="1200" b="1" dirty="0" smtClean="0"/>
              <a:t>Quality</a:t>
            </a:r>
            <a:endParaRPr lang="en-US" sz="1200" b="1" dirty="0"/>
          </a:p>
        </p:txBody>
      </p:sp>
      <p:sp>
        <p:nvSpPr>
          <p:cNvPr id="23" name="TextBox 22"/>
          <p:cNvSpPr txBox="1"/>
          <p:nvPr/>
        </p:nvSpPr>
        <p:spPr>
          <a:xfrm>
            <a:off x="3823633" y="2787821"/>
            <a:ext cx="1138928" cy="276999"/>
          </a:xfrm>
          <a:prstGeom prst="rect">
            <a:avLst/>
          </a:prstGeom>
          <a:noFill/>
        </p:spPr>
        <p:txBody>
          <a:bodyPr wrap="square" rtlCol="0">
            <a:spAutoFit/>
          </a:bodyPr>
          <a:lstStyle/>
          <a:p>
            <a:pPr algn="ctr"/>
            <a:r>
              <a:rPr lang="en-US" sz="1200" b="1" dirty="0" smtClean="0"/>
              <a:t>Sustainability</a:t>
            </a:r>
            <a:endParaRPr lang="en-US" sz="1200" b="1" dirty="0"/>
          </a:p>
        </p:txBody>
      </p:sp>
      <p:sp>
        <p:nvSpPr>
          <p:cNvPr id="24" name="TextBox 23"/>
          <p:cNvSpPr txBox="1"/>
          <p:nvPr/>
        </p:nvSpPr>
        <p:spPr>
          <a:xfrm>
            <a:off x="3959751" y="3150488"/>
            <a:ext cx="791714" cy="276999"/>
          </a:xfrm>
          <a:prstGeom prst="rect">
            <a:avLst/>
          </a:prstGeom>
          <a:noFill/>
        </p:spPr>
        <p:txBody>
          <a:bodyPr wrap="square" rtlCol="0">
            <a:spAutoFit/>
          </a:bodyPr>
          <a:lstStyle/>
          <a:p>
            <a:pPr algn="ctr"/>
            <a:r>
              <a:rPr lang="en-US" sz="1200" b="1" dirty="0" smtClean="0"/>
              <a:t>Safety</a:t>
            </a:r>
            <a:endParaRPr lang="en-US" sz="1200" b="1" dirty="0"/>
          </a:p>
        </p:txBody>
      </p:sp>
      <p:sp>
        <p:nvSpPr>
          <p:cNvPr id="26" name="TextBox 25"/>
          <p:cNvSpPr txBox="1"/>
          <p:nvPr/>
        </p:nvSpPr>
        <p:spPr>
          <a:xfrm>
            <a:off x="4928182" y="2522405"/>
            <a:ext cx="791714" cy="276999"/>
          </a:xfrm>
          <a:prstGeom prst="rect">
            <a:avLst/>
          </a:prstGeom>
          <a:noFill/>
        </p:spPr>
        <p:txBody>
          <a:bodyPr wrap="square" rtlCol="0">
            <a:spAutoFit/>
          </a:bodyPr>
          <a:lstStyle/>
          <a:p>
            <a:pPr algn="ctr"/>
            <a:r>
              <a:rPr lang="en-US" sz="1200" b="1" dirty="0" smtClean="0"/>
              <a:t>Books</a:t>
            </a:r>
            <a:endParaRPr lang="en-US" sz="1200" b="1" dirty="0"/>
          </a:p>
        </p:txBody>
      </p:sp>
      <p:sp>
        <p:nvSpPr>
          <p:cNvPr id="27" name="TextBox 26"/>
          <p:cNvSpPr txBox="1"/>
          <p:nvPr/>
        </p:nvSpPr>
        <p:spPr>
          <a:xfrm>
            <a:off x="6971253" y="2077501"/>
            <a:ext cx="791714" cy="276999"/>
          </a:xfrm>
          <a:prstGeom prst="rect">
            <a:avLst/>
          </a:prstGeom>
          <a:noFill/>
        </p:spPr>
        <p:txBody>
          <a:bodyPr wrap="square" rtlCol="0">
            <a:spAutoFit/>
          </a:bodyPr>
          <a:lstStyle/>
          <a:p>
            <a:pPr algn="ctr"/>
            <a:r>
              <a:rPr lang="en-US" sz="1200" b="1" dirty="0" smtClean="0"/>
              <a:t>Festivals</a:t>
            </a:r>
            <a:endParaRPr lang="en-US" sz="1200" b="1" dirty="0"/>
          </a:p>
        </p:txBody>
      </p:sp>
      <p:sp>
        <p:nvSpPr>
          <p:cNvPr id="28" name="TextBox 27"/>
          <p:cNvSpPr txBox="1"/>
          <p:nvPr/>
        </p:nvSpPr>
        <p:spPr>
          <a:xfrm>
            <a:off x="6854703" y="2520297"/>
            <a:ext cx="1090968" cy="276999"/>
          </a:xfrm>
          <a:prstGeom prst="rect">
            <a:avLst/>
          </a:prstGeom>
          <a:noFill/>
        </p:spPr>
        <p:txBody>
          <a:bodyPr wrap="square" rtlCol="0">
            <a:spAutoFit/>
          </a:bodyPr>
          <a:lstStyle/>
          <a:p>
            <a:pPr algn="ctr"/>
            <a:r>
              <a:rPr lang="en-US" sz="1200" b="1" dirty="0" smtClean="0"/>
              <a:t>Competitions</a:t>
            </a:r>
            <a:endParaRPr lang="en-US" sz="1200" b="1" dirty="0"/>
          </a:p>
        </p:txBody>
      </p:sp>
      <p:sp>
        <p:nvSpPr>
          <p:cNvPr id="29" name="TextBox 28"/>
          <p:cNvSpPr txBox="1"/>
          <p:nvPr/>
        </p:nvSpPr>
        <p:spPr>
          <a:xfrm>
            <a:off x="7984327" y="2044589"/>
            <a:ext cx="791714" cy="276999"/>
          </a:xfrm>
          <a:prstGeom prst="rect">
            <a:avLst/>
          </a:prstGeom>
          <a:noFill/>
        </p:spPr>
        <p:txBody>
          <a:bodyPr wrap="square" rtlCol="0">
            <a:spAutoFit/>
          </a:bodyPr>
          <a:lstStyle/>
          <a:p>
            <a:pPr algn="ctr"/>
            <a:r>
              <a:rPr lang="en-US" sz="1200" b="1" dirty="0" smtClean="0"/>
              <a:t>Federal</a:t>
            </a:r>
            <a:endParaRPr lang="en-US" sz="1200" b="1" dirty="0"/>
          </a:p>
        </p:txBody>
      </p:sp>
      <p:sp>
        <p:nvSpPr>
          <p:cNvPr id="30" name="TextBox 29"/>
          <p:cNvSpPr txBox="1"/>
          <p:nvPr/>
        </p:nvSpPr>
        <p:spPr>
          <a:xfrm>
            <a:off x="7989245" y="3093558"/>
            <a:ext cx="791714" cy="276999"/>
          </a:xfrm>
          <a:prstGeom prst="rect">
            <a:avLst/>
          </a:prstGeom>
          <a:noFill/>
        </p:spPr>
        <p:txBody>
          <a:bodyPr wrap="square" rtlCol="0">
            <a:spAutoFit/>
          </a:bodyPr>
          <a:lstStyle/>
          <a:p>
            <a:pPr algn="ctr"/>
            <a:r>
              <a:rPr lang="en-US" sz="1200" b="1" dirty="0" smtClean="0"/>
              <a:t>Guilds</a:t>
            </a:r>
            <a:endParaRPr lang="en-US" sz="1200" b="1" dirty="0"/>
          </a:p>
        </p:txBody>
      </p:sp>
      <p:sp>
        <p:nvSpPr>
          <p:cNvPr id="31" name="TextBox 30"/>
          <p:cNvSpPr txBox="1"/>
          <p:nvPr/>
        </p:nvSpPr>
        <p:spPr>
          <a:xfrm>
            <a:off x="4966670" y="3176337"/>
            <a:ext cx="791714" cy="276999"/>
          </a:xfrm>
          <a:prstGeom prst="rect">
            <a:avLst/>
          </a:prstGeom>
          <a:noFill/>
        </p:spPr>
        <p:txBody>
          <a:bodyPr wrap="square" rtlCol="0">
            <a:spAutoFit/>
          </a:bodyPr>
          <a:lstStyle/>
          <a:p>
            <a:pPr algn="ctr"/>
            <a:r>
              <a:rPr lang="en-US" sz="1200" b="1" dirty="0" smtClean="0"/>
              <a:t>EDP</a:t>
            </a:r>
            <a:endParaRPr lang="en-US" sz="1200" b="1" dirty="0"/>
          </a:p>
        </p:txBody>
      </p:sp>
      <p:sp>
        <p:nvSpPr>
          <p:cNvPr id="32" name="TextBox 31"/>
          <p:cNvSpPr txBox="1"/>
          <p:nvPr/>
        </p:nvSpPr>
        <p:spPr>
          <a:xfrm>
            <a:off x="7962935" y="2586865"/>
            <a:ext cx="791714" cy="276999"/>
          </a:xfrm>
          <a:prstGeom prst="rect">
            <a:avLst/>
          </a:prstGeom>
          <a:noFill/>
        </p:spPr>
        <p:txBody>
          <a:bodyPr wrap="square" rtlCol="0">
            <a:spAutoFit/>
          </a:bodyPr>
          <a:lstStyle/>
          <a:p>
            <a:pPr algn="ctr"/>
            <a:r>
              <a:rPr lang="en-US" sz="1200" b="1" dirty="0" smtClean="0"/>
              <a:t>States</a:t>
            </a:r>
            <a:endParaRPr lang="en-US" sz="1200" b="1" dirty="0"/>
          </a:p>
        </p:txBody>
      </p:sp>
      <p:sp>
        <p:nvSpPr>
          <p:cNvPr id="33" name="TextBox 32"/>
          <p:cNvSpPr txBox="1"/>
          <p:nvPr/>
        </p:nvSpPr>
        <p:spPr>
          <a:xfrm>
            <a:off x="4892181" y="2043010"/>
            <a:ext cx="926031" cy="461665"/>
          </a:xfrm>
          <a:prstGeom prst="rect">
            <a:avLst/>
          </a:prstGeom>
          <a:noFill/>
        </p:spPr>
        <p:txBody>
          <a:bodyPr wrap="square" rtlCol="0">
            <a:spAutoFit/>
          </a:bodyPr>
          <a:lstStyle/>
          <a:p>
            <a:pPr algn="ctr"/>
            <a:r>
              <a:rPr lang="en-US" sz="1200" b="1" dirty="0" smtClean="0">
                <a:solidFill>
                  <a:srgbClr val="FF0000"/>
                </a:solidFill>
              </a:rPr>
              <a:t>Craft Beer Program</a:t>
            </a:r>
            <a:endParaRPr lang="en-US" sz="1200" b="1" dirty="0">
              <a:solidFill>
                <a:srgbClr val="FF0000"/>
              </a:solidFill>
            </a:endParaRPr>
          </a:p>
        </p:txBody>
      </p:sp>
      <p:sp>
        <p:nvSpPr>
          <p:cNvPr id="34" name="TextBox 33"/>
          <p:cNvSpPr txBox="1"/>
          <p:nvPr/>
        </p:nvSpPr>
        <p:spPr>
          <a:xfrm>
            <a:off x="5958180" y="2467883"/>
            <a:ext cx="791714" cy="646331"/>
          </a:xfrm>
          <a:prstGeom prst="rect">
            <a:avLst/>
          </a:prstGeom>
          <a:noFill/>
        </p:spPr>
        <p:txBody>
          <a:bodyPr wrap="square" rtlCol="0">
            <a:spAutoFit/>
          </a:bodyPr>
          <a:lstStyle/>
          <a:p>
            <a:pPr algn="ctr"/>
            <a:r>
              <a:rPr lang="en-US" sz="1200" b="1" dirty="0" smtClean="0"/>
              <a:t>Grow </a:t>
            </a:r>
          </a:p>
          <a:p>
            <a:pPr algn="ctr"/>
            <a:r>
              <a:rPr lang="en-US" sz="1200" b="1" dirty="0" smtClean="0"/>
              <a:t>the Hobby</a:t>
            </a:r>
            <a:endParaRPr lang="en-US" sz="1200" b="1" dirty="0"/>
          </a:p>
        </p:txBody>
      </p:sp>
      <p:sp>
        <p:nvSpPr>
          <p:cNvPr id="35" name="TextBox 34"/>
          <p:cNvSpPr txBox="1"/>
          <p:nvPr/>
        </p:nvSpPr>
        <p:spPr>
          <a:xfrm>
            <a:off x="4915552" y="2863864"/>
            <a:ext cx="880390" cy="276999"/>
          </a:xfrm>
          <a:prstGeom prst="rect">
            <a:avLst/>
          </a:prstGeom>
          <a:noFill/>
        </p:spPr>
        <p:txBody>
          <a:bodyPr wrap="square" rtlCol="0">
            <a:spAutoFit/>
          </a:bodyPr>
          <a:lstStyle/>
          <a:p>
            <a:pPr algn="ctr"/>
            <a:r>
              <a:rPr lang="en-US" sz="1200" b="1" dirty="0" smtClean="0"/>
              <a:t>Magazines</a:t>
            </a:r>
            <a:endParaRPr lang="en-US" sz="1200" b="1" dirty="0"/>
          </a:p>
        </p:txBody>
      </p:sp>
      <p:sp>
        <p:nvSpPr>
          <p:cNvPr id="36" name="TextBox 35"/>
          <p:cNvSpPr txBox="1"/>
          <p:nvPr/>
        </p:nvSpPr>
        <p:spPr>
          <a:xfrm>
            <a:off x="3899259" y="1994926"/>
            <a:ext cx="944105" cy="276999"/>
          </a:xfrm>
          <a:prstGeom prst="rect">
            <a:avLst/>
          </a:prstGeom>
          <a:noFill/>
        </p:spPr>
        <p:txBody>
          <a:bodyPr wrap="square" rtlCol="0">
            <a:spAutoFit/>
          </a:bodyPr>
          <a:lstStyle/>
          <a:p>
            <a:pPr algn="ctr"/>
            <a:r>
              <a:rPr lang="en-US" sz="1200" b="1" dirty="0" smtClean="0"/>
              <a:t>Ingredients</a:t>
            </a:r>
            <a:endParaRPr lang="en-US" sz="1200" b="1" dirty="0"/>
          </a:p>
        </p:txBody>
      </p:sp>
      <p:sp>
        <p:nvSpPr>
          <p:cNvPr id="37" name="TextBox 36"/>
          <p:cNvSpPr txBox="1"/>
          <p:nvPr/>
        </p:nvSpPr>
        <p:spPr>
          <a:xfrm>
            <a:off x="6868445" y="3010169"/>
            <a:ext cx="999550" cy="276999"/>
          </a:xfrm>
          <a:prstGeom prst="rect">
            <a:avLst/>
          </a:prstGeom>
          <a:noFill/>
        </p:spPr>
        <p:txBody>
          <a:bodyPr wrap="square" rtlCol="0">
            <a:spAutoFit/>
          </a:bodyPr>
          <a:lstStyle/>
          <a:p>
            <a:pPr algn="ctr"/>
            <a:r>
              <a:rPr lang="en-US" sz="1200" b="1" dirty="0" smtClean="0"/>
              <a:t>Conferences</a:t>
            </a:r>
            <a:endParaRPr lang="en-US" sz="1200" b="1" dirty="0"/>
          </a:p>
        </p:txBody>
      </p:sp>
    </p:spTree>
    <p:extLst>
      <p:ext uri="{BB962C8B-B14F-4D97-AF65-F5344CB8AC3E}">
        <p14:creationId xmlns:p14="http://schemas.microsoft.com/office/powerpoint/2010/main" val="42568036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14013510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3276600" y="0"/>
            <a:ext cx="4572000" cy="1344216"/>
          </a:xfrm>
        </p:spPr>
        <p:txBody>
          <a:bodyPr/>
          <a:lstStyle/>
          <a:p>
            <a:r>
              <a:rPr lang="en-US" b="1" dirty="0" smtClean="0">
                <a:solidFill>
                  <a:srgbClr val="990000"/>
                </a:solidFill>
                <a:latin typeface="Helvetica" charset="0"/>
                <a:ea typeface="Helvetica" charset="0"/>
                <a:cs typeface="Helvetica" charset="0"/>
              </a:rPr>
              <a:t>What Is Quality?</a:t>
            </a:r>
            <a:endParaRPr lang="en-US" b="1" dirty="0">
              <a:solidFill>
                <a:srgbClr val="990000"/>
              </a:solidFill>
              <a:latin typeface="Helvetica" charset="0"/>
              <a:ea typeface="Helvetica" charset="0"/>
              <a:cs typeface="Helvetica" charset="0"/>
            </a:endParaRPr>
          </a:p>
        </p:txBody>
      </p:sp>
      <p:sp>
        <p:nvSpPr>
          <p:cNvPr id="5" name="Slide Number Placeholder 4"/>
          <p:cNvSpPr>
            <a:spLocks noGrp="1"/>
          </p:cNvSpPr>
          <p:nvPr>
            <p:ph type="sldNum" sz="quarter" idx="12"/>
          </p:nvPr>
        </p:nvSpPr>
        <p:spPr>
          <a:xfrm>
            <a:off x="6457950" y="4767264"/>
            <a:ext cx="1466850" cy="273844"/>
          </a:xfrm>
        </p:spPr>
        <p:txBody>
          <a:bodyPr/>
          <a:lstStyle/>
          <a:p>
            <a:fld id="{A75B33C9-968E-4C4A-8F2E-A20C10AFF5B7}" type="slidenum">
              <a:rPr lang="en-US" smtClean="0">
                <a:solidFill>
                  <a:prstClr val="black">
                    <a:tint val="75000"/>
                  </a:prstClr>
                </a:solidFill>
              </a:rPr>
              <a:pPr/>
              <a:t>41</a:t>
            </a:fld>
            <a:endParaRPr lang="en-US" dirty="0">
              <a:solidFill>
                <a:prstClr val="black">
                  <a:tint val="75000"/>
                </a:prstClr>
              </a:solidFill>
            </a:endParaRPr>
          </a:p>
        </p:txBody>
      </p:sp>
      <p:sp>
        <p:nvSpPr>
          <p:cNvPr id="6" name="Rectangle 5"/>
          <p:cNvSpPr/>
          <p:nvPr/>
        </p:nvSpPr>
        <p:spPr>
          <a:xfrm>
            <a:off x="729916" y="894546"/>
            <a:ext cx="8405940" cy="3323987"/>
          </a:xfrm>
          <a:prstGeom prst="rect">
            <a:avLst/>
          </a:prstGeom>
        </p:spPr>
        <p:txBody>
          <a:bodyPr wrap="square">
            <a:spAutoFit/>
          </a:bodyPr>
          <a:lstStyle/>
          <a:p>
            <a:endParaRPr lang="en-US" sz="1400" b="1" dirty="0"/>
          </a:p>
          <a:p>
            <a:pPr>
              <a:defRPr/>
            </a:pPr>
            <a:r>
              <a:rPr lang="en-US" sz="2800" b="1" dirty="0"/>
              <a:t>"A beer that is responsibly produced using wholesome ingredients, consistent brewing techniques and good manufacturing practices, which exhibits flavor characteristics that are consistently aligned with both the brewer's and beer drinker's expectations.“</a:t>
            </a:r>
          </a:p>
          <a:p>
            <a:pPr>
              <a:defRPr/>
            </a:pPr>
            <a:r>
              <a:rPr lang="en-US" sz="2800" dirty="0"/>
              <a:t>	</a:t>
            </a:r>
          </a:p>
          <a:p>
            <a:pPr algn="ctr">
              <a:defRPr/>
            </a:pPr>
            <a:r>
              <a:rPr lang="en-US" sz="2800" dirty="0" smtClean="0"/>
              <a:t>BrewersAssociation.org</a:t>
            </a:r>
            <a:endParaRPr lang="en-US" sz="2800" dirty="0"/>
          </a:p>
        </p:txBody>
      </p:sp>
    </p:spTree>
    <p:extLst>
      <p:ext uri="{BB962C8B-B14F-4D97-AF65-F5344CB8AC3E}">
        <p14:creationId xmlns:p14="http://schemas.microsoft.com/office/powerpoint/2010/main" val="40545464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4876903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Beer &amp; Food Course Cover</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75B33C9-968E-4C4A-8F2E-A20C10AFF5B7}" type="slidenum">
              <a:rPr lang="en-US" smtClean="0">
                <a:solidFill>
                  <a:prstClr val="black">
                    <a:tint val="75000"/>
                  </a:prstClr>
                </a:solidFill>
              </a:rPr>
              <a:pPr/>
              <a:t>43</a:t>
            </a:fld>
            <a:endParaRPr lang="en-US" dirty="0">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84" y="0"/>
            <a:ext cx="9268884" cy="5213747"/>
          </a:xfrm>
          <a:prstGeom prst="rect">
            <a:avLst/>
          </a:prstGeom>
        </p:spPr>
      </p:pic>
    </p:spTree>
    <p:extLst>
      <p:ext uri="{BB962C8B-B14F-4D97-AF65-F5344CB8AC3E}">
        <p14:creationId xmlns:p14="http://schemas.microsoft.com/office/powerpoint/2010/main" val="1311099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5" name="TextBox 4"/>
          <p:cNvSpPr txBox="1"/>
          <p:nvPr/>
        </p:nvSpPr>
        <p:spPr>
          <a:xfrm>
            <a:off x="392638" y="399653"/>
            <a:ext cx="7910622" cy="1938992"/>
          </a:xfrm>
          <a:prstGeom prst="rect">
            <a:avLst/>
          </a:prstGeom>
          <a:noFill/>
        </p:spPr>
        <p:txBody>
          <a:bodyPr wrap="square" rtlCol="0">
            <a:spAutoFit/>
          </a:bodyPr>
          <a:lstStyle/>
          <a:p>
            <a:pPr algn="ctr"/>
            <a:r>
              <a:rPr lang="en-US" sz="6000" b="1" dirty="0" smtClean="0">
                <a:solidFill>
                  <a:schemeClr val="bg2">
                    <a:lumMod val="10000"/>
                  </a:schemeClr>
                </a:solidFill>
                <a:latin typeface="Helvetica" charset="0"/>
                <a:ea typeface="Helvetica" charset="0"/>
                <a:cs typeface="Helvetica" charset="0"/>
              </a:rPr>
              <a:t>The Importance of Guilds</a:t>
            </a:r>
            <a:endParaRPr lang="en-US" sz="6000" dirty="0">
              <a:solidFill>
                <a:schemeClr val="bg2">
                  <a:lumMod val="1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231804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2" name="Title 1"/>
          <p:cNvSpPr>
            <a:spLocks noGrp="1"/>
          </p:cNvSpPr>
          <p:nvPr>
            <p:ph type="title"/>
          </p:nvPr>
        </p:nvSpPr>
        <p:spPr>
          <a:xfrm>
            <a:off x="4419600" y="1581150"/>
            <a:ext cx="4038600" cy="920353"/>
          </a:xfrm>
        </p:spPr>
        <p:txBody>
          <a:bodyPr/>
          <a:lstStyle/>
          <a:p>
            <a:r>
              <a:rPr lang="en-US" b="1" dirty="0" smtClean="0">
                <a:solidFill>
                  <a:schemeClr val="bg1"/>
                </a:solidFill>
                <a:latin typeface="Helvetica" charset="0"/>
                <a:ea typeface="Helvetica" charset="0"/>
                <a:cs typeface="Helvetica" charset="0"/>
              </a:rPr>
              <a:t>Thank You</a:t>
            </a:r>
            <a:endParaRPr lang="en-US" b="1" dirty="0">
              <a:solidFill>
                <a:schemeClr val="bg1"/>
              </a:solidFill>
              <a:latin typeface="Helvetica" charset="0"/>
              <a:ea typeface="Helvetica" charset="0"/>
              <a:cs typeface="Helvetica" charset="0"/>
            </a:endParaRPr>
          </a:p>
        </p:txBody>
      </p:sp>
      <p:sp>
        <p:nvSpPr>
          <p:cNvPr id="6" name="Slide Number Placeholder 5"/>
          <p:cNvSpPr>
            <a:spLocks noGrp="1"/>
          </p:cNvSpPr>
          <p:nvPr>
            <p:ph type="sldNum" sz="quarter" idx="12"/>
          </p:nvPr>
        </p:nvSpPr>
        <p:spPr>
          <a:xfrm>
            <a:off x="6457950" y="4767263"/>
            <a:ext cx="1334770" cy="273844"/>
          </a:xfrm>
        </p:spPr>
        <p:txBody>
          <a:bodyPr/>
          <a:lstStyle/>
          <a:p>
            <a:fld id="{A75B33C9-968E-4C4A-8F2E-A20C10AFF5B7}" type="slidenum">
              <a:rPr lang="en-US" smtClean="0"/>
              <a:t>45</a:t>
            </a:fld>
            <a:endParaRPr lang="en-US" dirty="0"/>
          </a:p>
        </p:txBody>
      </p:sp>
      <p:sp>
        <p:nvSpPr>
          <p:cNvPr id="4" name="Text Placeholder 3"/>
          <p:cNvSpPr>
            <a:spLocks noGrp="1"/>
          </p:cNvSpPr>
          <p:nvPr>
            <p:ph type="body" idx="1"/>
          </p:nvPr>
        </p:nvSpPr>
        <p:spPr>
          <a:xfrm>
            <a:off x="2937880" y="3071813"/>
            <a:ext cx="7886700" cy="1125140"/>
          </a:xfrm>
        </p:spPr>
        <p:txBody>
          <a:bodyPr/>
          <a:lstStyle/>
          <a:p>
            <a:r>
              <a:rPr lang="en-US" b="1" dirty="0">
                <a:solidFill>
                  <a:schemeClr val="bg1"/>
                </a:solidFill>
                <a:latin typeface="Helvetica" charset="0"/>
                <a:ea typeface="Helvetica" charset="0"/>
                <a:cs typeface="Helvetica" charset="0"/>
              </a:rPr>
              <a:t>Julia </a:t>
            </a:r>
            <a:r>
              <a:rPr lang="en-US" b="1" dirty="0" smtClean="0">
                <a:solidFill>
                  <a:schemeClr val="bg1"/>
                </a:solidFill>
                <a:latin typeface="Helvetica" charset="0"/>
                <a:ea typeface="Helvetica" charset="0"/>
                <a:cs typeface="Helvetica" charset="0"/>
              </a:rPr>
              <a:t>Herz | </a:t>
            </a:r>
            <a:r>
              <a:rPr lang="en-US" b="1" dirty="0">
                <a:solidFill>
                  <a:schemeClr val="bg1"/>
                </a:solidFill>
                <a:latin typeface="Helvetica" charset="0"/>
                <a:ea typeface="Helvetica" charset="0"/>
                <a:cs typeface="Helvetica" charset="0"/>
              </a:rPr>
              <a:t>Craft Beer Program Director | @HerzMuses</a:t>
            </a:r>
          </a:p>
          <a:p>
            <a:endParaRPr lang="en-US" dirty="0"/>
          </a:p>
        </p:txBody>
      </p:sp>
    </p:spTree>
    <p:extLst>
      <p:ext uri="{BB962C8B-B14F-4D97-AF65-F5344CB8AC3E}">
        <p14:creationId xmlns:p14="http://schemas.microsoft.com/office/powerpoint/2010/main" val="1495091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4" y="0"/>
            <a:ext cx="9135856" cy="5143500"/>
          </a:xfrm>
          <a:prstGeom prst="rect">
            <a:avLst/>
          </a:prstGeom>
        </p:spPr>
      </p:pic>
      <p:sp>
        <p:nvSpPr>
          <p:cNvPr id="2" name="Rectangle 1"/>
          <p:cNvSpPr/>
          <p:nvPr/>
        </p:nvSpPr>
        <p:spPr>
          <a:xfrm>
            <a:off x="0" y="1428751"/>
            <a:ext cx="9143999" cy="1323439"/>
          </a:xfrm>
          <a:prstGeom prst="rect">
            <a:avLst/>
          </a:prstGeom>
        </p:spPr>
        <p:txBody>
          <a:bodyPr wrap="square">
            <a:spAutoFit/>
          </a:bodyPr>
          <a:lstStyle/>
          <a:p>
            <a:pPr algn="ctr"/>
            <a:r>
              <a:rPr lang="en-US" sz="4000" b="1" dirty="0" smtClean="0">
                <a:solidFill>
                  <a:schemeClr val="bg1"/>
                </a:solidFill>
                <a:latin typeface="Helvetica" charset="0"/>
                <a:ea typeface="Helvetica" charset="0"/>
                <a:cs typeface="Helvetica" charset="0"/>
              </a:rPr>
              <a:t>U.S. </a:t>
            </a:r>
          </a:p>
          <a:p>
            <a:pPr algn="ctr"/>
            <a:r>
              <a:rPr lang="en-US" sz="4000" b="1" dirty="0" smtClean="0">
                <a:solidFill>
                  <a:schemeClr val="bg1"/>
                </a:solidFill>
                <a:latin typeface="Helvetica" charset="0"/>
                <a:ea typeface="Helvetica" charset="0"/>
                <a:cs typeface="Helvetica" charset="0"/>
              </a:rPr>
              <a:t>Beer </a:t>
            </a:r>
            <a:r>
              <a:rPr lang="en-US" sz="4000" b="1" dirty="0">
                <a:solidFill>
                  <a:schemeClr val="bg1"/>
                </a:solidFill>
                <a:latin typeface="Helvetica" charset="0"/>
                <a:ea typeface="Helvetica" charset="0"/>
                <a:cs typeface="Helvetica" charset="0"/>
              </a:rPr>
              <a:t>Market</a:t>
            </a:r>
          </a:p>
        </p:txBody>
      </p:sp>
      <p:sp>
        <p:nvSpPr>
          <p:cNvPr id="5" name="Slide Number Placeholder 4"/>
          <p:cNvSpPr>
            <a:spLocks noGrp="1"/>
          </p:cNvSpPr>
          <p:nvPr>
            <p:ph type="sldNum" sz="quarter" idx="12"/>
          </p:nvPr>
        </p:nvSpPr>
        <p:spPr>
          <a:xfrm>
            <a:off x="6457950" y="4767263"/>
            <a:ext cx="1690370" cy="273844"/>
          </a:xfrm>
        </p:spPr>
        <p:txBody>
          <a:bodyPr/>
          <a:lstStyle/>
          <a:p>
            <a:fld id="{A75B33C9-968E-4C4A-8F2E-A20C10AFF5B7}" type="slidenum">
              <a:rPr lang="en-US" smtClean="0"/>
              <a:t>5</a:t>
            </a:fld>
            <a:endParaRPr lang="en-US" dirty="0"/>
          </a:p>
        </p:txBody>
      </p:sp>
    </p:spTree>
    <p:extLst>
      <p:ext uri="{BB962C8B-B14F-4D97-AF65-F5344CB8AC3E}">
        <p14:creationId xmlns:p14="http://schemas.microsoft.com/office/powerpoint/2010/main" val="10660191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56" cy="5143500"/>
          </a:xfrm>
          <a:prstGeom prst="rect">
            <a:avLst/>
          </a:prstGeom>
        </p:spPr>
      </p:pic>
      <p:sp>
        <p:nvSpPr>
          <p:cNvPr id="5" name="Slide Number Placeholder 4"/>
          <p:cNvSpPr>
            <a:spLocks noGrp="1"/>
          </p:cNvSpPr>
          <p:nvPr>
            <p:ph type="sldNum" sz="quarter" idx="12"/>
          </p:nvPr>
        </p:nvSpPr>
        <p:spPr>
          <a:xfrm>
            <a:off x="6457951" y="4767264"/>
            <a:ext cx="1477010" cy="273844"/>
          </a:xfrm>
        </p:spPr>
        <p:txBody>
          <a:bodyPr/>
          <a:lstStyle/>
          <a:p>
            <a:fld id="{A75B33C9-968E-4C4A-8F2E-A20C10AFF5B7}" type="slidenum">
              <a:rPr lang="en-US" smtClean="0">
                <a:solidFill>
                  <a:prstClr val="black">
                    <a:tint val="75000"/>
                  </a:prstClr>
                </a:solidFill>
              </a:rPr>
              <a:pPr/>
              <a:t>6</a:t>
            </a:fld>
            <a:endParaRPr lang="en-US" dirty="0">
              <a:solidFill>
                <a:prstClr val="black">
                  <a:tint val="75000"/>
                </a:prstClr>
              </a:solidFill>
            </a:endParaRPr>
          </a:p>
        </p:txBody>
      </p:sp>
      <p:sp>
        <p:nvSpPr>
          <p:cNvPr id="3" name="Rectangle 2"/>
          <p:cNvSpPr/>
          <p:nvPr/>
        </p:nvSpPr>
        <p:spPr>
          <a:xfrm>
            <a:off x="1273410" y="485715"/>
            <a:ext cx="7250762" cy="3139321"/>
          </a:xfrm>
          <a:prstGeom prst="rect">
            <a:avLst/>
          </a:prstGeom>
        </p:spPr>
        <p:txBody>
          <a:bodyPr wrap="square">
            <a:spAutoFit/>
          </a:bodyPr>
          <a:lstStyle/>
          <a:p>
            <a:r>
              <a:rPr lang="en-US" sz="6600" b="1" dirty="0"/>
              <a:t>The U.S. is the </a:t>
            </a:r>
            <a:r>
              <a:rPr lang="en-US" sz="6600" b="1" dirty="0" smtClean="0"/>
              <a:t>#1 destination </a:t>
            </a:r>
            <a:r>
              <a:rPr lang="en-US" sz="6600" b="1" dirty="0"/>
              <a:t>for beer on planet </a:t>
            </a:r>
            <a:r>
              <a:rPr lang="en-US" sz="6600" b="1" dirty="0" smtClean="0"/>
              <a:t>earth.</a:t>
            </a:r>
            <a:endParaRPr lang="en-US" sz="6600" b="1" dirty="0"/>
          </a:p>
        </p:txBody>
      </p:sp>
    </p:spTree>
    <p:extLst>
      <p:ext uri="{BB962C8B-B14F-4D97-AF65-F5344CB8AC3E}">
        <p14:creationId xmlns:p14="http://schemas.microsoft.com/office/powerpoint/2010/main" val="212513873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tx1"/>
                </a:solidFill>
              </a:rPr>
              <a:t>Alcoholic Beverage Sales</a:t>
            </a:r>
          </a:p>
        </p:txBody>
      </p:sp>
      <p:graphicFrame>
        <p:nvGraphicFramePr>
          <p:cNvPr id="4" name="Content Placeholder 3"/>
          <p:cNvGraphicFramePr>
            <a:graphicFrameLocks noGrp="1"/>
          </p:cNvGraphicFramePr>
          <p:nvPr>
            <p:ph sz="half" idx="2"/>
            <p:extLst/>
          </p:nvPr>
        </p:nvGraphicFramePr>
        <p:xfrm>
          <a:off x="4140992" y="2413397"/>
          <a:ext cx="4939212" cy="2066456"/>
        </p:xfrm>
        <a:graphic>
          <a:graphicData uri="http://schemas.openxmlformats.org/drawingml/2006/table">
            <a:tbl>
              <a:tblPr firstRow="1" bandRow="1">
                <a:tableStyleId>{5C22544A-7EE6-4342-B048-85BDC9FD1C3A}</a:tableStyleId>
              </a:tblPr>
              <a:tblGrid>
                <a:gridCol w="2469606">
                  <a:extLst>
                    <a:ext uri="{9D8B030D-6E8A-4147-A177-3AD203B41FA5}">
                      <a16:colId xmlns="" xmlns:a16="http://schemas.microsoft.com/office/drawing/2014/main" val="20000"/>
                    </a:ext>
                  </a:extLst>
                </a:gridCol>
                <a:gridCol w="2469606">
                  <a:extLst>
                    <a:ext uri="{9D8B030D-6E8A-4147-A177-3AD203B41FA5}">
                      <a16:colId xmlns="" xmlns:a16="http://schemas.microsoft.com/office/drawing/2014/main" val="20001"/>
                    </a:ext>
                  </a:extLst>
                </a:gridCol>
              </a:tblGrid>
              <a:tr h="516614">
                <a:tc>
                  <a:txBody>
                    <a:bodyPr/>
                    <a:lstStyle/>
                    <a:p>
                      <a:r>
                        <a:rPr lang="en-US" sz="1600" dirty="0"/>
                        <a:t>Category</a:t>
                      </a:r>
                    </a:p>
                  </a:txBody>
                  <a:tcPr marL="68580" marR="68580" marT="34290" marB="34290"/>
                </a:tc>
                <a:tc>
                  <a:txBody>
                    <a:bodyPr/>
                    <a:lstStyle/>
                    <a:p>
                      <a:r>
                        <a:rPr lang="en-US" sz="1600" dirty="0"/>
                        <a:t>Sales in billions</a:t>
                      </a:r>
                    </a:p>
                  </a:txBody>
                  <a:tcPr marL="68580" marR="68580" marT="34290" marB="34290"/>
                </a:tc>
                <a:extLst>
                  <a:ext uri="{0D108BD9-81ED-4DB2-BD59-A6C34878D82A}">
                    <a16:rowId xmlns="" xmlns:a16="http://schemas.microsoft.com/office/drawing/2014/main" val="10000"/>
                  </a:ext>
                </a:extLst>
              </a:tr>
              <a:tr h="516614">
                <a:tc>
                  <a:txBody>
                    <a:bodyPr/>
                    <a:lstStyle/>
                    <a:p>
                      <a:pPr marL="457200" indent="0"/>
                      <a:r>
                        <a:rPr lang="en-US" sz="1600" dirty="0" smtClean="0"/>
                        <a:t>BEER*</a:t>
                      </a:r>
                      <a:endParaRPr lang="en-US" sz="1600" dirty="0"/>
                    </a:p>
                  </a:txBody>
                  <a:tcPr marL="68580" marR="68580" marT="34290" marB="34290"/>
                </a:tc>
                <a:tc>
                  <a:txBody>
                    <a:bodyPr/>
                    <a:lstStyle/>
                    <a:p>
                      <a:r>
                        <a:rPr lang="en-US" sz="1600" dirty="0"/>
                        <a:t>$107.6 (2016)</a:t>
                      </a:r>
                    </a:p>
                  </a:txBody>
                  <a:tcPr marL="68580" marR="68580" marT="34290" marB="34290"/>
                </a:tc>
                <a:extLst>
                  <a:ext uri="{0D108BD9-81ED-4DB2-BD59-A6C34878D82A}">
                    <a16:rowId xmlns="" xmlns:a16="http://schemas.microsoft.com/office/drawing/2014/main" val="10001"/>
                  </a:ext>
                </a:extLst>
              </a:tr>
              <a:tr h="516614">
                <a:tc>
                  <a:txBody>
                    <a:bodyPr/>
                    <a:lstStyle/>
                    <a:p>
                      <a:pPr marL="457200" indent="0"/>
                      <a:r>
                        <a:rPr lang="en-US" sz="1600" dirty="0"/>
                        <a:t>SPIRITS</a:t>
                      </a:r>
                    </a:p>
                  </a:txBody>
                  <a:tcPr marL="68580" marR="68580" marT="34290" marB="34290"/>
                </a:tc>
                <a:tc>
                  <a:txBody>
                    <a:bodyPr/>
                    <a:lstStyle/>
                    <a:p>
                      <a:r>
                        <a:rPr lang="en-US" sz="1600" dirty="0"/>
                        <a:t>$69 (2015)</a:t>
                      </a:r>
                    </a:p>
                  </a:txBody>
                  <a:tcPr marL="68580" marR="68580" marT="34290" marB="34290"/>
                </a:tc>
                <a:extLst>
                  <a:ext uri="{0D108BD9-81ED-4DB2-BD59-A6C34878D82A}">
                    <a16:rowId xmlns="" xmlns:a16="http://schemas.microsoft.com/office/drawing/2014/main" val="10002"/>
                  </a:ext>
                </a:extLst>
              </a:tr>
              <a:tr h="516614">
                <a:tc>
                  <a:txBody>
                    <a:bodyPr/>
                    <a:lstStyle/>
                    <a:p>
                      <a:pPr marL="457200" indent="0"/>
                      <a:r>
                        <a:rPr lang="en-US" sz="1600" dirty="0"/>
                        <a:t>WINE</a:t>
                      </a:r>
                    </a:p>
                  </a:txBody>
                  <a:tcPr marL="68580" marR="68580" marT="34290" marB="34290"/>
                </a:tc>
                <a:tc>
                  <a:txBody>
                    <a:bodyPr/>
                    <a:lstStyle/>
                    <a:p>
                      <a:r>
                        <a:rPr lang="en-US" sz="1600" dirty="0"/>
                        <a:t>$50 (2015)</a:t>
                      </a:r>
                    </a:p>
                  </a:txBody>
                  <a:tcPr marL="68580" marR="68580" marT="34290" marB="34290"/>
                </a:tc>
                <a:extLst>
                  <a:ext uri="{0D108BD9-81ED-4DB2-BD59-A6C34878D82A}">
                    <a16:rowId xmlns="" xmlns:a16="http://schemas.microsoft.com/office/drawing/2014/main" val="10003"/>
                  </a:ext>
                </a:extLst>
              </a:tr>
            </a:tbl>
          </a:graphicData>
        </a:graphic>
      </p:graphicFrame>
      <p:sp>
        <p:nvSpPr>
          <p:cNvPr id="5" name="Title 1"/>
          <p:cNvSpPr txBox="1">
            <a:spLocks/>
          </p:cNvSpPr>
          <p:nvPr/>
        </p:nvSpPr>
        <p:spPr>
          <a:xfrm>
            <a:off x="4140992" y="1280450"/>
            <a:ext cx="4461406" cy="58162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5000" kern="1200">
                <a:solidFill>
                  <a:schemeClr val="bg1"/>
                </a:solidFill>
                <a:latin typeface="+mj-lt"/>
                <a:ea typeface="+mj-ea"/>
                <a:cs typeface="+mj-cs"/>
              </a:defRPr>
            </a:lvl1pPr>
          </a:lstStyle>
          <a:p>
            <a:r>
              <a:rPr lang="en-US" sz="1800" b="1" dirty="0">
                <a:solidFill>
                  <a:schemeClr val="accent2"/>
                </a:solidFill>
                <a:latin typeface="+mn-lt"/>
              </a:rPr>
              <a:t>U.S. MARKET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676207" cy="5143500"/>
          </a:xfrm>
          <a:prstGeom prst="rect">
            <a:avLst/>
          </a:prstGeom>
        </p:spPr>
      </p:pic>
      <p:sp>
        <p:nvSpPr>
          <p:cNvPr id="10" name="Isosceles Triangle 9"/>
          <p:cNvSpPr/>
          <p:nvPr/>
        </p:nvSpPr>
        <p:spPr>
          <a:xfrm rot="16200000">
            <a:off x="3184073" y="2694230"/>
            <a:ext cx="563336" cy="416378"/>
          </a:xfrm>
          <a:prstGeom prst="triangle">
            <a:avLst>
              <a:gd name="adj" fmla="val 521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3" name="TextBox 2"/>
          <p:cNvSpPr txBox="1"/>
          <p:nvPr/>
        </p:nvSpPr>
        <p:spPr>
          <a:xfrm>
            <a:off x="6953693" y="4735033"/>
            <a:ext cx="2020186" cy="300082"/>
          </a:xfrm>
          <a:prstGeom prst="rect">
            <a:avLst/>
          </a:prstGeom>
          <a:solidFill>
            <a:schemeClr val="bg1"/>
          </a:solidFill>
        </p:spPr>
        <p:txBody>
          <a:bodyPr wrap="square" rtlCol="0">
            <a:spAutoFit/>
          </a:bodyPr>
          <a:lstStyle/>
          <a:p>
            <a:endParaRPr lang="en-US" dirty="0"/>
          </a:p>
        </p:txBody>
      </p:sp>
      <p:sp>
        <p:nvSpPr>
          <p:cNvPr id="6" name="Rectangle 5"/>
          <p:cNvSpPr/>
          <p:nvPr/>
        </p:nvSpPr>
        <p:spPr>
          <a:xfrm>
            <a:off x="4572000" y="4623178"/>
            <a:ext cx="3790974" cy="307777"/>
          </a:xfrm>
          <a:prstGeom prst="rect">
            <a:avLst/>
          </a:prstGeom>
        </p:spPr>
        <p:txBody>
          <a:bodyPr wrap="none">
            <a:spAutoFit/>
          </a:bodyPr>
          <a:lstStyle/>
          <a:p>
            <a:pPr lvl="0" defTabSz="914400">
              <a:defRPr/>
            </a:pPr>
            <a:r>
              <a:rPr lang="en-US" sz="1400" dirty="0">
                <a:solidFill>
                  <a:prstClr val="black"/>
                </a:solidFill>
              </a:rPr>
              <a:t>*$23.5B for Small and Independent Craft Brewers</a:t>
            </a:r>
          </a:p>
        </p:txBody>
      </p:sp>
    </p:spTree>
    <p:extLst>
      <p:ext uri="{BB962C8B-B14F-4D97-AF65-F5344CB8AC3E}">
        <p14:creationId xmlns:p14="http://schemas.microsoft.com/office/powerpoint/2010/main" val="39182338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917"/>
            <a:ext cx="9157783" cy="502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24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18856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6_Nielsen CG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Nielsen Widescreen Texture 1">
  <a:themeElements>
    <a:clrScheme name="Custom 1">
      <a:dk1>
        <a:srgbClr val="000000"/>
      </a:dk1>
      <a:lt1>
        <a:srgbClr val="FFFFFF"/>
      </a:lt1>
      <a:dk2>
        <a:srgbClr val="000000"/>
      </a:dk2>
      <a:lt2>
        <a:srgbClr val="707276"/>
      </a:lt2>
      <a:accent1>
        <a:srgbClr val="00AEEF"/>
      </a:accent1>
      <a:accent2>
        <a:srgbClr val="B21DAC"/>
      </a:accent2>
      <a:accent3>
        <a:srgbClr val="8DC63F"/>
      </a:accent3>
      <a:accent4>
        <a:srgbClr val="FFB100"/>
      </a:accent4>
      <a:accent5>
        <a:srgbClr val="DC0015"/>
      </a:accent5>
      <a:accent6>
        <a:srgbClr val="000000"/>
      </a:accent6>
      <a:hlink>
        <a:srgbClr val="B21DAC"/>
      </a:hlink>
      <a:folHlink>
        <a:srgbClr val="DC00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Nielsen CGA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69061D069D6144B4F58A1A1D202164" ma:contentTypeVersion="5" ma:contentTypeDescription="Create a new document." ma:contentTypeScope="" ma:versionID="c85dd11971f9d60c6e31455de8199abe">
  <xsd:schema xmlns:xsd="http://www.w3.org/2001/XMLSchema" xmlns:xs="http://www.w3.org/2001/XMLSchema" xmlns:p="http://schemas.microsoft.com/office/2006/metadata/properties" xmlns:ns2="3bd50812-d9dd-4fe0-8749-b08df9230dbb" targetNamespace="http://schemas.microsoft.com/office/2006/metadata/properties" ma:root="true" ma:fieldsID="92da89736285b9c05d28b69703d04336" ns2:_="">
    <xsd:import namespace="3bd50812-d9dd-4fe0-8749-b08df9230dbb"/>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d50812-d9dd-4fe0-8749-b08df9230db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B788C0-7B98-4992-A9FD-59E41A58352C}">
  <ds:schemaRefs>
    <ds:schemaRef ds:uri="http://schemas.microsoft.com/sharepoint/v3/contenttype/forms"/>
  </ds:schemaRefs>
</ds:datastoreItem>
</file>

<file path=customXml/itemProps2.xml><?xml version="1.0" encoding="utf-8"?>
<ds:datastoreItem xmlns:ds="http://schemas.openxmlformats.org/officeDocument/2006/customXml" ds:itemID="{67EE52E1-C084-4710-9E0D-FFBB2CAE29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d50812-d9dd-4fe0-8749-b08df9230d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9BE0A8-37CA-4FBB-BA86-6240CA4D8639}">
  <ds:schemaRefs>
    <ds:schemaRef ds:uri="3bd50812-d9dd-4fe0-8749-b08df9230dbb"/>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2193</TotalTime>
  <Words>2123</Words>
  <Application>Microsoft Macintosh PowerPoint</Application>
  <PresentationFormat>On-screen Show (16:9)</PresentationFormat>
  <Paragraphs>563</Paragraphs>
  <Slides>45</Slides>
  <Notes>40</Notes>
  <HiddenSlides>0</HiddenSlides>
  <MMClips>0</MMClips>
  <ScaleCrop>false</ScaleCrop>
  <HeadingPairs>
    <vt:vector size="4" baseType="variant">
      <vt:variant>
        <vt:lpstr>Theme</vt:lpstr>
      </vt:variant>
      <vt:variant>
        <vt:i4>6</vt:i4>
      </vt:variant>
      <vt:variant>
        <vt:lpstr>Slide Titles</vt:lpstr>
      </vt:variant>
      <vt:variant>
        <vt:i4>45</vt:i4>
      </vt:variant>
    </vt:vector>
  </HeadingPairs>
  <TitlesOfParts>
    <vt:vector size="51" baseType="lpstr">
      <vt:lpstr>Office Theme</vt:lpstr>
      <vt:lpstr>6_Nielsen CGA Theme</vt:lpstr>
      <vt:lpstr>Nielsen Widescreen Texture 1</vt:lpstr>
      <vt:lpstr>11_Nielsen CGA Theme</vt:lpstr>
      <vt:lpstr>2_Office Theme</vt:lpstr>
      <vt:lpstr>1_Office Theme</vt:lpstr>
      <vt:lpstr>Marketing &amp; Branding Differentiation in a Competitive Market </vt:lpstr>
      <vt:lpstr>Brewers Association Boulder, Colorado</vt:lpstr>
      <vt:lpstr>Brewers Association Membership </vt:lpstr>
      <vt:lpstr>Areas of Emphasis</vt:lpstr>
      <vt:lpstr>PowerPoint Presentation</vt:lpstr>
      <vt:lpstr>PowerPoint Presentation</vt:lpstr>
      <vt:lpstr>Alcoholic Beverage Sales</vt:lpstr>
      <vt:lpstr>PowerPoint Presentation</vt:lpstr>
      <vt:lpstr>PowerPoint Presentation</vt:lpstr>
      <vt:lpstr># of Breweries</vt:lpstr>
      <vt:lpstr>How important is “local” in purchase decisions?</vt:lpstr>
      <vt:lpstr>PowerPoint Presentation</vt:lpstr>
      <vt:lpstr>PowerPoint Presentation</vt:lpstr>
      <vt:lpstr>PowerPoint Presentation</vt:lpstr>
      <vt:lpstr>PowerPoint Presentation</vt:lpstr>
      <vt:lpstr>Opportunities</vt:lpstr>
      <vt:lpstr>Opportunities</vt:lpstr>
      <vt:lpstr>Opportunities</vt:lpstr>
      <vt:lpstr>PowerPoint Presentation</vt:lpstr>
      <vt:lpstr>Word Of Mouth</vt:lpstr>
      <vt:lpstr>Public Relations</vt:lpstr>
      <vt:lpstr>PowerPoint Presentation</vt:lpstr>
      <vt:lpstr>U.S. Craft Brewer Defined </vt:lpstr>
      <vt:lpstr>AWARENESS LEVELS (percentage across 29 terms) </vt:lpstr>
      <vt:lpstr>PowerPoint Presentation</vt:lpstr>
      <vt:lpstr>Homebrewing in U.S.</vt:lpstr>
      <vt:lpstr>PowerPoint Presentation</vt:lpstr>
      <vt:lpstr>Gender of U.S. Beer Lovers</vt:lpstr>
      <vt:lpstr>PowerPoint Presentation</vt:lpstr>
      <vt:lpstr>Total Beer vs Craft Age Breakdown</vt:lpstr>
      <vt:lpstr>Dissecting Craft Data</vt:lpstr>
      <vt:lpstr>PowerPoint Presentation</vt:lpstr>
      <vt:lpstr>Sales</vt:lpstr>
      <vt:lpstr>Pairing Potential</vt:lpstr>
      <vt:lpstr>Consumption of craft beer is biased toward eating occasions</vt:lpstr>
      <vt:lpstr>Influencing factors behind category choice out-of-home</vt:lpstr>
      <vt:lpstr>Samples Matter</vt:lpstr>
      <vt:lpstr>PowerPoint Presentation</vt:lpstr>
      <vt:lpstr>PowerPoint Presentation</vt:lpstr>
      <vt:lpstr>PowerPoint Presentation</vt:lpstr>
      <vt:lpstr>What Is Quality?</vt:lpstr>
      <vt:lpstr>PowerPoint Presentation</vt:lpstr>
      <vt:lpstr>Beer &amp; Food Course Cover</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Craft Brewing</dc:title>
  <dc:creator>Julia Herz</dc:creator>
  <cp:lastModifiedBy>Leia Ostermann</cp:lastModifiedBy>
  <cp:revision>181</cp:revision>
  <cp:lastPrinted>2017-05-17T21:14:28Z</cp:lastPrinted>
  <dcterms:modified xsi:type="dcterms:W3CDTF">2017-09-05T13:27:04Z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0x0101008E69061D069D6144B4F58A1A1D202164</vt:lpwstr>
  </property>
</Properties>
</file>