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1"/>
    <p:sldMasterId id="2147483900" r:id="rId2"/>
    <p:sldMasterId id="2147483902" r:id="rId3"/>
  </p:sldMasterIdLst>
  <p:notesMasterIdLst>
    <p:notesMasterId r:id="rId60"/>
  </p:notesMasterIdLst>
  <p:sldIdLst>
    <p:sldId id="261" r:id="rId4"/>
    <p:sldId id="268" r:id="rId5"/>
    <p:sldId id="269" r:id="rId6"/>
    <p:sldId id="270" r:id="rId7"/>
    <p:sldId id="271" r:id="rId8"/>
    <p:sldId id="272" r:id="rId9"/>
    <p:sldId id="273" r:id="rId10"/>
    <p:sldId id="274" r:id="rId11"/>
    <p:sldId id="275" r:id="rId12"/>
    <p:sldId id="276" r:id="rId13"/>
    <p:sldId id="277" r:id="rId14"/>
    <p:sldId id="278" r:id="rId15"/>
    <p:sldId id="279" r:id="rId16"/>
    <p:sldId id="336" r:id="rId17"/>
    <p:sldId id="280" r:id="rId18"/>
    <p:sldId id="282" r:id="rId19"/>
    <p:sldId id="283" r:id="rId20"/>
    <p:sldId id="284" r:id="rId21"/>
    <p:sldId id="285" r:id="rId22"/>
    <p:sldId id="286" r:id="rId23"/>
    <p:sldId id="287" r:id="rId24"/>
    <p:sldId id="326" r:id="rId25"/>
    <p:sldId id="288" r:id="rId26"/>
    <p:sldId id="328" r:id="rId27"/>
    <p:sldId id="327" r:id="rId28"/>
    <p:sldId id="289" r:id="rId29"/>
    <p:sldId id="290" r:id="rId30"/>
    <p:sldId id="329" r:id="rId31"/>
    <p:sldId id="331" r:id="rId32"/>
    <p:sldId id="293" r:id="rId33"/>
    <p:sldId id="294" r:id="rId34"/>
    <p:sldId id="295" r:id="rId35"/>
    <p:sldId id="296" r:id="rId36"/>
    <p:sldId id="298" r:id="rId37"/>
    <p:sldId id="299" r:id="rId38"/>
    <p:sldId id="300" r:id="rId39"/>
    <p:sldId id="335" r:id="rId40"/>
    <p:sldId id="292" r:id="rId41"/>
    <p:sldId id="309" r:id="rId42"/>
    <p:sldId id="310" r:id="rId43"/>
    <p:sldId id="311" r:id="rId44"/>
    <p:sldId id="330" r:id="rId45"/>
    <p:sldId id="332" r:id="rId46"/>
    <p:sldId id="333" r:id="rId47"/>
    <p:sldId id="334" r:id="rId48"/>
    <p:sldId id="324" r:id="rId49"/>
    <p:sldId id="337" r:id="rId50"/>
    <p:sldId id="338" r:id="rId51"/>
    <p:sldId id="342" r:id="rId52"/>
    <p:sldId id="343" r:id="rId53"/>
    <p:sldId id="344" r:id="rId54"/>
    <p:sldId id="346" r:id="rId55"/>
    <p:sldId id="347" r:id="rId56"/>
    <p:sldId id="348" r:id="rId57"/>
    <p:sldId id="350" r:id="rId58"/>
    <p:sldId id="35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2"/>
    <p:restoredTop sz="94675"/>
  </p:normalViewPr>
  <p:slideViewPr>
    <p:cSldViewPr snapToGrid="0" snapToObjects="1">
      <p:cViewPr>
        <p:scale>
          <a:sx n="90" d="100"/>
          <a:sy n="90" d="100"/>
        </p:scale>
        <p:origin x="18" y="300"/>
      </p:cViewPr>
      <p:guideLst>
        <p:guide orient="horz" pos="2160"/>
        <p:guide pos="3840"/>
      </p:guideLst>
    </p:cSldViewPr>
  </p:slideViewPr>
  <p:notesTextViewPr>
    <p:cViewPr>
      <p:scale>
        <a:sx n="1" d="1"/>
        <a:sy n="1" d="1"/>
      </p:scale>
      <p:origin x="0" y="0"/>
    </p:cViewPr>
  </p:notesTextViewPr>
  <p:sorterViewPr>
    <p:cViewPr>
      <p:scale>
        <a:sx n="66" d="100"/>
        <a:sy n="66" d="100"/>
      </p:scale>
      <p:origin x="0" y="3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076334208223998"/>
          <c:y val="7.6663952917487496E-2"/>
          <c:w val="0.56984899387576604"/>
          <c:h val="0.74200496115412296"/>
        </c:manualLayout>
      </c:layout>
      <c:radarChart>
        <c:radarStyle val="marker"/>
        <c:varyColors val="0"/>
        <c:ser>
          <c:idx val="0"/>
          <c:order val="0"/>
          <c:tx>
            <c:strRef>
              <c:f>Sheet1!$B$1</c:f>
              <c:strCache>
                <c:ptCount val="1"/>
                <c:pt idx="0">
                  <c:v>Bavaria Radler Grapefruit</c:v>
                </c:pt>
              </c:strCache>
            </c:strRef>
          </c:tx>
          <c:spPr>
            <a:ln w="38100"/>
          </c:spPr>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Sheet1!$B$2:$B$13</c:f>
              <c:numCache>
                <c:formatCode>0.0</c:formatCode>
                <c:ptCount val="12"/>
                <c:pt idx="0">
                  <c:v>48.153846153846132</c:v>
                </c:pt>
                <c:pt idx="1">
                  <c:v>34.230769230769234</c:v>
                </c:pt>
                <c:pt idx="2">
                  <c:v>25.84615384615385</c:v>
                </c:pt>
                <c:pt idx="3">
                  <c:v>21.53846153846154</c:v>
                </c:pt>
                <c:pt idx="4">
                  <c:v>18.230769230769219</c:v>
                </c:pt>
                <c:pt idx="5">
                  <c:v>15.23076923076923</c:v>
                </c:pt>
                <c:pt idx="6">
                  <c:v>13.30769230769231</c:v>
                </c:pt>
                <c:pt idx="7">
                  <c:v>18.61538461538462</c:v>
                </c:pt>
                <c:pt idx="8">
                  <c:v>21.61538461538462</c:v>
                </c:pt>
                <c:pt idx="9">
                  <c:v>23.76923076923077</c:v>
                </c:pt>
                <c:pt idx="10">
                  <c:v>29.92307692307692</c:v>
                </c:pt>
                <c:pt idx="11">
                  <c:v>35.769230769230766</c:v>
                </c:pt>
              </c:numCache>
            </c:numRef>
          </c:val>
        </c:ser>
        <c:ser>
          <c:idx val="1"/>
          <c:order val="1"/>
          <c:tx>
            <c:strRef>
              <c:f>Sheet1!$C$1</c:f>
              <c:strCache>
                <c:ptCount val="1"/>
                <c:pt idx="0">
                  <c:v>Leinenkugel's Grapefruit Shandy</c:v>
                </c:pt>
              </c:strCache>
            </c:strRef>
          </c:tx>
          <c:spPr>
            <a:ln w="38100"/>
          </c:spPr>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Sheet1!$C$2:$C$13</c:f>
              <c:numCache>
                <c:formatCode>0.0</c:formatCode>
                <c:ptCount val="12"/>
                <c:pt idx="0">
                  <c:v>7.7692307692307701</c:v>
                </c:pt>
                <c:pt idx="1">
                  <c:v>33.461538461538453</c:v>
                </c:pt>
                <c:pt idx="2">
                  <c:v>30.92307692307692</c:v>
                </c:pt>
                <c:pt idx="3">
                  <c:v>25.76923076923077</c:v>
                </c:pt>
                <c:pt idx="4">
                  <c:v>12.23076923076923</c:v>
                </c:pt>
                <c:pt idx="5">
                  <c:v>15.53846153846154</c:v>
                </c:pt>
                <c:pt idx="6">
                  <c:v>55.615384615384599</c:v>
                </c:pt>
                <c:pt idx="7">
                  <c:v>12.692307692307701</c:v>
                </c:pt>
                <c:pt idx="8">
                  <c:v>25.53846153846154</c:v>
                </c:pt>
                <c:pt idx="9">
                  <c:v>52.615384615384599</c:v>
                </c:pt>
                <c:pt idx="10">
                  <c:v>33.384615384615387</c:v>
                </c:pt>
                <c:pt idx="11">
                  <c:v>28.30769230769231</c:v>
                </c:pt>
              </c:numCache>
            </c:numRef>
          </c:val>
        </c:ser>
        <c:ser>
          <c:idx val="2"/>
          <c:order val="2"/>
          <c:tx>
            <c:strRef>
              <c:f>Sheet1!$D$1</c:f>
              <c:strCache>
                <c:ptCount val="1"/>
                <c:pt idx="0">
                  <c:v>Lubzer Grapefruit Biermix</c:v>
                </c:pt>
              </c:strCache>
            </c:strRef>
          </c:tx>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Sheet1!$D$2:$D$13</c:f>
            </c:numRef>
          </c:val>
        </c:ser>
        <c:ser>
          <c:idx val="3"/>
          <c:order val="3"/>
          <c:tx>
            <c:strRef>
              <c:f>Sheet1!$E$1</c:f>
              <c:strCache>
                <c:ptCount val="1"/>
                <c:pt idx="0">
                  <c:v>Schofferhofer Hefeweizen Grapefruit Bier</c:v>
                </c:pt>
              </c:strCache>
            </c:strRef>
          </c:tx>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Sheet1!$E$2:$E$13</c:f>
            </c:numRef>
          </c:val>
        </c:ser>
        <c:ser>
          <c:idx val="4"/>
          <c:order val="4"/>
          <c:tx>
            <c:strRef>
              <c:f>Sheet1!$F$1</c:f>
              <c:strCache>
                <c:ptCount val="1"/>
                <c:pt idx="0">
                  <c:v>Stiegl Radler</c:v>
                </c:pt>
              </c:strCache>
            </c:strRef>
          </c:tx>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Sheet1!$F$2:$F$13</c:f>
            </c:numRef>
          </c:val>
        </c:ser>
        <c:dLbls>
          <c:showLegendKey val="0"/>
          <c:showVal val="0"/>
          <c:showCatName val="0"/>
          <c:showSerName val="0"/>
          <c:showPercent val="0"/>
          <c:showBubbleSize val="0"/>
        </c:dLbls>
        <c:axId val="7464064"/>
        <c:axId val="7465600"/>
      </c:radarChart>
      <c:catAx>
        <c:axId val="7464064"/>
        <c:scaling>
          <c:orientation val="minMax"/>
        </c:scaling>
        <c:delete val="0"/>
        <c:axPos val="b"/>
        <c:majorGridlines/>
        <c:numFmt formatCode="General" sourceLinked="0"/>
        <c:majorTickMark val="out"/>
        <c:minorTickMark val="none"/>
        <c:tickLblPos val="nextTo"/>
        <c:txPr>
          <a:bodyPr/>
          <a:lstStyle/>
          <a:p>
            <a:pPr>
              <a:defRPr sz="1400" b="1"/>
            </a:pPr>
            <a:endParaRPr lang="en-US"/>
          </a:p>
        </c:txPr>
        <c:crossAx val="7465600"/>
        <c:crosses val="autoZero"/>
        <c:auto val="1"/>
        <c:lblAlgn val="ctr"/>
        <c:lblOffset val="100"/>
        <c:noMultiLvlLbl val="0"/>
      </c:catAx>
      <c:valAx>
        <c:axId val="7465600"/>
        <c:scaling>
          <c:orientation val="minMax"/>
          <c:max val="80"/>
          <c:min val="0"/>
        </c:scaling>
        <c:delete val="0"/>
        <c:axPos val="l"/>
        <c:majorGridlines>
          <c:spPr>
            <a:ln>
              <a:noFill/>
            </a:ln>
          </c:spPr>
        </c:majorGridlines>
        <c:numFmt formatCode="#,##0.00" sourceLinked="0"/>
        <c:majorTickMark val="none"/>
        <c:minorTickMark val="none"/>
        <c:tickLblPos val="none"/>
        <c:crossAx val="7464064"/>
        <c:crosses val="autoZero"/>
        <c:crossBetween val="between"/>
      </c:valAx>
    </c:plotArea>
    <c:legend>
      <c:legendPos val="r"/>
      <c:layout>
        <c:manualLayout>
          <c:xMode val="edge"/>
          <c:yMode val="edge"/>
          <c:x val="3.4588006044698299E-4"/>
          <c:y val="0.734627398094575"/>
          <c:w val="0.31390907102521298"/>
          <c:h val="0.1517183004058189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076334208223998"/>
          <c:y val="7.6663952917487496E-2"/>
          <c:w val="0.56984899387576604"/>
          <c:h val="0.74200496115412296"/>
        </c:manualLayout>
      </c:layout>
      <c:radarChart>
        <c:radarStyle val="marker"/>
        <c:varyColors val="0"/>
        <c:ser>
          <c:idx val="0"/>
          <c:order val="0"/>
          <c:tx>
            <c:strRef>
              <c:f>Sheet1!$B$1</c:f>
              <c:strCache>
                <c:ptCount val="1"/>
                <c:pt idx="0">
                  <c:v>Bavaria Radler Grapefruit</c:v>
                </c:pt>
              </c:strCache>
            </c:strRef>
          </c:tx>
          <c:spPr>
            <a:ln w="38100"/>
          </c:spPr>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Sheet1!$B$2:$B$13</c:f>
              <c:numCache>
                <c:formatCode>0.0</c:formatCode>
                <c:ptCount val="12"/>
                <c:pt idx="0">
                  <c:v>48.153846153846132</c:v>
                </c:pt>
                <c:pt idx="1">
                  <c:v>34.230769230769234</c:v>
                </c:pt>
                <c:pt idx="2">
                  <c:v>25.84615384615385</c:v>
                </c:pt>
                <c:pt idx="3">
                  <c:v>21.53846153846154</c:v>
                </c:pt>
                <c:pt idx="4">
                  <c:v>18.230769230769219</c:v>
                </c:pt>
                <c:pt idx="5">
                  <c:v>15.23076923076923</c:v>
                </c:pt>
                <c:pt idx="6">
                  <c:v>13.30769230769231</c:v>
                </c:pt>
                <c:pt idx="7">
                  <c:v>18.61538461538462</c:v>
                </c:pt>
                <c:pt idx="8">
                  <c:v>21.61538461538462</c:v>
                </c:pt>
                <c:pt idx="9">
                  <c:v>23.76923076923077</c:v>
                </c:pt>
                <c:pt idx="10">
                  <c:v>29.92307692307692</c:v>
                </c:pt>
                <c:pt idx="11">
                  <c:v>35.769230769230766</c:v>
                </c:pt>
              </c:numCache>
            </c:numRef>
          </c:val>
        </c:ser>
        <c:ser>
          <c:idx val="1"/>
          <c:order val="1"/>
          <c:tx>
            <c:strRef>
              <c:f>Sheet1!$C$1</c:f>
              <c:strCache>
                <c:ptCount val="1"/>
                <c:pt idx="0">
                  <c:v>Leinenkugel's Grapefruit Shandy</c:v>
                </c:pt>
              </c:strCache>
            </c:strRef>
          </c:tx>
          <c:spPr>
            <a:ln w="38100"/>
          </c:spPr>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Sheet1!$C$2:$C$13</c:f>
              <c:numCache>
                <c:formatCode>0.0</c:formatCode>
                <c:ptCount val="12"/>
                <c:pt idx="0">
                  <c:v>7.7692307692307701</c:v>
                </c:pt>
                <c:pt idx="1">
                  <c:v>33.461538461538453</c:v>
                </c:pt>
                <c:pt idx="2">
                  <c:v>30.92307692307692</c:v>
                </c:pt>
                <c:pt idx="3">
                  <c:v>25.76923076923077</c:v>
                </c:pt>
                <c:pt idx="4">
                  <c:v>12.23076923076923</c:v>
                </c:pt>
                <c:pt idx="5">
                  <c:v>15.53846153846154</c:v>
                </c:pt>
                <c:pt idx="6">
                  <c:v>55.615384615384599</c:v>
                </c:pt>
                <c:pt idx="7">
                  <c:v>12.692307692307701</c:v>
                </c:pt>
                <c:pt idx="8">
                  <c:v>25.53846153846154</c:v>
                </c:pt>
                <c:pt idx="9">
                  <c:v>52.615384615384599</c:v>
                </c:pt>
                <c:pt idx="10">
                  <c:v>33.384615384615387</c:v>
                </c:pt>
                <c:pt idx="11">
                  <c:v>28.30769230769231</c:v>
                </c:pt>
              </c:numCache>
            </c:numRef>
          </c:val>
        </c:ser>
        <c:ser>
          <c:idx val="2"/>
          <c:order val="2"/>
          <c:tx>
            <c:strRef>
              <c:f>Sheet1!$D$1</c:f>
              <c:strCache>
                <c:ptCount val="1"/>
                <c:pt idx="0">
                  <c:v>Lubzer Grapefruit Biermix</c:v>
                </c:pt>
              </c:strCache>
            </c:strRef>
          </c:tx>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Sheet1!$D$2:$D$13</c:f>
              <c:numCache>
                <c:formatCode>0.0</c:formatCode>
                <c:ptCount val="12"/>
                <c:pt idx="0">
                  <c:v>25.84615384615385</c:v>
                </c:pt>
                <c:pt idx="1">
                  <c:v>52.461538461538453</c:v>
                </c:pt>
                <c:pt idx="2">
                  <c:v>11.61538461538461</c:v>
                </c:pt>
                <c:pt idx="3">
                  <c:v>19.46153846153846</c:v>
                </c:pt>
                <c:pt idx="4">
                  <c:v>12.92307692307692</c:v>
                </c:pt>
                <c:pt idx="5">
                  <c:v>12.84615384615385</c:v>
                </c:pt>
                <c:pt idx="6">
                  <c:v>30.76923076923077</c:v>
                </c:pt>
                <c:pt idx="7">
                  <c:v>57.07692307692308</c:v>
                </c:pt>
                <c:pt idx="8">
                  <c:v>22.69230769230769</c:v>
                </c:pt>
                <c:pt idx="9">
                  <c:v>27.92307692307692</c:v>
                </c:pt>
                <c:pt idx="10">
                  <c:v>34.153846153846132</c:v>
                </c:pt>
                <c:pt idx="11">
                  <c:v>25.84615384615385</c:v>
                </c:pt>
              </c:numCache>
            </c:numRef>
          </c:val>
        </c:ser>
        <c:ser>
          <c:idx val="3"/>
          <c:order val="3"/>
          <c:tx>
            <c:strRef>
              <c:f>Sheet1!$E$1</c:f>
              <c:strCache>
                <c:ptCount val="1"/>
                <c:pt idx="0">
                  <c:v>Schofferhofer Hefeweizen Grapefruit Bier</c:v>
                </c:pt>
              </c:strCache>
            </c:strRef>
          </c:tx>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Sheet1!$E$2:$E$13</c:f>
            </c:numRef>
          </c:val>
        </c:ser>
        <c:ser>
          <c:idx val="4"/>
          <c:order val="4"/>
          <c:tx>
            <c:strRef>
              <c:f>Sheet1!$F$1</c:f>
              <c:strCache>
                <c:ptCount val="1"/>
                <c:pt idx="0">
                  <c:v>Stiegl Radler</c:v>
                </c:pt>
              </c:strCache>
            </c:strRef>
          </c:tx>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Sheet1!$F$2:$F$13</c:f>
            </c:numRef>
          </c:val>
        </c:ser>
        <c:dLbls>
          <c:showLegendKey val="0"/>
          <c:showVal val="0"/>
          <c:showCatName val="0"/>
          <c:showSerName val="0"/>
          <c:showPercent val="0"/>
          <c:showBubbleSize val="0"/>
        </c:dLbls>
        <c:axId val="32567680"/>
        <c:axId val="32569216"/>
      </c:radarChart>
      <c:catAx>
        <c:axId val="32567680"/>
        <c:scaling>
          <c:orientation val="minMax"/>
        </c:scaling>
        <c:delete val="0"/>
        <c:axPos val="b"/>
        <c:majorGridlines/>
        <c:numFmt formatCode="General" sourceLinked="0"/>
        <c:majorTickMark val="out"/>
        <c:minorTickMark val="none"/>
        <c:tickLblPos val="nextTo"/>
        <c:txPr>
          <a:bodyPr/>
          <a:lstStyle/>
          <a:p>
            <a:pPr>
              <a:defRPr sz="1400" b="1"/>
            </a:pPr>
            <a:endParaRPr lang="en-US"/>
          </a:p>
        </c:txPr>
        <c:crossAx val="32569216"/>
        <c:crosses val="autoZero"/>
        <c:auto val="1"/>
        <c:lblAlgn val="ctr"/>
        <c:lblOffset val="100"/>
        <c:noMultiLvlLbl val="0"/>
      </c:catAx>
      <c:valAx>
        <c:axId val="32569216"/>
        <c:scaling>
          <c:orientation val="minMax"/>
          <c:max val="80"/>
          <c:min val="0"/>
        </c:scaling>
        <c:delete val="0"/>
        <c:axPos val="l"/>
        <c:majorGridlines>
          <c:spPr>
            <a:ln>
              <a:noFill/>
            </a:ln>
          </c:spPr>
        </c:majorGridlines>
        <c:numFmt formatCode="#,##0.00" sourceLinked="0"/>
        <c:majorTickMark val="none"/>
        <c:minorTickMark val="none"/>
        <c:tickLblPos val="none"/>
        <c:crossAx val="32567680"/>
        <c:crosses val="autoZero"/>
        <c:crossBetween val="between"/>
      </c:valAx>
    </c:plotArea>
    <c:legend>
      <c:legendPos val="r"/>
      <c:layout>
        <c:manualLayout>
          <c:xMode val="edge"/>
          <c:yMode val="edge"/>
          <c:x val="0"/>
          <c:y val="0.680957311275317"/>
          <c:w val="0.30002018213632398"/>
          <c:h val="0.2590584740443360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076334208223998"/>
          <c:y val="7.6663952917487496E-2"/>
          <c:w val="0.56984899387576604"/>
          <c:h val="0.74200496115412296"/>
        </c:manualLayout>
      </c:layout>
      <c:radarChart>
        <c:radarStyle val="marker"/>
        <c:varyColors val="0"/>
        <c:ser>
          <c:idx val="0"/>
          <c:order val="0"/>
          <c:tx>
            <c:strRef>
              <c:f>Sheet1!$B$1</c:f>
              <c:strCache>
                <c:ptCount val="1"/>
                <c:pt idx="0">
                  <c:v>Bavaria Radler Grapefruit</c:v>
                </c:pt>
              </c:strCache>
            </c:strRef>
          </c:tx>
          <c:spPr>
            <a:ln w="38100"/>
          </c:spPr>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Sheet1!$B$2:$B$13</c:f>
              <c:numCache>
                <c:formatCode>0.0</c:formatCode>
                <c:ptCount val="12"/>
                <c:pt idx="0">
                  <c:v>48.153846153846132</c:v>
                </c:pt>
                <c:pt idx="1">
                  <c:v>34.230769230769234</c:v>
                </c:pt>
                <c:pt idx="2">
                  <c:v>25.84615384615385</c:v>
                </c:pt>
                <c:pt idx="3">
                  <c:v>21.53846153846154</c:v>
                </c:pt>
                <c:pt idx="4">
                  <c:v>18.230769230769219</c:v>
                </c:pt>
                <c:pt idx="5">
                  <c:v>15.23076923076923</c:v>
                </c:pt>
                <c:pt idx="6">
                  <c:v>13.30769230769231</c:v>
                </c:pt>
                <c:pt idx="7">
                  <c:v>18.61538461538462</c:v>
                </c:pt>
                <c:pt idx="8">
                  <c:v>21.61538461538462</c:v>
                </c:pt>
                <c:pt idx="9">
                  <c:v>23.76923076923077</c:v>
                </c:pt>
                <c:pt idx="10">
                  <c:v>29.92307692307692</c:v>
                </c:pt>
                <c:pt idx="11">
                  <c:v>35.769230769230766</c:v>
                </c:pt>
              </c:numCache>
            </c:numRef>
          </c:val>
        </c:ser>
        <c:ser>
          <c:idx val="1"/>
          <c:order val="1"/>
          <c:tx>
            <c:strRef>
              <c:f>Sheet1!$C$1</c:f>
              <c:strCache>
                <c:ptCount val="1"/>
                <c:pt idx="0">
                  <c:v>Leinenkugel's Grapefruit Shandy</c:v>
                </c:pt>
              </c:strCache>
            </c:strRef>
          </c:tx>
          <c:spPr>
            <a:ln w="38100"/>
          </c:spPr>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Sheet1!$C$2:$C$13</c:f>
              <c:numCache>
                <c:formatCode>0.0</c:formatCode>
                <c:ptCount val="12"/>
                <c:pt idx="0">
                  <c:v>7.7692307692307701</c:v>
                </c:pt>
                <c:pt idx="1">
                  <c:v>33.461538461538453</c:v>
                </c:pt>
                <c:pt idx="2">
                  <c:v>30.92307692307692</c:v>
                </c:pt>
                <c:pt idx="3">
                  <c:v>25.76923076923077</c:v>
                </c:pt>
                <c:pt idx="4">
                  <c:v>12.23076923076923</c:v>
                </c:pt>
                <c:pt idx="5">
                  <c:v>15.53846153846154</c:v>
                </c:pt>
                <c:pt idx="6">
                  <c:v>55.615384615384599</c:v>
                </c:pt>
                <c:pt idx="7">
                  <c:v>12.692307692307701</c:v>
                </c:pt>
                <c:pt idx="8">
                  <c:v>25.53846153846154</c:v>
                </c:pt>
                <c:pt idx="9">
                  <c:v>52.615384615384599</c:v>
                </c:pt>
                <c:pt idx="10">
                  <c:v>33.384615384615387</c:v>
                </c:pt>
                <c:pt idx="11">
                  <c:v>28.30769230769231</c:v>
                </c:pt>
              </c:numCache>
            </c:numRef>
          </c:val>
        </c:ser>
        <c:ser>
          <c:idx val="2"/>
          <c:order val="2"/>
          <c:tx>
            <c:strRef>
              <c:f>Sheet1!$D$1</c:f>
              <c:strCache>
                <c:ptCount val="1"/>
                <c:pt idx="0">
                  <c:v>Lubzer Grapefruit Biermix</c:v>
                </c:pt>
              </c:strCache>
            </c:strRef>
          </c:tx>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Sheet1!$D$2:$D$13</c:f>
            </c:numRef>
          </c:val>
        </c:ser>
        <c:ser>
          <c:idx val="3"/>
          <c:order val="3"/>
          <c:tx>
            <c:strRef>
              <c:f>Sheet1!$E$1</c:f>
              <c:strCache>
                <c:ptCount val="1"/>
                <c:pt idx="0">
                  <c:v>Schofferhofer Hefeweizen Grapefruit Bier</c:v>
                </c:pt>
              </c:strCache>
            </c:strRef>
          </c:tx>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Sheet1!$E$2:$E$13</c:f>
            </c:numRef>
          </c:val>
        </c:ser>
        <c:ser>
          <c:idx val="4"/>
          <c:order val="4"/>
          <c:tx>
            <c:strRef>
              <c:f>Sheet1!$F$1</c:f>
              <c:strCache>
                <c:ptCount val="1"/>
                <c:pt idx="0">
                  <c:v>Stiegl Radler</c:v>
                </c:pt>
              </c:strCache>
            </c:strRef>
          </c:tx>
          <c:marker>
            <c:symbol val="none"/>
          </c:marker>
          <c:cat>
            <c:strRef>
              <c:f>Sheet1!$A$2:$A$13</c:f>
              <c:strCache>
                <c:ptCount val="12"/>
                <c:pt idx="0">
                  <c:v>Pink Color</c:v>
                </c:pt>
                <c:pt idx="1">
                  <c:v>Carbonated AP</c:v>
                </c:pt>
                <c:pt idx="2">
                  <c:v>Foamy AP</c:v>
                </c:pt>
                <c:pt idx="3">
                  <c:v>Thick AP</c:v>
                </c:pt>
                <c:pt idx="4">
                  <c:v>Stone Fruit AR</c:v>
                </c:pt>
                <c:pt idx="5">
                  <c:v>Other Fruit AR</c:v>
                </c:pt>
                <c:pt idx="6">
                  <c:v>Golden Color</c:v>
                </c:pt>
                <c:pt idx="7">
                  <c:v>Orange Color</c:v>
                </c:pt>
                <c:pt idx="8">
                  <c:v>Other Citrus AR</c:v>
                </c:pt>
                <c:pt idx="9">
                  <c:v>Cloudy AP</c:v>
                </c:pt>
                <c:pt idx="10">
                  <c:v>Beer AR</c:v>
                </c:pt>
                <c:pt idx="11">
                  <c:v>Sweet AR</c:v>
                </c:pt>
              </c:strCache>
            </c:strRef>
          </c:cat>
          <c:val>
            <c:numRef>
              <c:f>Sheet1!$F$2:$F$13</c:f>
            </c:numRef>
          </c:val>
        </c:ser>
        <c:dLbls>
          <c:showLegendKey val="0"/>
          <c:showVal val="0"/>
          <c:showCatName val="0"/>
          <c:showSerName val="0"/>
          <c:showPercent val="0"/>
          <c:showBubbleSize val="0"/>
        </c:dLbls>
        <c:axId val="38259328"/>
        <c:axId val="38261120"/>
      </c:radarChart>
      <c:catAx>
        <c:axId val="38259328"/>
        <c:scaling>
          <c:orientation val="minMax"/>
        </c:scaling>
        <c:delete val="0"/>
        <c:axPos val="b"/>
        <c:majorGridlines/>
        <c:numFmt formatCode="General" sourceLinked="0"/>
        <c:majorTickMark val="out"/>
        <c:minorTickMark val="none"/>
        <c:tickLblPos val="nextTo"/>
        <c:txPr>
          <a:bodyPr/>
          <a:lstStyle/>
          <a:p>
            <a:pPr>
              <a:defRPr sz="1400" b="1"/>
            </a:pPr>
            <a:endParaRPr lang="en-US"/>
          </a:p>
        </c:txPr>
        <c:crossAx val="38261120"/>
        <c:crosses val="autoZero"/>
        <c:auto val="1"/>
        <c:lblAlgn val="ctr"/>
        <c:lblOffset val="100"/>
        <c:noMultiLvlLbl val="0"/>
      </c:catAx>
      <c:valAx>
        <c:axId val="38261120"/>
        <c:scaling>
          <c:orientation val="minMax"/>
          <c:max val="80"/>
          <c:min val="0"/>
        </c:scaling>
        <c:delete val="0"/>
        <c:axPos val="l"/>
        <c:majorGridlines>
          <c:spPr>
            <a:ln>
              <a:noFill/>
            </a:ln>
          </c:spPr>
        </c:majorGridlines>
        <c:numFmt formatCode="#,##0.00" sourceLinked="0"/>
        <c:majorTickMark val="none"/>
        <c:minorTickMark val="none"/>
        <c:tickLblPos val="none"/>
        <c:crossAx val="38259328"/>
        <c:crosses val="autoZero"/>
        <c:crossBetween val="between"/>
      </c:valAx>
    </c:plotArea>
    <c:legend>
      <c:legendPos val="r"/>
      <c:layout>
        <c:manualLayout>
          <c:xMode val="edge"/>
          <c:yMode val="edge"/>
          <c:x val="3.4588006044698299E-4"/>
          <c:y val="0.87188348739016297"/>
          <c:w val="0.44335506227980698"/>
          <c:h val="0.12811651260983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a:noFill/>
            </a:ln>
          </c:spPr>
          <c:marker>
            <c:symbol val="diamond"/>
            <c:size val="5"/>
          </c:marker>
          <c:dLbls>
            <c:dLbl>
              <c:idx val="0"/>
              <c:layout/>
              <c:tx>
                <c:rich>
                  <a:bodyPr rot="0" vert="horz"/>
                  <a:lstStyle/>
                  <a:p>
                    <a:pPr algn="ctr">
                      <a:defRPr sz="800"/>
                    </a:pPr>
                    <a:r>
                      <a:rPr lang="en-US" sz="800" u="none" baseline="0" dirty="0"/>
                      <a:t>ORANGE COLOR AP</a:t>
                    </a:r>
                    <a:endParaRPr lang="en-US" sz="600" u="none" baseline="0" dirty="0"/>
                  </a:p>
                </c:rich>
              </c:tx>
              <c:spPr/>
              <c:dLblPos val="r"/>
              <c:showLegendKey val="0"/>
              <c:showVal val="0"/>
              <c:showCatName val="1"/>
              <c:showSerName val="0"/>
              <c:showPercent val="0"/>
              <c:showBubbleSize val="0"/>
            </c:dLbl>
            <c:dLbl>
              <c:idx val="1"/>
              <c:layout/>
              <c:tx>
                <c:rich>
                  <a:bodyPr rot="0" vert="horz"/>
                  <a:lstStyle/>
                  <a:p>
                    <a:pPr algn="ctr">
                      <a:defRPr sz="800"/>
                    </a:pPr>
                    <a:r>
                      <a:rPr lang="en-US" sz="800" u="none" baseline="0" dirty="0"/>
                      <a:t>GOLDEN COLOR AP</a:t>
                    </a:r>
                    <a:endParaRPr lang="en-US" sz="600" u="none" baseline="0" dirty="0"/>
                  </a:p>
                </c:rich>
              </c:tx>
              <c:spPr/>
              <c:dLblPos val="r"/>
              <c:showLegendKey val="0"/>
              <c:showVal val="0"/>
              <c:showCatName val="1"/>
              <c:showSerName val="0"/>
              <c:showPercent val="0"/>
              <c:showBubbleSize val="0"/>
            </c:dLbl>
            <c:dLbl>
              <c:idx val="2"/>
              <c:layout/>
              <c:tx>
                <c:rich>
                  <a:bodyPr rot="0" vert="horz"/>
                  <a:lstStyle/>
                  <a:p>
                    <a:pPr algn="ctr">
                      <a:defRPr sz="800"/>
                    </a:pPr>
                    <a:r>
                      <a:rPr lang="en-US" sz="800" u="none" baseline="0" dirty="0"/>
                      <a:t>PINK COLOR AP</a:t>
                    </a:r>
                    <a:endParaRPr lang="en-US" sz="600" u="none" baseline="0" dirty="0"/>
                  </a:p>
                </c:rich>
              </c:tx>
              <c:spPr/>
              <c:dLblPos val="r"/>
              <c:showLegendKey val="0"/>
              <c:showVal val="0"/>
              <c:showCatName val="1"/>
              <c:showSerName val="0"/>
              <c:showPercent val="0"/>
              <c:showBubbleSize val="0"/>
            </c:dLbl>
            <c:dLbl>
              <c:idx val="3"/>
              <c:layout/>
              <c:tx>
                <c:rich>
                  <a:bodyPr rot="0" vert="horz"/>
                  <a:lstStyle/>
                  <a:p>
                    <a:pPr algn="ctr">
                      <a:defRPr sz="800"/>
                    </a:pPr>
                    <a:r>
                      <a:rPr lang="en-US" sz="800" u="none" baseline="0" dirty="0"/>
                      <a:t>CLOUDY AP</a:t>
                    </a:r>
                    <a:endParaRPr lang="en-US" sz="600" u="none" baseline="0" dirty="0"/>
                  </a:p>
                </c:rich>
              </c:tx>
              <c:spPr/>
              <c:dLblPos val="r"/>
              <c:showLegendKey val="0"/>
              <c:showVal val="0"/>
              <c:showCatName val="1"/>
              <c:showSerName val="0"/>
              <c:showPercent val="0"/>
              <c:showBubbleSize val="0"/>
            </c:dLbl>
            <c:dLbl>
              <c:idx val="4"/>
              <c:layout/>
              <c:tx>
                <c:rich>
                  <a:bodyPr rot="0" vert="horz"/>
                  <a:lstStyle/>
                  <a:p>
                    <a:pPr algn="ctr">
                      <a:defRPr sz="800"/>
                    </a:pPr>
                    <a:r>
                      <a:rPr lang="en-US" sz="800" u="none" baseline="0" dirty="0"/>
                      <a:t>CARBONATED AP</a:t>
                    </a:r>
                    <a:endParaRPr lang="en-US" sz="600" u="none" baseline="0" dirty="0"/>
                  </a:p>
                </c:rich>
              </c:tx>
              <c:spPr/>
              <c:dLblPos val="r"/>
              <c:showLegendKey val="0"/>
              <c:showVal val="0"/>
              <c:showCatName val="1"/>
              <c:showSerName val="0"/>
              <c:showPercent val="0"/>
              <c:showBubbleSize val="0"/>
            </c:dLbl>
            <c:dLbl>
              <c:idx val="5"/>
              <c:layout/>
              <c:tx>
                <c:rich>
                  <a:bodyPr rot="0" vert="horz"/>
                  <a:lstStyle/>
                  <a:p>
                    <a:pPr algn="ctr">
                      <a:defRPr sz="800"/>
                    </a:pPr>
                    <a:r>
                      <a:rPr lang="en-US" sz="800" u="none" baseline="0" dirty="0"/>
                      <a:t>FOAMY AP</a:t>
                    </a:r>
                    <a:endParaRPr lang="en-US" sz="600" u="none" baseline="0" dirty="0"/>
                  </a:p>
                </c:rich>
              </c:tx>
              <c:spPr/>
              <c:dLblPos val="r"/>
              <c:showLegendKey val="0"/>
              <c:showVal val="0"/>
              <c:showCatName val="1"/>
              <c:showSerName val="0"/>
              <c:showPercent val="0"/>
              <c:showBubbleSize val="0"/>
            </c:dLbl>
            <c:dLbl>
              <c:idx val="6"/>
              <c:layout/>
              <c:tx>
                <c:rich>
                  <a:bodyPr rot="0" vert="horz"/>
                  <a:lstStyle/>
                  <a:p>
                    <a:pPr algn="ctr">
                      <a:defRPr sz="800"/>
                    </a:pPr>
                    <a:r>
                      <a:rPr lang="en-US" sz="800" u="none" baseline="0" dirty="0"/>
                      <a:t>THICK AP</a:t>
                    </a:r>
                    <a:endParaRPr lang="en-US" sz="600" u="none" baseline="0" dirty="0"/>
                  </a:p>
                </c:rich>
              </c:tx>
              <c:spPr/>
              <c:dLblPos val="r"/>
              <c:showLegendKey val="0"/>
              <c:showVal val="0"/>
              <c:showCatName val="1"/>
              <c:showSerName val="0"/>
              <c:showPercent val="0"/>
              <c:showBubbleSize val="0"/>
            </c:dLbl>
            <c:dLbl>
              <c:idx val="7"/>
              <c:layout/>
              <c:tx>
                <c:rich>
                  <a:bodyPr rot="0" vert="horz"/>
                  <a:lstStyle/>
                  <a:p>
                    <a:pPr algn="ctr">
                      <a:defRPr sz="800"/>
                    </a:pPr>
                    <a:r>
                      <a:rPr lang="en-US" sz="800" u="none" baseline="0" dirty="0"/>
                      <a:t>GRAPEFRUIT AR</a:t>
                    </a:r>
                    <a:endParaRPr lang="en-US" sz="600" u="none" baseline="0" dirty="0"/>
                  </a:p>
                </c:rich>
              </c:tx>
              <c:spPr/>
              <c:dLblPos val="r"/>
              <c:showLegendKey val="0"/>
              <c:showVal val="0"/>
              <c:showCatName val="1"/>
              <c:showSerName val="0"/>
              <c:showPercent val="0"/>
              <c:showBubbleSize val="0"/>
            </c:dLbl>
            <c:dLbl>
              <c:idx val="8"/>
              <c:layout/>
              <c:tx>
                <c:rich>
                  <a:bodyPr rot="0" vert="horz"/>
                  <a:lstStyle/>
                  <a:p>
                    <a:pPr algn="ctr">
                      <a:defRPr sz="800"/>
                    </a:pPr>
                    <a:r>
                      <a:rPr lang="en-US" sz="800" u="none" baseline="0" dirty="0"/>
                      <a:t>OTHER CITRUS AR</a:t>
                    </a:r>
                    <a:endParaRPr lang="en-US" sz="600" u="none" baseline="0" dirty="0"/>
                  </a:p>
                </c:rich>
              </c:tx>
              <c:spPr/>
              <c:dLblPos val="r"/>
              <c:showLegendKey val="0"/>
              <c:showVal val="0"/>
              <c:showCatName val="1"/>
              <c:showSerName val="0"/>
              <c:showPercent val="0"/>
              <c:showBubbleSize val="0"/>
            </c:dLbl>
            <c:dLbl>
              <c:idx val="9"/>
              <c:layout/>
              <c:tx>
                <c:rich>
                  <a:bodyPr rot="0" vert="horz"/>
                  <a:lstStyle/>
                  <a:p>
                    <a:pPr algn="ctr">
                      <a:defRPr sz="800"/>
                    </a:pPr>
                    <a:r>
                      <a:rPr lang="en-US" sz="800" u="none" baseline="0" dirty="0"/>
                      <a:t>STONE FRUIT AR</a:t>
                    </a:r>
                    <a:endParaRPr lang="en-US" sz="600" u="none" baseline="0" dirty="0"/>
                  </a:p>
                </c:rich>
              </c:tx>
              <c:spPr/>
              <c:dLblPos val="r"/>
              <c:showLegendKey val="0"/>
              <c:showVal val="0"/>
              <c:showCatName val="1"/>
              <c:showSerName val="0"/>
              <c:showPercent val="0"/>
              <c:showBubbleSize val="0"/>
            </c:dLbl>
            <c:dLbl>
              <c:idx val="10"/>
              <c:layout/>
              <c:tx>
                <c:rich>
                  <a:bodyPr rot="0" vert="horz"/>
                  <a:lstStyle/>
                  <a:p>
                    <a:pPr algn="ctr">
                      <a:defRPr sz="800"/>
                    </a:pPr>
                    <a:r>
                      <a:rPr lang="en-US" sz="800" u="none" baseline="0" dirty="0"/>
                      <a:t>OTHER FRUIT AR</a:t>
                    </a:r>
                    <a:endParaRPr lang="en-US" sz="600" u="none" baseline="0" dirty="0"/>
                  </a:p>
                </c:rich>
              </c:tx>
              <c:spPr/>
              <c:dLblPos val="r"/>
              <c:showLegendKey val="0"/>
              <c:showVal val="0"/>
              <c:showCatName val="1"/>
              <c:showSerName val="0"/>
              <c:showPercent val="0"/>
              <c:showBubbleSize val="0"/>
            </c:dLbl>
            <c:dLbl>
              <c:idx val="11"/>
              <c:layout/>
              <c:tx>
                <c:rich>
                  <a:bodyPr rot="0" vert="horz"/>
                  <a:lstStyle/>
                  <a:p>
                    <a:pPr algn="ctr">
                      <a:defRPr sz="800"/>
                    </a:pPr>
                    <a:r>
                      <a:rPr lang="en-US" sz="800" u="none" baseline="0" dirty="0"/>
                      <a:t>BEER AR</a:t>
                    </a:r>
                    <a:endParaRPr lang="en-US" sz="600" u="none" baseline="0" dirty="0"/>
                  </a:p>
                </c:rich>
              </c:tx>
              <c:spPr/>
              <c:dLblPos val="r"/>
              <c:showLegendKey val="0"/>
              <c:showVal val="0"/>
              <c:showCatName val="1"/>
              <c:showSerName val="0"/>
              <c:showPercent val="0"/>
              <c:showBubbleSize val="0"/>
            </c:dLbl>
            <c:dLbl>
              <c:idx val="12"/>
              <c:layout/>
              <c:tx>
                <c:rich>
                  <a:bodyPr rot="0" vert="horz"/>
                  <a:lstStyle/>
                  <a:p>
                    <a:pPr algn="ctr">
                      <a:defRPr sz="800"/>
                    </a:pPr>
                    <a:r>
                      <a:rPr lang="en-US" sz="800" u="none" baseline="0" dirty="0"/>
                      <a:t>SWEET AR</a:t>
                    </a:r>
                    <a:endParaRPr lang="en-US" sz="600" u="none" baseline="0" dirty="0"/>
                  </a:p>
                </c:rich>
              </c:tx>
              <c:spPr/>
              <c:dLblPos val="r"/>
              <c:showLegendKey val="0"/>
              <c:showVal val="0"/>
              <c:showCatName val="1"/>
              <c:showSerName val="0"/>
              <c:showPercent val="0"/>
              <c:showBubbleSize val="0"/>
            </c:dLbl>
            <c:dLbl>
              <c:idx val="13"/>
              <c:layout/>
              <c:tx>
                <c:rich>
                  <a:bodyPr rot="0" vert="horz"/>
                  <a:lstStyle/>
                  <a:p>
                    <a:pPr algn="ctr">
                      <a:defRPr sz="800"/>
                    </a:pPr>
                    <a:r>
                      <a:rPr lang="en-US" sz="800" u="none" baseline="0" dirty="0"/>
                      <a:t>GRAPEFRUIT FL</a:t>
                    </a:r>
                    <a:endParaRPr lang="en-US" sz="600" u="none" baseline="0" dirty="0"/>
                  </a:p>
                </c:rich>
              </c:tx>
              <c:spPr/>
              <c:dLblPos val="r"/>
              <c:showLegendKey val="0"/>
              <c:showVal val="0"/>
              <c:showCatName val="1"/>
              <c:showSerName val="0"/>
              <c:showPercent val="0"/>
              <c:showBubbleSize val="0"/>
            </c:dLbl>
            <c:dLbl>
              <c:idx val="14"/>
              <c:layout/>
              <c:tx>
                <c:rich>
                  <a:bodyPr rot="0" vert="horz"/>
                  <a:lstStyle/>
                  <a:p>
                    <a:pPr algn="ctr">
                      <a:defRPr sz="800"/>
                    </a:pPr>
                    <a:r>
                      <a:rPr lang="en-US" sz="800" u="none" baseline="0" dirty="0"/>
                      <a:t>OTHER CITRUS FL</a:t>
                    </a:r>
                    <a:endParaRPr lang="en-US" sz="600" u="none" baseline="0" dirty="0"/>
                  </a:p>
                </c:rich>
              </c:tx>
              <c:spPr/>
              <c:dLblPos val="r"/>
              <c:showLegendKey val="0"/>
              <c:showVal val="0"/>
              <c:showCatName val="1"/>
              <c:showSerName val="0"/>
              <c:showPercent val="0"/>
              <c:showBubbleSize val="0"/>
            </c:dLbl>
            <c:dLbl>
              <c:idx val="15"/>
              <c:layout/>
              <c:tx>
                <c:rich>
                  <a:bodyPr rot="0" vert="horz"/>
                  <a:lstStyle/>
                  <a:p>
                    <a:pPr algn="ctr">
                      <a:defRPr sz="800"/>
                    </a:pPr>
                    <a:r>
                      <a:rPr lang="en-US" sz="800" u="none" baseline="0" dirty="0"/>
                      <a:t>STONE FRUIT FL</a:t>
                    </a:r>
                    <a:endParaRPr lang="en-US" sz="600" u="none" baseline="0" dirty="0"/>
                  </a:p>
                </c:rich>
              </c:tx>
              <c:spPr/>
              <c:dLblPos val="r"/>
              <c:showLegendKey val="0"/>
              <c:showVal val="0"/>
              <c:showCatName val="1"/>
              <c:showSerName val="0"/>
              <c:showPercent val="0"/>
              <c:showBubbleSize val="0"/>
            </c:dLbl>
            <c:dLbl>
              <c:idx val="16"/>
              <c:layout/>
              <c:tx>
                <c:rich>
                  <a:bodyPr rot="0" vert="horz"/>
                  <a:lstStyle/>
                  <a:p>
                    <a:pPr algn="ctr">
                      <a:defRPr sz="800"/>
                    </a:pPr>
                    <a:r>
                      <a:rPr lang="en-US" sz="800" u="none" baseline="0" dirty="0"/>
                      <a:t>OTHER FRUIT FL</a:t>
                    </a:r>
                    <a:endParaRPr lang="en-US" sz="600" u="none" baseline="0" dirty="0"/>
                  </a:p>
                </c:rich>
              </c:tx>
              <c:spPr/>
              <c:dLblPos val="r"/>
              <c:showLegendKey val="0"/>
              <c:showVal val="0"/>
              <c:showCatName val="1"/>
              <c:showSerName val="0"/>
              <c:showPercent val="0"/>
              <c:showBubbleSize val="0"/>
            </c:dLbl>
            <c:dLbl>
              <c:idx val="17"/>
              <c:layout/>
              <c:tx>
                <c:rich>
                  <a:bodyPr rot="0" vert="horz"/>
                  <a:lstStyle/>
                  <a:p>
                    <a:pPr algn="ctr">
                      <a:defRPr sz="800"/>
                    </a:pPr>
                    <a:r>
                      <a:rPr lang="en-US" sz="800" u="none" baseline="0" dirty="0"/>
                      <a:t>GINGER FL</a:t>
                    </a:r>
                    <a:endParaRPr lang="en-US" sz="600" u="none" baseline="0" dirty="0"/>
                  </a:p>
                </c:rich>
              </c:tx>
              <c:spPr/>
              <c:dLblPos val="r"/>
              <c:showLegendKey val="0"/>
              <c:showVal val="0"/>
              <c:showCatName val="1"/>
              <c:showSerName val="0"/>
              <c:showPercent val="0"/>
              <c:showBubbleSize val="0"/>
            </c:dLbl>
            <c:dLbl>
              <c:idx val="18"/>
              <c:layout/>
              <c:tx>
                <c:rich>
                  <a:bodyPr rot="0" vert="horz"/>
                  <a:lstStyle/>
                  <a:p>
                    <a:pPr algn="ctr">
                      <a:defRPr sz="800"/>
                    </a:pPr>
                    <a:r>
                      <a:rPr lang="en-US" sz="800" u="none" baseline="0" dirty="0"/>
                      <a:t>BEER FL</a:t>
                    </a:r>
                    <a:endParaRPr lang="en-US" sz="600" u="none" baseline="0" dirty="0"/>
                  </a:p>
                </c:rich>
              </c:tx>
              <c:spPr/>
              <c:dLblPos val="r"/>
              <c:showLegendKey val="0"/>
              <c:showVal val="0"/>
              <c:showCatName val="1"/>
              <c:showSerName val="0"/>
              <c:showPercent val="0"/>
              <c:showBubbleSize val="0"/>
            </c:dLbl>
            <c:dLbl>
              <c:idx val="19"/>
              <c:layout/>
              <c:tx>
                <c:rich>
                  <a:bodyPr rot="0" vert="horz"/>
                  <a:lstStyle/>
                  <a:p>
                    <a:pPr algn="ctr">
                      <a:defRPr sz="800"/>
                    </a:pPr>
                    <a:r>
                      <a:rPr lang="en-US" sz="800" u="none" baseline="0" dirty="0"/>
                      <a:t>SWEET FL</a:t>
                    </a:r>
                    <a:endParaRPr lang="en-US" sz="600" u="none" baseline="0" dirty="0"/>
                  </a:p>
                </c:rich>
              </c:tx>
              <c:spPr/>
              <c:dLblPos val="r"/>
              <c:showLegendKey val="0"/>
              <c:showVal val="0"/>
              <c:showCatName val="1"/>
              <c:showSerName val="0"/>
              <c:showPercent val="0"/>
              <c:showBubbleSize val="0"/>
            </c:dLbl>
            <c:dLbl>
              <c:idx val="20"/>
              <c:layout>
                <c:manualLayout>
                  <c:x val="0"/>
                  <c:y val="-2.1165241540402901E-2"/>
                </c:manualLayout>
              </c:layout>
              <c:tx>
                <c:rich>
                  <a:bodyPr rot="0" vert="horz"/>
                  <a:lstStyle/>
                  <a:p>
                    <a:pPr algn="ctr">
                      <a:defRPr sz="800"/>
                    </a:pPr>
                    <a:r>
                      <a:rPr lang="en-US" sz="800" u="none" baseline="0" dirty="0"/>
                      <a:t>SOUR FL</a:t>
                    </a:r>
                    <a:endParaRPr lang="en-US" sz="600" u="none" baseline="0" dirty="0"/>
                  </a:p>
                </c:rich>
              </c:tx>
              <c:spPr/>
              <c:dLblPos val="r"/>
              <c:showLegendKey val="0"/>
              <c:showVal val="0"/>
              <c:showCatName val="1"/>
              <c:showSerName val="0"/>
              <c:showPercent val="0"/>
              <c:showBubbleSize val="0"/>
            </c:dLbl>
            <c:dLbl>
              <c:idx val="21"/>
              <c:layout/>
              <c:tx>
                <c:rich>
                  <a:bodyPr rot="0" vert="horz"/>
                  <a:lstStyle/>
                  <a:p>
                    <a:pPr algn="ctr">
                      <a:defRPr sz="800"/>
                    </a:pPr>
                    <a:r>
                      <a:rPr lang="en-US" sz="800" u="none" baseline="0" dirty="0"/>
                      <a:t>TART FL</a:t>
                    </a:r>
                    <a:endParaRPr lang="en-US" sz="600" u="none" baseline="0" dirty="0"/>
                  </a:p>
                </c:rich>
              </c:tx>
              <c:spPr/>
              <c:dLblPos val="r"/>
              <c:showLegendKey val="0"/>
              <c:showVal val="0"/>
              <c:showCatName val="1"/>
              <c:showSerName val="0"/>
              <c:showPercent val="0"/>
              <c:showBubbleSize val="0"/>
            </c:dLbl>
            <c:dLbl>
              <c:idx val="22"/>
              <c:layout>
                <c:manualLayout>
                  <c:x val="-0.13009360935171599"/>
                  <c:y val="2.9631338156564099E-2"/>
                </c:manualLayout>
              </c:layout>
              <c:tx>
                <c:rich>
                  <a:bodyPr rot="0" vert="horz"/>
                  <a:lstStyle/>
                  <a:p>
                    <a:pPr algn="ctr">
                      <a:defRPr sz="800"/>
                    </a:pPr>
                    <a:r>
                      <a:rPr lang="en-US" sz="800" u="none" baseline="0" dirty="0"/>
                      <a:t>BITTER FL</a:t>
                    </a:r>
                    <a:endParaRPr lang="en-US" sz="600" u="none" baseline="0" dirty="0"/>
                  </a:p>
                </c:rich>
              </c:tx>
              <c:spPr/>
              <c:dLblPos val="r"/>
              <c:showLegendKey val="0"/>
              <c:showVal val="0"/>
              <c:showCatName val="1"/>
              <c:showSerName val="0"/>
              <c:showPercent val="0"/>
              <c:showBubbleSize val="0"/>
            </c:dLbl>
            <c:dLbl>
              <c:idx val="23"/>
              <c:layout>
                <c:manualLayout>
                  <c:x val="1.16750675059232E-2"/>
                  <c:y val="-8.4660966161611804E-3"/>
                </c:manualLayout>
              </c:layout>
              <c:tx>
                <c:rich>
                  <a:bodyPr rot="0" vert="horz"/>
                  <a:lstStyle/>
                  <a:p>
                    <a:pPr algn="ctr">
                      <a:defRPr sz="800"/>
                    </a:pPr>
                    <a:r>
                      <a:rPr lang="en-US" sz="800" u="none" baseline="0" dirty="0"/>
                      <a:t>CARBONATED MF</a:t>
                    </a:r>
                    <a:endParaRPr lang="en-US" sz="600" u="none" baseline="0" dirty="0"/>
                  </a:p>
                </c:rich>
              </c:tx>
              <c:spPr/>
              <c:dLblPos val="r"/>
              <c:showLegendKey val="0"/>
              <c:showVal val="0"/>
              <c:showCatName val="1"/>
              <c:showSerName val="0"/>
              <c:showPercent val="0"/>
              <c:showBubbleSize val="0"/>
            </c:dLbl>
            <c:dLbl>
              <c:idx val="24"/>
              <c:layout/>
              <c:tx>
                <c:rich>
                  <a:bodyPr rot="0" vert="horz"/>
                  <a:lstStyle/>
                  <a:p>
                    <a:pPr algn="ctr">
                      <a:defRPr sz="800"/>
                    </a:pPr>
                    <a:r>
                      <a:rPr lang="en-US" sz="800" u="none" baseline="0" dirty="0"/>
                      <a:t>THICKNESS MF</a:t>
                    </a:r>
                    <a:endParaRPr lang="en-US" sz="600" u="none" baseline="0" dirty="0"/>
                  </a:p>
                </c:rich>
              </c:tx>
              <c:spPr/>
              <c:dLblPos val="r"/>
              <c:showLegendKey val="0"/>
              <c:showVal val="0"/>
              <c:showCatName val="1"/>
              <c:showSerName val="0"/>
              <c:showPercent val="0"/>
              <c:showBubbleSize val="0"/>
            </c:dLbl>
            <c:dLbl>
              <c:idx val="25"/>
              <c:layout/>
              <c:tx>
                <c:rich>
                  <a:bodyPr rot="0" vert="horz"/>
                  <a:lstStyle/>
                  <a:p>
                    <a:pPr algn="ctr">
                      <a:defRPr sz="800"/>
                    </a:pPr>
                    <a:r>
                      <a:rPr lang="en-US" sz="800" u="none" baseline="0" dirty="0"/>
                      <a:t>TINGLY MF</a:t>
                    </a:r>
                    <a:endParaRPr lang="en-US" sz="600" u="none" baseline="0" dirty="0"/>
                  </a:p>
                </c:rich>
              </c:tx>
              <c:spPr/>
              <c:dLblPos val="r"/>
              <c:showLegendKey val="0"/>
              <c:showVal val="0"/>
              <c:showCatName val="1"/>
              <c:showSerName val="0"/>
              <c:showPercent val="0"/>
              <c:showBubbleSize val="0"/>
            </c:dLbl>
            <c:dLbl>
              <c:idx val="26"/>
              <c:layout/>
              <c:tx>
                <c:rich>
                  <a:bodyPr rot="0" vert="horz"/>
                  <a:lstStyle/>
                  <a:p>
                    <a:pPr algn="ctr">
                      <a:defRPr sz="800"/>
                    </a:pPr>
                    <a:r>
                      <a:rPr lang="en-US" sz="800" u="none" baseline="0" dirty="0"/>
                      <a:t>PUCKERING MF</a:t>
                    </a:r>
                    <a:endParaRPr lang="en-US" sz="600" u="none" baseline="0" dirty="0"/>
                  </a:p>
                </c:rich>
              </c:tx>
              <c:spPr/>
              <c:dLblPos val="r"/>
              <c:showLegendKey val="0"/>
              <c:showVal val="0"/>
              <c:showCatName val="1"/>
              <c:showSerName val="0"/>
              <c:showPercent val="0"/>
              <c:showBubbleSize val="0"/>
            </c:dLbl>
            <c:dLbl>
              <c:idx val="27"/>
              <c:layout/>
              <c:tx>
                <c:rich>
                  <a:bodyPr rot="0" vert="horz"/>
                  <a:lstStyle/>
                  <a:p>
                    <a:pPr algn="ctr">
                      <a:defRPr sz="800"/>
                    </a:pPr>
                    <a:r>
                      <a:rPr lang="en-US" sz="800" u="none" baseline="0" dirty="0"/>
                      <a:t>GRAPEFRUIT AT</a:t>
                    </a:r>
                    <a:endParaRPr lang="en-US" sz="600" u="none" baseline="0" dirty="0"/>
                  </a:p>
                </c:rich>
              </c:tx>
              <c:spPr/>
              <c:dLblPos val="r"/>
              <c:showLegendKey val="0"/>
              <c:showVal val="0"/>
              <c:showCatName val="1"/>
              <c:showSerName val="0"/>
              <c:showPercent val="0"/>
              <c:showBubbleSize val="0"/>
            </c:dLbl>
            <c:dLbl>
              <c:idx val="28"/>
              <c:layout/>
              <c:tx>
                <c:rich>
                  <a:bodyPr rot="0" vert="horz"/>
                  <a:lstStyle/>
                  <a:p>
                    <a:pPr algn="ctr">
                      <a:defRPr sz="800"/>
                    </a:pPr>
                    <a:r>
                      <a:rPr lang="en-US" sz="800" u="none" baseline="0" dirty="0"/>
                      <a:t>FRUITY AT</a:t>
                    </a:r>
                    <a:endParaRPr lang="en-US" sz="600" u="none" baseline="0" dirty="0"/>
                  </a:p>
                </c:rich>
              </c:tx>
              <c:spPr/>
              <c:dLblPos val="r"/>
              <c:showLegendKey val="0"/>
              <c:showVal val="0"/>
              <c:showCatName val="1"/>
              <c:showSerName val="0"/>
              <c:showPercent val="0"/>
              <c:showBubbleSize val="0"/>
            </c:dLbl>
            <c:dLbl>
              <c:idx val="29"/>
              <c:layout/>
              <c:tx>
                <c:rich>
                  <a:bodyPr rot="0" vert="horz"/>
                  <a:lstStyle/>
                  <a:p>
                    <a:pPr algn="ctr">
                      <a:defRPr sz="800"/>
                    </a:pPr>
                    <a:r>
                      <a:rPr lang="en-US" sz="800" u="none" baseline="0" dirty="0"/>
                      <a:t>BEER AT</a:t>
                    </a:r>
                    <a:endParaRPr lang="en-US" sz="600" u="none" baseline="0" dirty="0"/>
                  </a:p>
                </c:rich>
              </c:tx>
              <c:spPr/>
              <c:dLblPos val="r"/>
              <c:showLegendKey val="0"/>
              <c:showVal val="0"/>
              <c:showCatName val="1"/>
              <c:showSerName val="0"/>
              <c:showPercent val="0"/>
              <c:showBubbleSize val="0"/>
            </c:dLbl>
            <c:dLbl>
              <c:idx val="30"/>
              <c:layout/>
              <c:tx>
                <c:rich>
                  <a:bodyPr rot="0" vert="horz"/>
                  <a:lstStyle/>
                  <a:p>
                    <a:pPr algn="ctr">
                      <a:defRPr sz="800"/>
                    </a:pPr>
                    <a:r>
                      <a:rPr lang="en-US" sz="800" u="none" baseline="0" dirty="0"/>
                      <a:t>SWEET AT</a:t>
                    </a:r>
                    <a:endParaRPr lang="en-US" sz="600" u="none" baseline="0" dirty="0"/>
                  </a:p>
                </c:rich>
              </c:tx>
              <c:spPr/>
              <c:dLblPos val="r"/>
              <c:showLegendKey val="0"/>
              <c:showVal val="0"/>
              <c:showCatName val="1"/>
              <c:showSerName val="0"/>
              <c:showPercent val="0"/>
              <c:showBubbleSize val="0"/>
            </c:dLbl>
            <c:dLbl>
              <c:idx val="31"/>
              <c:layout>
                <c:manualLayout>
                  <c:x val="-1.1675067505923301E-2"/>
                  <c:y val="-2.1165241540402901E-2"/>
                </c:manualLayout>
              </c:layout>
              <c:tx>
                <c:rich>
                  <a:bodyPr rot="0" vert="horz"/>
                  <a:lstStyle/>
                  <a:p>
                    <a:pPr algn="ctr">
                      <a:defRPr sz="800"/>
                    </a:pPr>
                    <a:r>
                      <a:rPr lang="en-US" sz="800" u="none" baseline="0" dirty="0"/>
                      <a:t>BITTER AT</a:t>
                    </a:r>
                    <a:endParaRPr lang="en-US" sz="600" u="none" baseline="0" dirty="0"/>
                  </a:p>
                </c:rich>
              </c:tx>
              <c:spPr/>
              <c:dLblPos val="r"/>
              <c:showLegendKey val="0"/>
              <c:showVal val="0"/>
              <c:showCatName val="1"/>
              <c:showSerName val="0"/>
              <c:showPercent val="0"/>
              <c:showBubbleSize val="0"/>
            </c:dLbl>
            <c:dLbl>
              <c:idx val="32"/>
              <c:layout/>
              <c:tx>
                <c:rich>
                  <a:bodyPr rot="0" vert="horz"/>
                  <a:lstStyle/>
                  <a:p>
                    <a:pPr algn="ctr">
                      <a:defRPr sz="800"/>
                    </a:pPr>
                    <a:r>
                      <a:rPr lang="en-US" sz="800" u="none" baseline="0" dirty="0"/>
                      <a:t>TART MF</a:t>
                    </a:r>
                    <a:endParaRPr lang="en-US" sz="600" u="none" baseline="0" dirty="0"/>
                  </a:p>
                </c:rich>
              </c:tx>
              <c:spPr/>
              <c:dLblPos val="r"/>
              <c:showLegendKey val="0"/>
              <c:showVal val="0"/>
              <c:showCatName val="1"/>
              <c:showSerName val="0"/>
              <c:showPercent val="0"/>
              <c:showBubbleSize val="0"/>
            </c:dLbl>
            <c:dLbl>
              <c:idx val="33"/>
              <c:layout/>
              <c:tx>
                <c:rich>
                  <a:bodyPr rot="0" vert="horz"/>
                  <a:lstStyle/>
                  <a:p>
                    <a:pPr algn="ctr">
                      <a:defRPr sz="800"/>
                    </a:pPr>
                    <a:r>
                      <a:rPr lang="en-US" sz="800" u="none" baseline="0" dirty="0"/>
                      <a:t>MOUTHCOATING AE</a:t>
                    </a:r>
                    <a:endParaRPr lang="en-US" sz="600" u="none" baseline="0" dirty="0"/>
                  </a:p>
                </c:rich>
              </c:tx>
              <c:spPr/>
              <c:dLblPos val="r"/>
              <c:showLegendKey val="0"/>
              <c:showVal val="0"/>
              <c:showCatName val="1"/>
              <c:showSerName val="0"/>
              <c:showPercent val="0"/>
              <c:showBubbleSize val="0"/>
            </c:dLbl>
            <c:dLbl>
              <c:idx val="34"/>
              <c:layout/>
              <c:tx>
                <c:rich>
                  <a:bodyPr rot="0" vert="horz"/>
                  <a:lstStyle/>
                  <a:p>
                    <a:pPr algn="ctr">
                      <a:defRPr sz="800"/>
                    </a:pPr>
                    <a:r>
                      <a:rPr lang="en-US" sz="800" u="none" baseline="0" dirty="0"/>
                      <a:t>TINGLING AE</a:t>
                    </a:r>
                    <a:endParaRPr lang="en-US" sz="600" u="none" baseline="0" dirty="0"/>
                  </a:p>
                </c:rich>
              </c:tx>
              <c:spPr/>
              <c:dLblPos val="r"/>
              <c:showLegendKey val="0"/>
              <c:showVal val="0"/>
              <c:showCatName val="1"/>
              <c:showSerName val="0"/>
              <c:showPercent val="0"/>
              <c:showBubbleSize val="0"/>
            </c:dLbl>
            <c:dLbl>
              <c:idx val="35"/>
              <c:layout>
                <c:manualLayout>
                  <c:x val="0"/>
                  <c:y val="2.1165241540402901E-2"/>
                </c:manualLayout>
              </c:layout>
              <c:tx>
                <c:rich>
                  <a:bodyPr rot="0" vert="horz"/>
                  <a:lstStyle/>
                  <a:p>
                    <a:pPr algn="ctr">
                      <a:defRPr sz="800"/>
                    </a:pPr>
                    <a:r>
                      <a:rPr lang="en-US" sz="800" u="none" baseline="0" dirty="0"/>
                      <a:t>LINGERING AT</a:t>
                    </a:r>
                    <a:endParaRPr lang="en-US" sz="600" u="none" baseline="0" dirty="0"/>
                  </a:p>
                </c:rich>
              </c:tx>
              <c:spPr/>
              <c:dLblPos val="r"/>
              <c:showLegendKey val="0"/>
              <c:showVal val="0"/>
              <c:showCatName val="1"/>
              <c:showSerName val="0"/>
              <c:showPercent val="0"/>
              <c:showBubbleSize val="0"/>
            </c:dLbl>
            <c:txPr>
              <a:bodyPr rot="0" vert="horz"/>
              <a:lstStyle/>
              <a:p>
                <a:pPr algn="ctr">
                  <a:defRPr lang="en-US" sz="800" u="none" baseline="0"/>
                </a:pPr>
                <a:endParaRPr lang="en-US"/>
              </a:p>
            </c:txPr>
            <c:dLblPos val="r"/>
            <c:showLegendKey val="0"/>
            <c:showVal val="0"/>
            <c:showCatName val="1"/>
            <c:showSerName val="0"/>
            <c:showPercent val="0"/>
            <c:showBubbleSize val="0"/>
            <c:showLeaderLines val="0"/>
          </c:dLbls>
          <c:xVal>
            <c:numRef>
              <c:f>'[633516_-_100_pt-Descriptive-633516_QDA_100_Data.xlsx]Attribute PCA Plot'!$Q$4:$Q$39</c:f>
              <c:numCache>
                <c:formatCode>#0.000</c:formatCode>
                <c:ptCount val="36"/>
                <c:pt idx="0">
                  <c:v>-0.49</c:v>
                </c:pt>
                <c:pt idx="1">
                  <c:v>0.55000000000000004</c:v>
                </c:pt>
                <c:pt idx="2">
                  <c:v>-0.46600000000000003</c:v>
                </c:pt>
                <c:pt idx="3">
                  <c:v>0.46500000000000002</c:v>
                </c:pt>
                <c:pt idx="4">
                  <c:v>-0.17499999999999999</c:v>
                </c:pt>
                <c:pt idx="5">
                  <c:v>0.28699999999999998</c:v>
                </c:pt>
                <c:pt idx="6">
                  <c:v>0.20100000000000001</c:v>
                </c:pt>
                <c:pt idx="7">
                  <c:v>0.58299999999999996</c:v>
                </c:pt>
                <c:pt idx="8">
                  <c:v>-0.30499999999999999</c:v>
                </c:pt>
                <c:pt idx="9">
                  <c:v>-0.58499999999999996</c:v>
                </c:pt>
                <c:pt idx="10">
                  <c:v>-0.34100000000000003</c:v>
                </c:pt>
                <c:pt idx="11">
                  <c:v>0.58799999999999997</c:v>
                </c:pt>
                <c:pt idx="12">
                  <c:v>-3.5000000000000003E-2</c:v>
                </c:pt>
                <c:pt idx="13">
                  <c:v>-0.40699999999999997</c:v>
                </c:pt>
                <c:pt idx="14">
                  <c:v>-0.93799999999999994</c:v>
                </c:pt>
                <c:pt idx="15">
                  <c:v>-0.95199999999999996</c:v>
                </c:pt>
                <c:pt idx="16">
                  <c:v>-0.91100000000000003</c:v>
                </c:pt>
                <c:pt idx="17">
                  <c:v>-0.111</c:v>
                </c:pt>
                <c:pt idx="18">
                  <c:v>0.97699999999999998</c:v>
                </c:pt>
                <c:pt idx="19">
                  <c:v>-0.93899999999999995</c:v>
                </c:pt>
                <c:pt idx="20">
                  <c:v>0.95399999999999996</c:v>
                </c:pt>
                <c:pt idx="21">
                  <c:v>0.55700000000000005</c:v>
                </c:pt>
                <c:pt idx="22">
                  <c:v>0.99299999999999999</c:v>
                </c:pt>
                <c:pt idx="23">
                  <c:v>0.71599999999999997</c:v>
                </c:pt>
                <c:pt idx="24">
                  <c:v>0.53900000000000003</c:v>
                </c:pt>
                <c:pt idx="25">
                  <c:v>0.84099999999999997</c:v>
                </c:pt>
                <c:pt idx="26">
                  <c:v>0.97899999999999998</c:v>
                </c:pt>
                <c:pt idx="27">
                  <c:v>4.5999999999999999E-2</c:v>
                </c:pt>
                <c:pt idx="28">
                  <c:v>-0.871</c:v>
                </c:pt>
                <c:pt idx="29">
                  <c:v>0.98199999999999998</c:v>
                </c:pt>
                <c:pt idx="30">
                  <c:v>-0.96499999999999997</c:v>
                </c:pt>
                <c:pt idx="31">
                  <c:v>0.97699999999999998</c:v>
                </c:pt>
                <c:pt idx="32">
                  <c:v>0.30399999999999999</c:v>
                </c:pt>
                <c:pt idx="33">
                  <c:v>0.91200000000000003</c:v>
                </c:pt>
                <c:pt idx="34">
                  <c:v>0.85399999999999998</c:v>
                </c:pt>
                <c:pt idx="35">
                  <c:v>0.96199999999999997</c:v>
                </c:pt>
              </c:numCache>
            </c:numRef>
          </c:xVal>
          <c:yVal>
            <c:numRef>
              <c:f>'[633516_-_100_pt-Descriptive-633516_QDA_100_Data.xlsx]Attribute PCA Plot'!$R$4:$R$39</c:f>
              <c:numCache>
                <c:formatCode>#0.000</c:formatCode>
                <c:ptCount val="36"/>
                <c:pt idx="0">
                  <c:v>0.17799999999999999</c:v>
                </c:pt>
                <c:pt idx="1">
                  <c:v>-7.1999999999999995E-2</c:v>
                </c:pt>
                <c:pt idx="2">
                  <c:v>0.25800000000000001</c:v>
                </c:pt>
                <c:pt idx="3">
                  <c:v>0.88300000000000001</c:v>
                </c:pt>
                <c:pt idx="4">
                  <c:v>0.86799999999999999</c:v>
                </c:pt>
                <c:pt idx="5">
                  <c:v>0.623</c:v>
                </c:pt>
                <c:pt idx="6">
                  <c:v>0.95</c:v>
                </c:pt>
                <c:pt idx="7">
                  <c:v>0.622</c:v>
                </c:pt>
                <c:pt idx="8">
                  <c:v>0.21299999999999999</c:v>
                </c:pt>
                <c:pt idx="9">
                  <c:v>0.77400000000000002</c:v>
                </c:pt>
                <c:pt idx="10">
                  <c:v>-0.49399999999999999</c:v>
                </c:pt>
                <c:pt idx="11">
                  <c:v>-0.03</c:v>
                </c:pt>
                <c:pt idx="12">
                  <c:v>0.16600000000000001</c:v>
                </c:pt>
                <c:pt idx="13">
                  <c:v>0.42299999999999999</c:v>
                </c:pt>
                <c:pt idx="14">
                  <c:v>-0.33700000000000002</c:v>
                </c:pt>
                <c:pt idx="15">
                  <c:v>-1.2E-2</c:v>
                </c:pt>
                <c:pt idx="16">
                  <c:v>-0.216</c:v>
                </c:pt>
                <c:pt idx="17">
                  <c:v>-0.96399999999999997</c:v>
                </c:pt>
                <c:pt idx="18">
                  <c:v>0.11600000000000001</c:v>
                </c:pt>
                <c:pt idx="19">
                  <c:v>1.2999999999999999E-2</c:v>
                </c:pt>
                <c:pt idx="20">
                  <c:v>-0.13900000000000001</c:v>
                </c:pt>
                <c:pt idx="21">
                  <c:v>-0.52600000000000002</c:v>
                </c:pt>
                <c:pt idx="22">
                  <c:v>0.10299999999999999</c:v>
                </c:pt>
                <c:pt idx="23">
                  <c:v>0.63</c:v>
                </c:pt>
                <c:pt idx="24">
                  <c:v>0.78800000000000003</c:v>
                </c:pt>
                <c:pt idx="25">
                  <c:v>-0.151</c:v>
                </c:pt>
                <c:pt idx="26">
                  <c:v>2.5999999999999999E-2</c:v>
                </c:pt>
                <c:pt idx="27">
                  <c:v>0.61199999999999999</c:v>
                </c:pt>
                <c:pt idx="28">
                  <c:v>6.9000000000000006E-2</c:v>
                </c:pt>
                <c:pt idx="29">
                  <c:v>0.16700000000000001</c:v>
                </c:pt>
                <c:pt idx="30">
                  <c:v>-7.9000000000000001E-2</c:v>
                </c:pt>
                <c:pt idx="31">
                  <c:v>0.17399999999999999</c:v>
                </c:pt>
                <c:pt idx="32">
                  <c:v>8.1000000000000003E-2</c:v>
                </c:pt>
                <c:pt idx="33">
                  <c:v>0.27100000000000002</c:v>
                </c:pt>
                <c:pt idx="34">
                  <c:v>0.47599999999999998</c:v>
                </c:pt>
                <c:pt idx="35">
                  <c:v>0.107</c:v>
                </c:pt>
              </c:numCache>
            </c:numRef>
          </c:yVal>
          <c:smooth val="0"/>
        </c:ser>
        <c:ser>
          <c:idx val="1"/>
          <c:order val="1"/>
          <c:spPr>
            <a:ln>
              <a:noFill/>
            </a:ln>
          </c:spPr>
          <c:marker>
            <c:symbol val="square"/>
            <c:size val="5"/>
          </c:marker>
          <c:dLbls>
            <c:dLbl>
              <c:idx val="0"/>
              <c:layout/>
              <c:tx>
                <c:rich>
                  <a:bodyPr rot="0" vert="horz"/>
                  <a:lstStyle/>
                  <a:p>
                    <a:pPr algn="ctr">
                      <a:defRPr sz="1200" b="1">
                        <a:solidFill>
                          <a:schemeClr val="accent6">
                            <a:lumMod val="75000"/>
                          </a:schemeClr>
                        </a:solidFill>
                      </a:defRPr>
                    </a:pPr>
                    <a:r>
                      <a:rPr lang="en-US" sz="1200" b="1" u="none" baseline="0" dirty="0">
                        <a:solidFill>
                          <a:schemeClr val="accent6">
                            <a:lumMod val="75000"/>
                          </a:schemeClr>
                        </a:solidFill>
                      </a:rPr>
                      <a:t>Lubzer Grapefruit Biermix</a:t>
                    </a:r>
                    <a:endParaRPr lang="en-US" sz="600" u="none" baseline="0" dirty="0"/>
                  </a:p>
                </c:rich>
              </c:tx>
              <c:spPr/>
              <c:dLblPos val="r"/>
              <c:showLegendKey val="0"/>
              <c:showVal val="0"/>
              <c:showCatName val="1"/>
              <c:showSerName val="0"/>
              <c:showPercent val="0"/>
              <c:showBubbleSize val="0"/>
            </c:dLbl>
            <c:dLbl>
              <c:idx val="1"/>
              <c:layout>
                <c:manualLayout>
                  <c:x val="-5.1703870383374297E-2"/>
                  <c:y val="1.6932193232322399E-2"/>
                </c:manualLayout>
              </c:layout>
              <c:tx>
                <c:rich>
                  <a:bodyPr rot="0" vert="horz"/>
                  <a:lstStyle/>
                  <a:p>
                    <a:pPr algn="ctr">
                      <a:defRPr sz="1200" b="1">
                        <a:solidFill>
                          <a:schemeClr val="accent6">
                            <a:lumMod val="75000"/>
                          </a:schemeClr>
                        </a:solidFill>
                      </a:defRPr>
                    </a:pPr>
                    <a:r>
                      <a:rPr lang="en-US" sz="1200" b="1" u="none" baseline="0" dirty="0" err="1" smtClean="0">
                        <a:solidFill>
                          <a:schemeClr val="accent6">
                            <a:lumMod val="75000"/>
                          </a:schemeClr>
                        </a:solidFill>
                      </a:rPr>
                      <a:t>Leinenkugel's</a:t>
                    </a:r>
                    <a:r>
                      <a:rPr lang="en-US" sz="1200" b="1" u="none" baseline="0" dirty="0" smtClean="0">
                        <a:solidFill>
                          <a:schemeClr val="accent6">
                            <a:lumMod val="75000"/>
                          </a:schemeClr>
                        </a:solidFill>
                      </a:rPr>
                      <a:t> </a:t>
                    </a:r>
                    <a:r>
                      <a:rPr lang="en-US" sz="1200" b="1" u="none" baseline="0" dirty="0">
                        <a:solidFill>
                          <a:schemeClr val="accent6">
                            <a:lumMod val="75000"/>
                          </a:schemeClr>
                        </a:solidFill>
                      </a:rPr>
                      <a:t>Grapefruit Shandy</a:t>
                    </a:r>
                    <a:endParaRPr lang="en-US" sz="600" u="none" baseline="0" dirty="0"/>
                  </a:p>
                </c:rich>
              </c:tx>
              <c:spPr/>
              <c:dLblPos val="r"/>
              <c:showLegendKey val="0"/>
              <c:showVal val="0"/>
              <c:showCatName val="1"/>
              <c:showSerName val="0"/>
              <c:showPercent val="0"/>
              <c:showBubbleSize val="0"/>
            </c:dLbl>
            <c:dLbl>
              <c:idx val="2"/>
              <c:layout>
                <c:manualLayout>
                  <c:x val="-0.15344374436356201"/>
                  <c:y val="-2.53982898484835E-2"/>
                </c:manualLayout>
              </c:layout>
              <c:tx>
                <c:rich>
                  <a:bodyPr rot="0" vert="horz"/>
                  <a:lstStyle/>
                  <a:p>
                    <a:pPr algn="ctr">
                      <a:defRPr sz="1200" b="1">
                        <a:solidFill>
                          <a:schemeClr val="accent6">
                            <a:lumMod val="75000"/>
                          </a:schemeClr>
                        </a:solidFill>
                      </a:defRPr>
                    </a:pPr>
                    <a:r>
                      <a:rPr lang="en-US" sz="1200" b="1" u="none" baseline="0" dirty="0">
                        <a:solidFill>
                          <a:schemeClr val="accent6">
                            <a:lumMod val="75000"/>
                          </a:schemeClr>
                        </a:solidFill>
                      </a:rPr>
                      <a:t>Bavaria Radler Grapefruit</a:t>
                    </a:r>
                    <a:endParaRPr lang="en-US" sz="600" u="none" baseline="0" dirty="0"/>
                  </a:p>
                </c:rich>
              </c:tx>
              <c:spPr/>
              <c:dLblPos val="r"/>
              <c:showLegendKey val="0"/>
              <c:showVal val="0"/>
              <c:showCatName val="1"/>
              <c:showSerName val="0"/>
              <c:showPercent val="0"/>
              <c:showBubbleSize val="0"/>
            </c:dLbl>
            <c:dLbl>
              <c:idx val="3"/>
              <c:layout/>
              <c:tx>
                <c:rich>
                  <a:bodyPr rot="0" vert="horz"/>
                  <a:lstStyle/>
                  <a:p>
                    <a:pPr algn="ctr">
                      <a:defRPr sz="1200" b="1">
                        <a:solidFill>
                          <a:schemeClr val="accent6">
                            <a:lumMod val="75000"/>
                          </a:schemeClr>
                        </a:solidFill>
                      </a:defRPr>
                    </a:pPr>
                    <a:r>
                      <a:rPr lang="en-US" sz="1200" b="1" u="none" baseline="0" dirty="0">
                        <a:solidFill>
                          <a:schemeClr val="accent6">
                            <a:lumMod val="75000"/>
                          </a:schemeClr>
                        </a:solidFill>
                      </a:rPr>
                      <a:t>Schofferhofer Hefeweizen Grapefruit Bier</a:t>
                    </a:r>
                    <a:endParaRPr lang="en-US" sz="600" u="none" baseline="0" dirty="0"/>
                  </a:p>
                </c:rich>
              </c:tx>
              <c:spPr/>
              <c:dLblPos val="r"/>
              <c:showLegendKey val="0"/>
              <c:showVal val="0"/>
              <c:showCatName val="1"/>
              <c:showSerName val="0"/>
              <c:showPercent val="0"/>
              <c:showBubbleSize val="0"/>
            </c:dLbl>
            <c:dLbl>
              <c:idx val="4"/>
              <c:layout/>
              <c:tx>
                <c:rich>
                  <a:bodyPr rot="0" vert="horz"/>
                  <a:lstStyle/>
                  <a:p>
                    <a:pPr algn="ctr">
                      <a:defRPr sz="1200" b="1">
                        <a:solidFill>
                          <a:schemeClr val="accent6">
                            <a:lumMod val="75000"/>
                          </a:schemeClr>
                        </a:solidFill>
                      </a:defRPr>
                    </a:pPr>
                    <a:r>
                      <a:rPr lang="en-US" sz="1200" b="1" u="none" baseline="0" dirty="0">
                        <a:solidFill>
                          <a:schemeClr val="accent6">
                            <a:lumMod val="75000"/>
                          </a:schemeClr>
                        </a:solidFill>
                      </a:rPr>
                      <a:t>Stiegl Radler</a:t>
                    </a:r>
                    <a:endParaRPr lang="en-US" sz="600" u="none" baseline="0" dirty="0"/>
                  </a:p>
                </c:rich>
              </c:tx>
              <c:spPr/>
              <c:dLblPos val="r"/>
              <c:showLegendKey val="0"/>
              <c:showVal val="0"/>
              <c:showCatName val="1"/>
              <c:showSerName val="0"/>
              <c:showPercent val="0"/>
              <c:showBubbleSize val="0"/>
            </c:dLbl>
            <c:txPr>
              <a:bodyPr rot="0" vert="horz"/>
              <a:lstStyle/>
              <a:p>
                <a:pPr algn="ctr">
                  <a:defRPr lang="en-US" sz="1200" b="1" u="none" baseline="0">
                    <a:solidFill>
                      <a:schemeClr val="accent6">
                        <a:lumMod val="75000"/>
                      </a:schemeClr>
                    </a:solidFill>
                  </a:defRPr>
                </a:pPr>
                <a:endParaRPr lang="en-US"/>
              </a:p>
            </c:txPr>
            <c:dLblPos val="r"/>
            <c:showLegendKey val="0"/>
            <c:showVal val="0"/>
            <c:showCatName val="1"/>
            <c:showSerName val="0"/>
            <c:showPercent val="0"/>
            <c:showBubbleSize val="0"/>
            <c:showLeaderLines val="0"/>
          </c:dLbls>
          <c:xVal>
            <c:numRef>
              <c:f>'[633516_-_100_pt-Descriptive-633516_QDA_100_Data.xlsx]Attribute PCA Plot'!$V$4:$V$8</c:f>
              <c:numCache>
                <c:formatCode>#0.000</c:formatCode>
                <c:ptCount val="5"/>
                <c:pt idx="0">
                  <c:v>-9.8000000000000004E-2</c:v>
                </c:pt>
                <c:pt idx="1">
                  <c:v>1</c:v>
                </c:pt>
                <c:pt idx="2">
                  <c:v>-0.41599999999999998</c:v>
                </c:pt>
                <c:pt idx="3">
                  <c:v>-0.29299999999999998</c:v>
                </c:pt>
                <c:pt idx="4">
                  <c:v>-0.19400000000000001</c:v>
                </c:pt>
              </c:numCache>
            </c:numRef>
          </c:xVal>
          <c:yVal>
            <c:numRef>
              <c:f>'[633516_-_100_pt-Descriptive-633516_QDA_100_Data.xlsx]Attribute PCA Plot'!$W$4:$W$8</c:f>
              <c:numCache>
                <c:formatCode>#0.000</c:formatCode>
                <c:ptCount val="5"/>
                <c:pt idx="0">
                  <c:v>-0.35799999999999998</c:v>
                </c:pt>
                <c:pt idx="1">
                  <c:v>0.14399999999999999</c:v>
                </c:pt>
                <c:pt idx="2">
                  <c:v>0.32400000000000001</c:v>
                </c:pt>
                <c:pt idx="3">
                  <c:v>0.66800000000000004</c:v>
                </c:pt>
                <c:pt idx="4">
                  <c:v>-0.77900000000000003</c:v>
                </c:pt>
              </c:numCache>
            </c:numRef>
          </c:yVal>
          <c:smooth val="0"/>
        </c:ser>
        <c:dLbls>
          <c:showLegendKey val="0"/>
          <c:showVal val="0"/>
          <c:showCatName val="0"/>
          <c:showSerName val="0"/>
          <c:showPercent val="0"/>
          <c:showBubbleSize val="0"/>
        </c:dLbls>
        <c:axId val="38567296"/>
        <c:axId val="38589952"/>
      </c:scatterChart>
      <c:valAx>
        <c:axId val="38567296"/>
        <c:scaling>
          <c:orientation val="minMax"/>
          <c:max val="1"/>
          <c:min val="-1"/>
        </c:scaling>
        <c:delete val="0"/>
        <c:axPos val="b"/>
        <c:majorGridlines>
          <c:spPr>
            <a:ln>
              <a:noFill/>
            </a:ln>
          </c:spPr>
        </c:majorGridlines>
        <c:title>
          <c:tx>
            <c:rich>
              <a:bodyPr rot="0" vert="horz"/>
              <a:lstStyle/>
              <a:p>
                <a:pPr algn="ctr">
                  <a:defRPr/>
                </a:pPr>
                <a:r>
                  <a:rPr lang="en-US" dirty="0"/>
                  <a:t>Factor 1 (49.61%)</a:t>
                </a:r>
              </a:p>
            </c:rich>
          </c:tx>
          <c:layout/>
          <c:overlay val="0"/>
          <c:spPr>
            <a:noFill/>
            <a:ln>
              <a:noFill/>
            </a:ln>
          </c:spPr>
        </c:title>
        <c:numFmt formatCode="0.0" sourceLinked="0"/>
        <c:majorTickMark val="none"/>
        <c:minorTickMark val="none"/>
        <c:tickLblPos val="low"/>
        <c:crossAx val="38589952"/>
        <c:crossesAt val="0"/>
        <c:crossBetween val="midCat"/>
        <c:majorUnit val="0.2"/>
      </c:valAx>
      <c:valAx>
        <c:axId val="38589952"/>
        <c:scaling>
          <c:orientation val="minMax"/>
          <c:max val="1"/>
          <c:min val="-1"/>
        </c:scaling>
        <c:delete val="0"/>
        <c:axPos val="l"/>
        <c:majorGridlines>
          <c:spPr>
            <a:ln>
              <a:noFill/>
            </a:ln>
          </c:spPr>
        </c:majorGridlines>
        <c:title>
          <c:tx>
            <c:rich>
              <a:bodyPr rot="-5400000" vert="horz"/>
              <a:lstStyle/>
              <a:p>
                <a:pPr algn="ctr">
                  <a:defRPr/>
                </a:pPr>
                <a:r>
                  <a:rPr lang="en-US" dirty="0"/>
                  <a:t>Factor 2 (21.18%)</a:t>
                </a:r>
              </a:p>
            </c:rich>
          </c:tx>
          <c:layout/>
          <c:overlay val="0"/>
          <c:spPr>
            <a:noFill/>
            <a:ln>
              <a:noFill/>
            </a:ln>
          </c:spPr>
        </c:title>
        <c:numFmt formatCode="0.0" sourceLinked="0"/>
        <c:majorTickMark val="none"/>
        <c:minorTickMark val="none"/>
        <c:tickLblPos val="low"/>
        <c:crossAx val="38567296"/>
        <c:crossesAt val="0"/>
        <c:crossBetween val="midCat"/>
        <c:majorUnit val="0.2"/>
      </c:valAx>
      <c:spPr>
        <a:solidFill>
          <a:srgbClr val="FFFFFF"/>
        </a:solidFill>
        <a:ln w="12700">
          <a:solidFill>
            <a:srgbClr val="808080"/>
          </a:solidFill>
        </a:ln>
      </c:spPr>
    </c:plotArea>
    <c:plotVisOnly val="1"/>
    <c:dispBlanksAs val="gap"/>
    <c:showDLblsOverMax val="0"/>
  </c:chart>
  <c:txPr>
    <a:bodyPr rot="0" vert="horz"/>
    <a:lstStyle/>
    <a:p>
      <a:pPr>
        <a:defRPr lang="en-US" u="none"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Sheet1!$A$2</c:f>
              <c:strCache>
                <c:ptCount val="1"/>
                <c:pt idx="0">
                  <c:v>Lubzer Grapefruit</c:v>
                </c:pt>
              </c:strCache>
            </c:strRef>
          </c:tx>
          <c:marker>
            <c:symbol val="none"/>
          </c:marker>
          <c:cat>
            <c:strRef>
              <c:f>Sheet1!$B$1:$H$1</c:f>
              <c:strCache>
                <c:ptCount val="7"/>
                <c:pt idx="0">
                  <c:v>SWEET FL (+)</c:v>
                </c:pt>
                <c:pt idx="1">
                  <c:v>STONE FRUIT FL (+)</c:v>
                </c:pt>
                <c:pt idx="2">
                  <c:v>BEER AR (-)</c:v>
                </c:pt>
                <c:pt idx="3">
                  <c:v>SOUR FL (-)</c:v>
                </c:pt>
                <c:pt idx="4">
                  <c:v>BITTER FL (-)</c:v>
                </c:pt>
                <c:pt idx="5">
                  <c:v>PUCKERING MF (-)</c:v>
                </c:pt>
                <c:pt idx="6">
                  <c:v>LINGERING AT (-)</c:v>
                </c:pt>
              </c:strCache>
            </c:strRef>
          </c:cat>
          <c:val>
            <c:numRef>
              <c:f>Sheet1!$B$2:$H$2</c:f>
            </c:numRef>
          </c:val>
        </c:ser>
        <c:ser>
          <c:idx val="1"/>
          <c:order val="1"/>
          <c:tx>
            <c:strRef>
              <c:f>Sheet1!$A$3</c:f>
              <c:strCache>
                <c:ptCount val="1"/>
                <c:pt idx="0">
                  <c:v>Leinenkugel's Grapefruit Shandy</c:v>
                </c:pt>
              </c:strCache>
            </c:strRef>
          </c:tx>
          <c:marker>
            <c:symbol val="none"/>
          </c:marker>
          <c:cat>
            <c:strRef>
              <c:f>Sheet1!$B$1:$H$1</c:f>
              <c:strCache>
                <c:ptCount val="7"/>
                <c:pt idx="0">
                  <c:v>SWEET FL (+)</c:v>
                </c:pt>
                <c:pt idx="1">
                  <c:v>STONE FRUIT FL (+)</c:v>
                </c:pt>
                <c:pt idx="2">
                  <c:v>BEER AR (-)</c:v>
                </c:pt>
                <c:pt idx="3">
                  <c:v>SOUR FL (-)</c:v>
                </c:pt>
                <c:pt idx="4">
                  <c:v>BITTER FL (-)</c:v>
                </c:pt>
                <c:pt idx="5">
                  <c:v>PUCKERING MF (-)</c:v>
                </c:pt>
                <c:pt idx="6">
                  <c:v>LINGERING AT (-)</c:v>
                </c:pt>
              </c:strCache>
            </c:strRef>
          </c:cat>
          <c:val>
            <c:numRef>
              <c:f>Sheet1!$B$3:$H$3</c:f>
              <c:numCache>
                <c:formatCode>General</c:formatCode>
                <c:ptCount val="7"/>
                <c:pt idx="0">
                  <c:v>16.78</c:v>
                </c:pt>
                <c:pt idx="1">
                  <c:v>15.8</c:v>
                </c:pt>
                <c:pt idx="2">
                  <c:v>35.11</c:v>
                </c:pt>
                <c:pt idx="3">
                  <c:v>32.35</c:v>
                </c:pt>
                <c:pt idx="4">
                  <c:v>49.02</c:v>
                </c:pt>
                <c:pt idx="5">
                  <c:v>36.67</c:v>
                </c:pt>
                <c:pt idx="6">
                  <c:v>52.39</c:v>
                </c:pt>
              </c:numCache>
            </c:numRef>
          </c:val>
        </c:ser>
        <c:ser>
          <c:idx val="2"/>
          <c:order val="2"/>
          <c:tx>
            <c:strRef>
              <c:f>Sheet1!$A$4</c:f>
              <c:strCache>
                <c:ptCount val="1"/>
                <c:pt idx="0">
                  <c:v>Barvaria Grapefruit NL</c:v>
                </c:pt>
              </c:strCache>
            </c:strRef>
          </c:tx>
          <c:marker>
            <c:symbol val="none"/>
          </c:marker>
          <c:cat>
            <c:strRef>
              <c:f>Sheet1!$B$1:$H$1</c:f>
              <c:strCache>
                <c:ptCount val="7"/>
                <c:pt idx="0">
                  <c:v>SWEET FL (+)</c:v>
                </c:pt>
                <c:pt idx="1">
                  <c:v>STONE FRUIT FL (+)</c:v>
                </c:pt>
                <c:pt idx="2">
                  <c:v>BEER AR (-)</c:v>
                </c:pt>
                <c:pt idx="3">
                  <c:v>SOUR FL (-)</c:v>
                </c:pt>
                <c:pt idx="4">
                  <c:v>BITTER FL (-)</c:v>
                </c:pt>
                <c:pt idx="5">
                  <c:v>PUCKERING MF (-)</c:v>
                </c:pt>
                <c:pt idx="6">
                  <c:v>LINGERING AT (-)</c:v>
                </c:pt>
              </c:strCache>
            </c:strRef>
          </c:cat>
          <c:val>
            <c:numRef>
              <c:f>Sheet1!$B$4:$H$4</c:f>
              <c:numCache>
                <c:formatCode>General</c:formatCode>
                <c:ptCount val="7"/>
                <c:pt idx="0">
                  <c:v>45.95</c:v>
                </c:pt>
                <c:pt idx="1">
                  <c:v>29.39</c:v>
                </c:pt>
                <c:pt idx="2">
                  <c:v>27.05</c:v>
                </c:pt>
                <c:pt idx="3">
                  <c:v>17.23</c:v>
                </c:pt>
                <c:pt idx="4">
                  <c:v>16.78</c:v>
                </c:pt>
                <c:pt idx="5">
                  <c:v>20.76</c:v>
                </c:pt>
                <c:pt idx="6">
                  <c:v>34.200000000000003</c:v>
                </c:pt>
              </c:numCache>
            </c:numRef>
          </c:val>
        </c:ser>
        <c:ser>
          <c:idx val="3"/>
          <c:order val="3"/>
          <c:tx>
            <c:strRef>
              <c:f>Sheet1!$A$5</c:f>
              <c:strCache>
                <c:ptCount val="1"/>
                <c:pt idx="0">
                  <c:v>Schofferhofer Grape Fruit</c:v>
                </c:pt>
              </c:strCache>
            </c:strRef>
          </c:tx>
          <c:marker>
            <c:symbol val="none"/>
          </c:marker>
          <c:cat>
            <c:strRef>
              <c:f>Sheet1!$B$1:$H$1</c:f>
              <c:strCache>
                <c:ptCount val="7"/>
                <c:pt idx="0">
                  <c:v>SWEET FL (+)</c:v>
                </c:pt>
                <c:pt idx="1">
                  <c:v>STONE FRUIT FL (+)</c:v>
                </c:pt>
                <c:pt idx="2">
                  <c:v>BEER AR (-)</c:v>
                </c:pt>
                <c:pt idx="3">
                  <c:v>SOUR FL (-)</c:v>
                </c:pt>
                <c:pt idx="4">
                  <c:v>BITTER FL (-)</c:v>
                </c:pt>
                <c:pt idx="5">
                  <c:v>PUCKERING MF (-)</c:v>
                </c:pt>
                <c:pt idx="6">
                  <c:v>LINGERING AT (-)</c:v>
                </c:pt>
              </c:strCache>
            </c:strRef>
          </c:cat>
          <c:val>
            <c:numRef>
              <c:f>Sheet1!$B$5:$H$5</c:f>
            </c:numRef>
          </c:val>
        </c:ser>
        <c:ser>
          <c:idx val="4"/>
          <c:order val="4"/>
          <c:tx>
            <c:strRef>
              <c:f>Sheet1!$A$6</c:f>
              <c:strCache>
                <c:ptCount val="1"/>
                <c:pt idx="0">
                  <c:v>Stiegl Radler</c:v>
                </c:pt>
              </c:strCache>
            </c:strRef>
          </c:tx>
          <c:marker>
            <c:symbol val="none"/>
          </c:marker>
          <c:cat>
            <c:strRef>
              <c:f>Sheet1!$B$1:$H$1</c:f>
              <c:strCache>
                <c:ptCount val="7"/>
                <c:pt idx="0">
                  <c:v>SWEET FL (+)</c:v>
                </c:pt>
                <c:pt idx="1">
                  <c:v>STONE FRUIT FL (+)</c:v>
                </c:pt>
                <c:pt idx="2">
                  <c:v>BEER AR (-)</c:v>
                </c:pt>
                <c:pt idx="3">
                  <c:v>SOUR FL (-)</c:v>
                </c:pt>
                <c:pt idx="4">
                  <c:v>BITTER FL (-)</c:v>
                </c:pt>
                <c:pt idx="5">
                  <c:v>PUCKERING MF (-)</c:v>
                </c:pt>
                <c:pt idx="6">
                  <c:v>LINGERING AT (-)</c:v>
                </c:pt>
              </c:strCache>
            </c:strRef>
          </c:cat>
          <c:val>
            <c:numRef>
              <c:f>Sheet1!$B$6:$H$6</c:f>
            </c:numRef>
          </c:val>
        </c:ser>
        <c:ser>
          <c:idx val="5"/>
          <c:order val="5"/>
          <c:tx>
            <c:strRef>
              <c:f>Sheet1!$A$7</c:f>
              <c:strCache>
                <c:ptCount val="1"/>
                <c:pt idx="0">
                  <c:v>Target</c:v>
                </c:pt>
              </c:strCache>
            </c:strRef>
          </c:tx>
          <c:spPr>
            <a:ln w="50800">
              <a:solidFill>
                <a:schemeClr val="tx1"/>
              </a:solidFill>
              <a:prstDash val="sysDash"/>
            </a:ln>
          </c:spPr>
          <c:marker>
            <c:symbol val="none"/>
          </c:marker>
          <c:cat>
            <c:strRef>
              <c:f>Sheet1!$B$1:$H$1</c:f>
              <c:strCache>
                <c:ptCount val="7"/>
                <c:pt idx="0">
                  <c:v>SWEET FL (+)</c:v>
                </c:pt>
                <c:pt idx="1">
                  <c:v>STONE FRUIT FL (+)</c:v>
                </c:pt>
                <c:pt idx="2">
                  <c:v>BEER AR (-)</c:v>
                </c:pt>
                <c:pt idx="3">
                  <c:v>SOUR FL (-)</c:v>
                </c:pt>
                <c:pt idx="4">
                  <c:v>BITTER FL (-)</c:v>
                </c:pt>
                <c:pt idx="5">
                  <c:v>PUCKERING MF (-)</c:v>
                </c:pt>
                <c:pt idx="6">
                  <c:v>LINGERING AT (-)</c:v>
                </c:pt>
              </c:strCache>
            </c:strRef>
          </c:cat>
          <c:val>
            <c:numRef>
              <c:f>Sheet1!$B$7:$H$7</c:f>
              <c:numCache>
                <c:formatCode>General</c:formatCode>
                <c:ptCount val="7"/>
                <c:pt idx="0">
                  <c:v>45.95</c:v>
                </c:pt>
                <c:pt idx="1">
                  <c:v>29.39</c:v>
                </c:pt>
                <c:pt idx="2">
                  <c:v>27.05</c:v>
                </c:pt>
                <c:pt idx="3">
                  <c:v>17.23</c:v>
                </c:pt>
                <c:pt idx="4">
                  <c:v>16.78</c:v>
                </c:pt>
                <c:pt idx="5">
                  <c:v>20.76</c:v>
                </c:pt>
                <c:pt idx="6">
                  <c:v>32.58</c:v>
                </c:pt>
              </c:numCache>
            </c:numRef>
          </c:val>
        </c:ser>
        <c:dLbls>
          <c:showLegendKey val="0"/>
          <c:showVal val="0"/>
          <c:showCatName val="0"/>
          <c:showSerName val="0"/>
          <c:showPercent val="0"/>
          <c:showBubbleSize val="0"/>
        </c:dLbls>
        <c:axId val="37968512"/>
        <c:axId val="37974400"/>
      </c:radarChart>
      <c:catAx>
        <c:axId val="37968512"/>
        <c:scaling>
          <c:orientation val="minMax"/>
        </c:scaling>
        <c:delete val="0"/>
        <c:axPos val="b"/>
        <c:majorGridlines/>
        <c:numFmt formatCode="m/d/yyyy" sourceLinked="1"/>
        <c:majorTickMark val="out"/>
        <c:minorTickMark val="none"/>
        <c:tickLblPos val="nextTo"/>
        <c:txPr>
          <a:bodyPr/>
          <a:lstStyle/>
          <a:p>
            <a:pPr>
              <a:defRPr sz="1200" b="1">
                <a:latin typeface="Ideal Sans Office"/>
              </a:defRPr>
            </a:pPr>
            <a:endParaRPr lang="en-US"/>
          </a:p>
        </c:txPr>
        <c:crossAx val="37974400"/>
        <c:crosses val="autoZero"/>
        <c:auto val="1"/>
        <c:lblAlgn val="ctr"/>
        <c:lblOffset val="100"/>
        <c:noMultiLvlLbl val="0"/>
      </c:catAx>
      <c:valAx>
        <c:axId val="37974400"/>
        <c:scaling>
          <c:orientation val="minMax"/>
          <c:max val="60"/>
        </c:scaling>
        <c:delete val="0"/>
        <c:axPos val="l"/>
        <c:numFmt formatCode="General" sourceLinked="1"/>
        <c:majorTickMark val="none"/>
        <c:minorTickMark val="none"/>
        <c:tickLblPos val="none"/>
        <c:crossAx val="37968512"/>
        <c:crosses val="autoZero"/>
        <c:crossBetween val="between"/>
      </c:valAx>
    </c:plotArea>
    <c:legend>
      <c:legendPos val="b"/>
      <c:layout>
        <c:manualLayout>
          <c:xMode val="edge"/>
          <c:yMode val="edge"/>
          <c:x val="4.5303338466455498E-2"/>
          <c:y val="0.86932784506710203"/>
          <c:w val="0.92230845221838098"/>
          <c:h val="0.116591780757118"/>
        </c:manualLayout>
      </c:layout>
      <c:overlay val="0"/>
      <c:txPr>
        <a:bodyPr/>
        <a:lstStyle/>
        <a:p>
          <a:pPr>
            <a:defRPr sz="1100">
              <a:latin typeface="Ideal Sans Office"/>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D28B5-B3B9-BA4B-9839-33FF2295D21B}" type="datetimeFigureOut">
              <a:rPr lang="en-US" smtClean="0"/>
              <a:t>11/4/2017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0325B-4E45-B741-BBFB-BB3F7C8E1FC0}" type="slidenum">
              <a:rPr lang="en-US" smtClean="0"/>
              <a:t>‹#›</a:t>
            </a:fld>
            <a:endParaRPr lang="en-US" dirty="0"/>
          </a:p>
        </p:txBody>
      </p:sp>
    </p:spTree>
    <p:extLst>
      <p:ext uri="{BB962C8B-B14F-4D97-AF65-F5344CB8AC3E}">
        <p14:creationId xmlns:p14="http://schemas.microsoft.com/office/powerpoint/2010/main" val="55175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0325B-4E45-B741-BBFB-BB3F7C8E1FC0}" type="slidenum">
              <a:rPr lang="en-US" smtClean="0"/>
              <a:t>38</a:t>
            </a:fld>
            <a:endParaRPr lang="en-US" dirty="0"/>
          </a:p>
        </p:txBody>
      </p:sp>
    </p:spTree>
    <p:extLst>
      <p:ext uri="{BB962C8B-B14F-4D97-AF65-F5344CB8AC3E}">
        <p14:creationId xmlns:p14="http://schemas.microsoft.com/office/powerpoint/2010/main" val="2055654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100000"/>
              </a:lnSpc>
              <a:defRPr sz="5400" spc="-3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000" b="0" i="0" cap="all" spc="0" baseline="0">
                <a:solidFill>
                  <a:schemeClr val="tx2"/>
                </a:solidFill>
                <a:latin typeface="Ideal Sans Office" charset="0"/>
                <a:ea typeface="Ideal Sans Office" charset="0"/>
                <a:cs typeface="Ideal Sans Office"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7123511" y="6459785"/>
            <a:ext cx="4030582" cy="365125"/>
          </a:xfrm>
          <a:prstGeom prst="rect">
            <a:avLst/>
          </a:prstGeom>
        </p:spPr>
        <p:txBody>
          <a:bodyPr/>
          <a:lstStyle/>
          <a:p>
            <a:r>
              <a:rPr lang="en-US" dirty="0" smtClean="0"/>
              <a:t>© 2017 DRAGONFLY SCI | CONFIDENTIAL AND PRIOPRIETARY INFORMATION</a:t>
            </a:r>
            <a:endParaRPr lang="en-US" dirty="0"/>
          </a:p>
        </p:txBody>
      </p:sp>
      <p:sp>
        <p:nvSpPr>
          <p:cNvPr id="6" name="Slide Number Placeholder 5"/>
          <p:cNvSpPr>
            <a:spLocks noGrp="1"/>
          </p:cNvSpPr>
          <p:nvPr>
            <p:ph type="sldNum" sz="quarter" idx="12"/>
          </p:nvPr>
        </p:nvSpPr>
        <p:spPr>
          <a:xfrm>
            <a:off x="11155680" y="6459785"/>
            <a:ext cx="818803" cy="365125"/>
          </a:xfrm>
          <a:prstGeom prst="rect">
            <a:avLst/>
          </a:prstGeom>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406722"/>
            <a:ext cx="1884999" cy="4712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494659" y="4959531"/>
            <a:ext cx="1" cy="1155065"/>
          </a:xfrm>
          <a:prstGeom prst="line">
            <a:avLst/>
          </a:prstGeom>
          <a:ln w="12700">
            <a:solidFill>
              <a:srgbClr val="444444">
                <a:alpha val="30000"/>
              </a:srgbClr>
            </a:solidFill>
            <a:miter lim="400000"/>
          </a:ln>
        </p:spPr>
        <p:txBody>
          <a:bodyPr lIns="42520" tIns="42520" rIns="42520" bIns="42520" anchor="ctr"/>
          <a:lstStyle/>
          <a:p>
            <a:pPr algn="l" defTabSz="382676">
              <a:defRPr sz="1200">
                <a:solidFill>
                  <a:srgbClr val="000000"/>
                </a:solidFill>
                <a:latin typeface="Helvetica"/>
                <a:ea typeface="Helvetica"/>
                <a:cs typeface="Helvetica"/>
                <a:sym typeface="Helvetica"/>
              </a:defRPr>
            </a:pPr>
            <a:endParaRPr/>
          </a:p>
        </p:txBody>
      </p:sp>
      <p:sp>
        <p:nvSpPr>
          <p:cNvPr id="27" name="Line"/>
          <p:cNvSpPr/>
          <p:nvPr/>
        </p:nvSpPr>
        <p:spPr>
          <a:xfrm>
            <a:off x="476251" y="6420445"/>
            <a:ext cx="11249487" cy="0"/>
          </a:xfrm>
          <a:prstGeom prst="line">
            <a:avLst/>
          </a:prstGeom>
          <a:ln w="12700">
            <a:solidFill>
              <a:srgbClr val="444444">
                <a:alpha val="30000"/>
              </a:srgbClr>
            </a:solidFill>
            <a:miter lim="400000"/>
          </a:ln>
        </p:spPr>
        <p:txBody>
          <a:bodyPr lIns="42520" tIns="42520" rIns="42520" bIns="42520" anchor="ctr"/>
          <a:lstStyle/>
          <a:p>
            <a:pPr algn="l" defTabSz="382676">
              <a:defRPr sz="1200">
                <a:solidFill>
                  <a:srgbClr val="000000"/>
                </a:solidFill>
                <a:latin typeface="Helvetica"/>
                <a:ea typeface="Helvetica"/>
                <a:cs typeface="Helvetica"/>
                <a:sym typeface="Helvetica"/>
              </a:defRPr>
            </a:pPr>
            <a:endParaRPr/>
          </a:p>
        </p:txBody>
      </p:sp>
      <p:sp>
        <p:nvSpPr>
          <p:cNvPr id="28" name="Line"/>
          <p:cNvSpPr/>
          <p:nvPr/>
        </p:nvSpPr>
        <p:spPr>
          <a:xfrm>
            <a:off x="476250" y="4661297"/>
            <a:ext cx="11250018" cy="0"/>
          </a:xfrm>
          <a:prstGeom prst="line">
            <a:avLst/>
          </a:prstGeom>
          <a:ln w="12700">
            <a:solidFill>
              <a:srgbClr val="444444">
                <a:alpha val="30000"/>
              </a:srgbClr>
            </a:solidFill>
            <a:miter lim="400000"/>
          </a:ln>
        </p:spPr>
        <p:txBody>
          <a:bodyPr lIns="42520" tIns="42520" rIns="42520" bIns="42520" anchor="ctr"/>
          <a:lstStyle/>
          <a:p>
            <a:pPr algn="l" defTabSz="382676">
              <a:defRPr sz="1200">
                <a:solidFill>
                  <a:srgbClr val="000000"/>
                </a:solidFill>
                <a:latin typeface="Helvetica"/>
                <a:ea typeface="Helvetica"/>
                <a:cs typeface="Helvetica"/>
                <a:sym typeface="Helvetica"/>
              </a:defRPr>
            </a:pPr>
            <a:endParaRPr/>
          </a:p>
        </p:txBody>
      </p:sp>
      <p:sp>
        <p:nvSpPr>
          <p:cNvPr id="29" name="Line"/>
          <p:cNvSpPr/>
          <p:nvPr/>
        </p:nvSpPr>
        <p:spPr>
          <a:xfrm flipV="1">
            <a:off x="7494659" y="4959531"/>
            <a:ext cx="1" cy="1155065"/>
          </a:xfrm>
          <a:prstGeom prst="line">
            <a:avLst/>
          </a:prstGeom>
          <a:ln w="12700">
            <a:solidFill>
              <a:srgbClr val="444444">
                <a:alpha val="30000"/>
              </a:srgbClr>
            </a:solidFill>
            <a:miter lim="400000"/>
          </a:ln>
        </p:spPr>
        <p:txBody>
          <a:bodyPr lIns="42520" tIns="42520" rIns="42520" bIns="42520" anchor="ctr"/>
          <a:lstStyle/>
          <a:p>
            <a:pPr algn="l" defTabSz="382676">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13"/>
          </p:nvPr>
        </p:nvSpPr>
        <p:spPr>
          <a:xfrm>
            <a:off x="476250" y="4286250"/>
            <a:ext cx="6750844" cy="425758"/>
          </a:xfrm>
          <a:prstGeom prst="rect">
            <a:avLst/>
          </a:prstGeom>
        </p:spPr>
        <p:txBody>
          <a:bodyPr>
            <a:spAutoFit/>
          </a:bodyPr>
          <a:lstStyle>
            <a:lvl1pPr marL="0" indent="0">
              <a:lnSpc>
                <a:spcPct val="110000"/>
              </a:lnSpc>
              <a:spcBef>
                <a:spcPts val="0"/>
              </a:spcBef>
              <a:buClrTx/>
              <a:buSzTx/>
              <a:buFontTx/>
              <a:buNone/>
              <a:defRPr sz="2000" i="1"/>
            </a:lvl1pPr>
          </a:lstStyle>
          <a:p>
            <a:r>
              <a:t>Lorem Ipsum Dolor</a:t>
            </a:r>
          </a:p>
        </p:txBody>
      </p:sp>
      <p:sp>
        <p:nvSpPr>
          <p:cNvPr id="31" name="Image"/>
          <p:cNvSpPr>
            <a:spLocks noGrp="1"/>
          </p:cNvSpPr>
          <p:nvPr>
            <p:ph type="pic" idx="14"/>
          </p:nvPr>
        </p:nvSpPr>
        <p:spPr>
          <a:xfrm>
            <a:off x="559594" y="445402"/>
            <a:ext cx="11072813" cy="3661173"/>
          </a:xfrm>
          <a:prstGeom prst="rect">
            <a:avLst/>
          </a:prstGeom>
          <a:ln w="9525">
            <a:round/>
          </a:ln>
        </p:spPr>
        <p:txBody>
          <a:bodyPr lIns="76534" tIns="38267" rIns="76534" bIns="38267" anchor="t">
            <a:noAutofit/>
          </a:bodyPr>
          <a:lstStyle/>
          <a:p>
            <a:endParaRPr/>
          </a:p>
        </p:txBody>
      </p:sp>
      <p:sp>
        <p:nvSpPr>
          <p:cNvPr id="32" name="Title Text"/>
          <p:cNvSpPr txBox="1">
            <a:spLocks noGrp="1"/>
          </p:cNvSpPr>
          <p:nvPr>
            <p:ph type="title"/>
          </p:nvPr>
        </p:nvSpPr>
        <p:spPr>
          <a:xfrm>
            <a:off x="476250" y="4697015"/>
            <a:ext cx="6750844" cy="1696641"/>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7762875" y="4697015"/>
            <a:ext cx="3976688" cy="1696641"/>
          </a:xfrm>
          <a:prstGeom prst="rect">
            <a:avLst/>
          </a:prstGeom>
        </p:spPr>
        <p:txBody>
          <a:bodyPr/>
          <a:lstStyle>
            <a:lvl1pPr marL="0" indent="0">
              <a:spcBef>
                <a:spcPts val="0"/>
              </a:spcBef>
              <a:buClrTx/>
              <a:buSzTx/>
              <a:buFontTx/>
              <a:buNone/>
              <a:defRPr sz="2000"/>
            </a:lvl1pPr>
            <a:lvl2pPr marL="0" indent="191338">
              <a:spcBef>
                <a:spcPts val="0"/>
              </a:spcBef>
              <a:buClrTx/>
              <a:buSzTx/>
              <a:buFontTx/>
              <a:buNone/>
              <a:defRPr sz="2000"/>
            </a:lvl2pPr>
            <a:lvl3pPr marL="0" indent="382676">
              <a:spcBef>
                <a:spcPts val="0"/>
              </a:spcBef>
              <a:buClrTx/>
              <a:buSzTx/>
              <a:buFontTx/>
              <a:buNone/>
              <a:defRPr sz="2000"/>
            </a:lvl3pPr>
            <a:lvl4pPr marL="0" indent="574015">
              <a:spcBef>
                <a:spcPts val="0"/>
              </a:spcBef>
              <a:buClrTx/>
              <a:buSzTx/>
              <a:buFontTx/>
              <a:buNone/>
              <a:defRPr sz="2000"/>
            </a:lvl4pPr>
            <a:lvl5pPr marL="0" indent="765353">
              <a:spcBef>
                <a:spcPts val="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904490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569933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13"/>
          </p:nvPr>
        </p:nvSpPr>
        <p:spPr>
          <a:xfrm>
            <a:off x="6393656" y="1866305"/>
            <a:ext cx="5238750" cy="4464844"/>
          </a:xfrm>
          <a:prstGeom prst="rect">
            <a:avLst/>
          </a:prstGeom>
          <a:ln w="9525">
            <a:round/>
          </a:ln>
        </p:spPr>
        <p:txBody>
          <a:bodyPr lIns="76534" tIns="38267" rIns="76534" bIns="38267"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476250" y="1928812"/>
            <a:ext cx="5453063" cy="4464844"/>
          </a:xfrm>
          <a:prstGeom prst="rect">
            <a:avLst/>
          </a:prstGeom>
        </p:spPr>
        <p:txBody>
          <a:bodyPr/>
          <a:lstStyle>
            <a:lvl1pPr marL="329527" indent="-329527">
              <a:spcBef>
                <a:spcPts val="1507"/>
              </a:spcBef>
              <a:buSzPct val="65000"/>
              <a:defRPr sz="2500"/>
            </a:lvl1pPr>
            <a:lvl2pPr marL="659054" indent="-329527">
              <a:spcBef>
                <a:spcPts val="1507"/>
              </a:spcBef>
              <a:buSzPct val="65000"/>
              <a:defRPr sz="2500"/>
            </a:lvl2pPr>
            <a:lvl3pPr marL="988581" indent="-329527">
              <a:spcBef>
                <a:spcPts val="1507"/>
              </a:spcBef>
              <a:buSzPct val="65000"/>
              <a:defRPr sz="2500"/>
            </a:lvl3pPr>
            <a:lvl4pPr marL="1318108" indent="-329527">
              <a:spcBef>
                <a:spcPts val="1507"/>
              </a:spcBef>
              <a:buSzPct val="65000"/>
              <a:defRPr sz="2500"/>
            </a:lvl4pPr>
            <a:lvl5pPr marL="1647635" indent="-329527">
              <a:spcBef>
                <a:spcPts val="1507"/>
              </a:spcBef>
              <a:buSzPct val="65000"/>
              <a:defRPr sz="25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408545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031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262282" y="5332657"/>
            <a:ext cx="6261376" cy="870024"/>
          </a:xfrm>
          <a:prstGeom prst="rect">
            <a:avLst/>
          </a:prstGeom>
        </p:spPr>
        <p:txBody>
          <a:bodyPr vert="horz" lIns="91440" tIns="45720" rIns="91440" bIns="45720" rtlCol="0" anchor="ctr">
            <a:normAutofit/>
          </a:bodyPr>
          <a:lstStyle>
            <a:lvl1pPr>
              <a:defRPr spc="-150">
                <a:solidFill>
                  <a:schemeClr val="accent6"/>
                </a:solidFill>
              </a:defRPr>
            </a:lvl1pPr>
          </a:lstStyle>
          <a:p>
            <a:r>
              <a:rPr lang="en-US" dirty="0" smtClean="0"/>
              <a:t>Click to edit Master title</a:t>
            </a:r>
            <a:endParaRPr lang="en-US" dirty="0"/>
          </a:p>
        </p:txBody>
      </p:sp>
      <p:sp>
        <p:nvSpPr>
          <p:cNvPr id="4" name="Text Placeholder 3"/>
          <p:cNvSpPr>
            <a:spLocks noGrp="1"/>
          </p:cNvSpPr>
          <p:nvPr>
            <p:ph type="body" sz="half" idx="2"/>
          </p:nvPr>
        </p:nvSpPr>
        <p:spPr>
          <a:xfrm>
            <a:off x="5262282" y="6202681"/>
            <a:ext cx="6261376" cy="594360"/>
          </a:xfrm>
          <a:prstGeom prst="rect">
            <a:avLst/>
          </a:prstGeom>
        </p:spPr>
        <p:txBody>
          <a:bodyPr lIns="91440" tIns="0" rIns="91440" bIns="0">
            <a:normAutofit/>
          </a:bodyPr>
          <a:lstStyle>
            <a:lvl1pPr marL="0" indent="0" algn="r">
              <a:spcBef>
                <a:spcPts val="0"/>
              </a:spcBef>
              <a:spcAft>
                <a:spcPts val="600"/>
              </a:spcAft>
              <a:buNone/>
              <a:defRPr sz="1500" b="0" i="0">
                <a:solidFill>
                  <a:schemeClr val="accent6"/>
                </a:solidFill>
                <a:latin typeface="Ideal Sans Office" charset="0"/>
                <a:ea typeface="Ideal Sans Office" charset="0"/>
                <a:cs typeface="Ideal Sans Office"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9380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7125098" y="6459785"/>
            <a:ext cx="4030582" cy="365125"/>
          </a:xfrm>
          <a:prstGeom prst="rect">
            <a:avLst/>
          </a:prstGeom>
        </p:spPr>
        <p:txBody>
          <a:bodyPr/>
          <a:lstStyle/>
          <a:p>
            <a:r>
              <a:rPr lang="en-US" dirty="0" smtClean="0"/>
              <a:t>© 2017 DRAGONFLY SCI | CONFIDENTIAL AND PRIOPRIETARY INFORMATION</a:t>
            </a:r>
            <a:endParaRPr lang="en-US" dirty="0"/>
          </a:p>
        </p:txBody>
      </p:sp>
      <p:sp>
        <p:nvSpPr>
          <p:cNvPr id="6" name="Slide Number Placeholder 5"/>
          <p:cNvSpPr>
            <a:spLocks noGrp="1"/>
          </p:cNvSpPr>
          <p:nvPr>
            <p:ph type="sldNum" sz="quarter" idx="12"/>
          </p:nvPr>
        </p:nvSpPr>
        <p:spPr>
          <a:xfrm>
            <a:off x="11155680" y="6459785"/>
            <a:ext cx="818803" cy="365125"/>
          </a:xfrm>
          <a:prstGeom prst="rect">
            <a:avLst/>
          </a:prstGeom>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5400" b="0" spc="-3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000" b="0" i="0" cap="all" spc="0" baseline="0">
                <a:solidFill>
                  <a:schemeClr val="tx2"/>
                </a:solidFill>
                <a:latin typeface="Ideal Sans Office" charset="0"/>
                <a:ea typeface="Ideal Sans Office" charset="0"/>
                <a:cs typeface="Ideal Sans Office"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7123511" y="6459785"/>
            <a:ext cx="4030582" cy="365125"/>
          </a:xfrm>
          <a:prstGeom prst="rect">
            <a:avLst/>
          </a:prstGeom>
        </p:spPr>
        <p:txBody>
          <a:bodyPr/>
          <a:lstStyle/>
          <a:p>
            <a:r>
              <a:rPr lang="en-US" dirty="0" smtClean="0"/>
              <a:t>© 2017 DRAGONFLY SCI | CONFIDENTIAL AND PRIOPRIETARY INFORMATION</a:t>
            </a:r>
            <a:endParaRPr lang="en-US" dirty="0"/>
          </a:p>
        </p:txBody>
      </p:sp>
      <p:sp>
        <p:nvSpPr>
          <p:cNvPr id="6" name="Slide Number Placeholder 5"/>
          <p:cNvSpPr>
            <a:spLocks noGrp="1"/>
          </p:cNvSpPr>
          <p:nvPr>
            <p:ph type="sldNum" sz="quarter" idx="12"/>
          </p:nvPr>
        </p:nvSpPr>
        <p:spPr>
          <a:xfrm>
            <a:off x="11155680" y="6459785"/>
            <a:ext cx="818803" cy="365125"/>
          </a:xfrm>
          <a:prstGeom prst="rect">
            <a:avLst/>
          </a:prstGeom>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406722"/>
            <a:ext cx="1884999" cy="4712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7125098" y="6459785"/>
            <a:ext cx="4030582" cy="365125"/>
          </a:xfrm>
          <a:prstGeom prst="rect">
            <a:avLst/>
          </a:prstGeom>
        </p:spPr>
        <p:txBody>
          <a:bodyPr/>
          <a:lstStyle/>
          <a:p>
            <a:r>
              <a:rPr lang="en-US" dirty="0" smtClean="0"/>
              <a:t>© 2017 DRAGONFLY SCI | CONFIDENTIAL AND PRIOPRIETARY INFORMATION</a:t>
            </a:r>
            <a:endParaRPr lang="en-US" dirty="0"/>
          </a:p>
        </p:txBody>
      </p:sp>
      <p:sp>
        <p:nvSpPr>
          <p:cNvPr id="7" name="Slide Number Placeholder 6"/>
          <p:cNvSpPr>
            <a:spLocks noGrp="1"/>
          </p:cNvSpPr>
          <p:nvPr>
            <p:ph type="sldNum" sz="quarter" idx="12"/>
          </p:nvPr>
        </p:nvSpPr>
        <p:spPr>
          <a:xfrm>
            <a:off x="11155680" y="6459785"/>
            <a:ext cx="818803" cy="365125"/>
          </a:xfrm>
          <a:prstGeom prst="rect">
            <a:avLst/>
          </a:prstGeom>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7125098" y="6459785"/>
            <a:ext cx="4030582" cy="365125"/>
          </a:xfrm>
          <a:prstGeom prst="rect">
            <a:avLst/>
          </a:prstGeom>
        </p:spPr>
        <p:txBody>
          <a:bodyPr/>
          <a:lstStyle/>
          <a:p>
            <a:r>
              <a:rPr lang="en-US" dirty="0" smtClean="0"/>
              <a:t>© 2017 DRAGONFLY SCI | CONFIDENTIAL AND PRIOPRIETARY INFORMATION</a:t>
            </a:r>
            <a:endParaRPr lang="en-US" dirty="0"/>
          </a:p>
        </p:txBody>
      </p:sp>
      <p:sp>
        <p:nvSpPr>
          <p:cNvPr id="9" name="Slide Number Placeholder 8"/>
          <p:cNvSpPr>
            <a:spLocks noGrp="1"/>
          </p:cNvSpPr>
          <p:nvPr>
            <p:ph type="sldNum" sz="quarter" idx="12"/>
          </p:nvPr>
        </p:nvSpPr>
        <p:spPr>
          <a:xfrm>
            <a:off x="11155680" y="6459785"/>
            <a:ext cx="818803" cy="365125"/>
          </a:xfrm>
          <a:prstGeom prst="rect">
            <a:avLst/>
          </a:prstGeom>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7125098" y="6459785"/>
            <a:ext cx="4030582" cy="365125"/>
          </a:xfrm>
          <a:prstGeom prst="rect">
            <a:avLst/>
          </a:prstGeom>
        </p:spPr>
        <p:txBody>
          <a:bodyPr/>
          <a:lstStyle/>
          <a:p>
            <a:r>
              <a:rPr lang="en-US" dirty="0" smtClean="0"/>
              <a:t>© 2017 DRAGONFLY SCI | CONFIDENTIAL AND PRIOPRIETARY INFORMATION</a:t>
            </a:r>
            <a:endParaRPr lang="en-US" dirty="0"/>
          </a:p>
        </p:txBody>
      </p:sp>
      <p:sp>
        <p:nvSpPr>
          <p:cNvPr id="5" name="Slide Number Placeholder 4"/>
          <p:cNvSpPr>
            <a:spLocks noGrp="1"/>
          </p:cNvSpPr>
          <p:nvPr>
            <p:ph type="sldNum" sz="quarter" idx="12"/>
          </p:nvPr>
        </p:nvSpPr>
        <p:spPr>
          <a:xfrm>
            <a:off x="11155680" y="6459785"/>
            <a:ext cx="818803" cy="365125"/>
          </a:xfrm>
          <a:prstGeom prst="rect">
            <a:avLst/>
          </a:prstGeom>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a:xfrm>
            <a:off x="7123511" y="6459785"/>
            <a:ext cx="4030582" cy="365125"/>
          </a:xfrm>
          <a:prstGeom prst="rect">
            <a:avLst/>
          </a:prstGeom>
        </p:spPr>
        <p:txBody>
          <a:bodyPr/>
          <a:lstStyle>
            <a:lvl1pPr>
              <a:defRPr>
                <a:solidFill>
                  <a:srgbClr val="FFFFFF"/>
                </a:solidFill>
              </a:defRPr>
            </a:lvl1pPr>
          </a:lstStyle>
          <a:p>
            <a:r>
              <a:rPr lang="en-US" dirty="0" smtClean="0"/>
              <a:t>© 2017 DRAGONFLY SCI | CONFIDENTIAL AND PRIOPRIETARY INFORMATION</a:t>
            </a:r>
            <a:endParaRPr lang="en-US" dirty="0"/>
          </a:p>
        </p:txBody>
      </p:sp>
      <p:sp>
        <p:nvSpPr>
          <p:cNvPr id="9" name="Slide Number Placeholder 8"/>
          <p:cNvSpPr>
            <a:spLocks noGrp="1"/>
          </p:cNvSpPr>
          <p:nvPr>
            <p:ph type="sldNum" sz="quarter" idx="12"/>
          </p:nvPr>
        </p:nvSpPr>
        <p:spPr>
          <a:xfrm>
            <a:off x="11155680" y="6459785"/>
            <a:ext cx="818803" cy="365125"/>
          </a:xfrm>
          <a:prstGeom prst="rect">
            <a:avLst/>
          </a:prstGeom>
        </p:spPr>
        <p:txBody>
          <a:bodyPr/>
          <a:lstStyle/>
          <a:p>
            <a:fld id="{4FAB73BC-B049-4115-A692-8D63A059BFB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406722"/>
            <a:ext cx="1884999" cy="4712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solidFill>
                  <a:schemeClr val="tx1"/>
                </a:solidFill>
              </a:defRPr>
            </a:lvl1pPr>
          </a:lstStyle>
          <a:p>
            <a:r>
              <a:rPr lang="en-US" dirty="0" smtClean="0"/>
              <a:t>© 2017 DRAGONFLY SCI | CONFIDENTIAL AND PRIOPRIETARY INFORMATION</a:t>
            </a:r>
            <a:endParaRPr lang="en-US" dirty="0"/>
          </a:p>
        </p:txBody>
      </p:sp>
      <p:sp>
        <p:nvSpPr>
          <p:cNvPr id="10" name="Slide Number Placeholder 9"/>
          <p:cNvSpPr>
            <a:spLocks noGrp="1"/>
          </p:cNvSpPr>
          <p:nvPr>
            <p:ph type="sldNum" sz="quarter" idx="11"/>
          </p:nvPr>
        </p:nvSpPr>
        <p:spPr/>
        <p:txBody>
          <a:bodyPr/>
          <a:lstStyle>
            <a:lvl1pPr>
              <a:defRPr>
                <a:solidFill>
                  <a:schemeClr val="tx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53000"/>
          </a:xfrm>
          <a:solidFill>
            <a:schemeClr val="bg2">
              <a:lumMod val="90000"/>
            </a:schemeClr>
          </a:solidFill>
        </p:spPr>
        <p:txBody>
          <a:bodyPr lIns="457200" tIns="457200" anchor="t"/>
          <a:lstStyle>
            <a:lvl1pPr marL="0" indent="0">
              <a:buNone/>
              <a:defRPr sz="3200" spc="-15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7121923" y="6459785"/>
            <a:ext cx="4030582" cy="365125"/>
          </a:xfrm>
          <a:prstGeom prst="rect">
            <a:avLst/>
          </a:prstGeom>
        </p:spPr>
        <p:txBody>
          <a:bodyPr/>
          <a:lstStyle/>
          <a:p>
            <a:r>
              <a:rPr lang="en-US" dirty="0" smtClean="0"/>
              <a:t>© 2017 DRAGONFLY SCI | CONFIDENTIAL AND PRIOPRIETARY INFORMATION</a:t>
            </a:r>
            <a:endParaRPr lang="en-US" dirty="0"/>
          </a:p>
        </p:txBody>
      </p:sp>
      <p:sp>
        <p:nvSpPr>
          <p:cNvPr id="7" name="Slide Number Placeholder 6"/>
          <p:cNvSpPr>
            <a:spLocks noGrp="1"/>
          </p:cNvSpPr>
          <p:nvPr>
            <p:ph type="sldNum" sz="quarter" idx="12"/>
          </p:nvPr>
        </p:nvSpPr>
        <p:spPr>
          <a:xfrm>
            <a:off x="11155680" y="6459785"/>
            <a:ext cx="818803" cy="365125"/>
          </a:xfrm>
          <a:prstGeom prst="rect">
            <a:avLst/>
          </a:prstGeom>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image" Target="../media/image4.jpg"/><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6406722"/>
            <a:ext cx="1884999" cy="471250"/>
          </a:xfrm>
          <a:prstGeom prst="rect">
            <a:avLst/>
          </a:prstGeom>
        </p:spPr>
      </p:pic>
      <p:sp>
        <p:nvSpPr>
          <p:cNvPr id="9" name="Slide Number Placeholder 5"/>
          <p:cNvSpPr>
            <a:spLocks noGrp="1"/>
          </p:cNvSpPr>
          <p:nvPr>
            <p:ph type="sldNum" sz="quarter" idx="4"/>
          </p:nvPr>
        </p:nvSpPr>
        <p:spPr>
          <a:xfrm>
            <a:off x="11155680" y="6459785"/>
            <a:ext cx="818803" cy="365125"/>
          </a:xfrm>
          <a:prstGeom prst="rect">
            <a:avLst/>
          </a:prstGeom>
        </p:spPr>
        <p:txBody>
          <a:bodyPr vert="horz" lIns="91440" tIns="45720" rIns="91440" bIns="45720" rtlCol="0" anchor="ctr"/>
          <a:lstStyle>
            <a:lvl1pPr algn="r">
              <a:defRPr sz="1050" b="0" i="0">
                <a:solidFill>
                  <a:schemeClr val="bg1"/>
                </a:solidFill>
                <a:latin typeface="Ideal Sans Office" charset="0"/>
                <a:ea typeface="Ideal Sans Office" charset="0"/>
                <a:cs typeface="Ideal Sans Office" charset="0"/>
              </a:defRPr>
            </a:lvl1pPr>
          </a:lstStyle>
          <a:p>
            <a:fld id="{4FAB73BC-B049-4115-A692-8D63A059BFB8}" type="slidenum">
              <a:rPr lang="en-US" smtClean="0"/>
              <a:pPr/>
              <a:t>‹#›</a:t>
            </a:fld>
            <a:endParaRPr lang="en-US" dirty="0"/>
          </a:p>
        </p:txBody>
      </p:sp>
      <p:sp>
        <p:nvSpPr>
          <p:cNvPr id="12" name="Footer Placeholder 24"/>
          <p:cNvSpPr>
            <a:spLocks noGrp="1"/>
          </p:cNvSpPr>
          <p:nvPr>
            <p:ph type="ftr" sz="quarter" idx="3"/>
          </p:nvPr>
        </p:nvSpPr>
        <p:spPr>
          <a:xfrm>
            <a:off x="7040880" y="6459785"/>
            <a:ext cx="4114800" cy="365125"/>
          </a:xfrm>
          <a:prstGeom prst="rect">
            <a:avLst/>
          </a:prstGeom>
        </p:spPr>
        <p:txBody>
          <a:bodyPr vert="horz" lIns="91440" tIns="45720" rIns="91440" bIns="45720" rtlCol="0" anchor="ctr"/>
          <a:lstStyle>
            <a:lvl1pPr algn="r">
              <a:defRPr sz="700" b="0" i="0">
                <a:solidFill>
                  <a:schemeClr val="bg1"/>
                </a:solidFill>
                <a:latin typeface="Ideal Sans Office" charset="0"/>
                <a:ea typeface="Ideal Sans Office" charset="0"/>
                <a:cs typeface="Ideal Sans Office" charset="0"/>
              </a:defRPr>
            </a:lvl1pPr>
          </a:lstStyle>
          <a:p>
            <a:r>
              <a:rPr lang="en-US" dirty="0" smtClean="0"/>
              <a:t>© 2017 DRAGONFLY SCI | CONFIDENTIAL AND PRIOPRIETARY INFORMATION</a:t>
            </a:r>
            <a:endParaRPr lang="en-US" dirty="0"/>
          </a:p>
        </p:txBody>
      </p:sp>
    </p:spTree>
    <p:extLst>
      <p:ext uri="{BB962C8B-B14F-4D97-AF65-F5344CB8AC3E}">
        <p14:creationId xmlns:p14="http://schemas.microsoft.com/office/powerpoint/2010/main" val="15974874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910" r:id="rId10"/>
    <p:sldLayoutId id="2147483911" r:id="rId11"/>
    <p:sldLayoutId id="2147483912" r:id="rId12"/>
  </p:sldLayoutIdLst>
  <p:hf hdr="0" dt="0"/>
  <p:txStyles>
    <p:titleStyle>
      <a:lvl1pPr algn="l" defTabSz="914400" rtl="0" eaLnBrk="1" latinLnBrk="0" hangingPunct="1">
        <a:lnSpc>
          <a:spcPct val="85000"/>
        </a:lnSpc>
        <a:spcBef>
          <a:spcPct val="0"/>
        </a:spcBef>
        <a:buNone/>
        <a:defRPr sz="3600" b="0" i="0" kern="1200" spc="-150" baseline="0">
          <a:solidFill>
            <a:schemeClr val="tx1"/>
          </a:solidFill>
          <a:latin typeface="Ideal Sans Office" charset="0"/>
          <a:ea typeface="Ideal Sans Office" charset="0"/>
          <a:cs typeface="Ideal Sans Office" charset="0"/>
        </a:defRPr>
      </a:lvl1pPr>
    </p:titleStyle>
    <p:bodyStyle>
      <a:lvl1pPr marL="0" indent="0" algn="l" defTabSz="914400" rtl="0" eaLnBrk="1" latinLnBrk="0" hangingPunct="1">
        <a:lnSpc>
          <a:spcPct val="90000"/>
        </a:lnSpc>
        <a:spcBef>
          <a:spcPts val="1200"/>
        </a:spcBef>
        <a:spcAft>
          <a:spcPts val="200"/>
        </a:spcAft>
        <a:buClr>
          <a:schemeClr val="accent6"/>
        </a:buClr>
        <a:buSzPct val="125000"/>
        <a:buFont typeface="Courier New" charset="0"/>
        <a:buNone/>
        <a:defRPr sz="2000" b="0" i="0" kern="1200" spc="0">
          <a:solidFill>
            <a:schemeClr val="accent6"/>
          </a:solidFill>
          <a:latin typeface="Ideal Sans Office" charset="0"/>
          <a:ea typeface="Ideal Sans Office" charset="0"/>
          <a:cs typeface="Ideal Sans Office" charset="0"/>
        </a:defRPr>
      </a:lvl1pPr>
      <a:lvl2pPr marL="384048" indent="-182880" algn="l" defTabSz="914400" rtl="0" eaLnBrk="1" latinLnBrk="0" hangingPunct="1">
        <a:lnSpc>
          <a:spcPct val="90000"/>
        </a:lnSpc>
        <a:spcBef>
          <a:spcPts val="200"/>
        </a:spcBef>
        <a:spcAft>
          <a:spcPts val="400"/>
        </a:spcAft>
        <a:buClr>
          <a:schemeClr val="accent6"/>
        </a:buClr>
        <a:buSzPct val="110000"/>
        <a:buFont typeface="Courier New" charset="0"/>
        <a:buChar char="o"/>
        <a:defRPr sz="1800" b="0" i="0" kern="1200" spc="0">
          <a:solidFill>
            <a:schemeClr val="accent6"/>
          </a:solidFill>
          <a:latin typeface="Ideal Sans Office" charset="0"/>
          <a:ea typeface="Ideal Sans Office" charset="0"/>
          <a:cs typeface="Ideal Sans Office" charset="0"/>
        </a:defRPr>
      </a:lvl2pPr>
      <a:lvl3pPr marL="566928" indent="-182880" algn="l" defTabSz="914400" rtl="0" eaLnBrk="1" latinLnBrk="0" hangingPunct="1">
        <a:lnSpc>
          <a:spcPct val="90000"/>
        </a:lnSpc>
        <a:spcBef>
          <a:spcPts val="200"/>
        </a:spcBef>
        <a:spcAft>
          <a:spcPts val="400"/>
        </a:spcAft>
        <a:buClr>
          <a:schemeClr val="accent6"/>
        </a:buClr>
        <a:buSzPct val="110000"/>
        <a:buFont typeface="Courier New" charset="0"/>
        <a:buChar char="o"/>
        <a:defRPr sz="1400" b="0" i="0" kern="1200" spc="0">
          <a:solidFill>
            <a:schemeClr val="accent6"/>
          </a:solidFill>
          <a:latin typeface="Ideal Sans Office" charset="0"/>
          <a:ea typeface="Ideal Sans Office" charset="0"/>
          <a:cs typeface="Ideal Sans Office" charset="0"/>
        </a:defRPr>
      </a:lvl3pPr>
      <a:lvl4pPr marL="749808" indent="-182880" algn="l" defTabSz="914400" rtl="0" eaLnBrk="1" latinLnBrk="0" hangingPunct="1">
        <a:lnSpc>
          <a:spcPct val="90000"/>
        </a:lnSpc>
        <a:spcBef>
          <a:spcPts val="200"/>
        </a:spcBef>
        <a:spcAft>
          <a:spcPts val="400"/>
        </a:spcAft>
        <a:buClr>
          <a:schemeClr val="accent6"/>
        </a:buClr>
        <a:buSzPct val="110000"/>
        <a:buFont typeface="Courier New" charset="0"/>
        <a:buChar char="o"/>
        <a:defRPr sz="1400" b="0" i="0" kern="1200" spc="0">
          <a:solidFill>
            <a:schemeClr val="accent6"/>
          </a:solidFill>
          <a:latin typeface="Ideal Sans Office" charset="0"/>
          <a:ea typeface="Ideal Sans Office" charset="0"/>
          <a:cs typeface="Ideal Sans Office" charset="0"/>
        </a:defRPr>
      </a:lvl4pPr>
      <a:lvl5pPr marL="932688" indent="-182880" algn="l" defTabSz="914400" rtl="0" eaLnBrk="1" latinLnBrk="0" hangingPunct="1">
        <a:lnSpc>
          <a:spcPct val="90000"/>
        </a:lnSpc>
        <a:spcBef>
          <a:spcPts val="200"/>
        </a:spcBef>
        <a:spcAft>
          <a:spcPts val="400"/>
        </a:spcAft>
        <a:buClr>
          <a:schemeClr val="accent6"/>
        </a:buClr>
        <a:buSzPct val="110000"/>
        <a:buFont typeface="Courier New" charset="0"/>
        <a:buChar char="o"/>
        <a:defRPr sz="1400" b="0" i="0" kern="1200" spc="0">
          <a:solidFill>
            <a:schemeClr val="accent6"/>
          </a:solidFill>
          <a:latin typeface="Ideal Sans Office" charset="0"/>
          <a:ea typeface="Ideal Sans Office" charset="0"/>
          <a:cs typeface="Ideal Sans Office" charset="0"/>
        </a:defRPr>
      </a:lvl5pPr>
      <a:lvl6pPr marL="1100000" indent="-228600" algn="l" defTabSz="914400" rtl="0" eaLnBrk="1" latinLnBrk="0" hangingPunct="1">
        <a:lnSpc>
          <a:spcPct val="90000"/>
        </a:lnSpc>
        <a:spcBef>
          <a:spcPts val="200"/>
        </a:spcBef>
        <a:spcAft>
          <a:spcPts val="400"/>
        </a:spcAft>
        <a:buClr>
          <a:schemeClr val="accent6"/>
        </a:buClr>
        <a:buSzPct val="110000"/>
        <a:buFont typeface="Courier New" charset="0"/>
        <a:buChar char="o"/>
        <a:defRPr sz="1400" kern="1200">
          <a:solidFill>
            <a:schemeClr val="accent6"/>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5528" y="3968938"/>
            <a:ext cx="7651377" cy="149057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itle Placeholder 1"/>
          <p:cNvSpPr txBox="1">
            <a:spLocks/>
          </p:cNvSpPr>
          <p:nvPr userDrawn="1"/>
        </p:nvSpPr>
        <p:spPr>
          <a:xfrm>
            <a:off x="3675528" y="4937126"/>
            <a:ext cx="7651378" cy="149057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b="0" i="0" kern="1200">
                <a:solidFill>
                  <a:schemeClr val="tx1"/>
                </a:solidFill>
                <a:latin typeface="Ideal Sans Office" charset="0"/>
                <a:ea typeface="Ideal Sans Office" charset="0"/>
                <a:cs typeface="Ideal Sans Office" charset="0"/>
              </a:defRPr>
            </a:lvl1pPr>
          </a:lstStyle>
          <a:p>
            <a:r>
              <a:rPr lang="en-US" sz="2400" dirty="0" smtClean="0"/>
              <a:t>Click to edit Master 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59" y="472888"/>
            <a:ext cx="4996928" cy="1249232"/>
          </a:xfrm>
          <a:prstGeom prst="rect">
            <a:avLst/>
          </a:prstGeom>
        </p:spPr>
      </p:pic>
    </p:spTree>
    <p:extLst>
      <p:ext uri="{BB962C8B-B14F-4D97-AF65-F5344CB8AC3E}">
        <p14:creationId xmlns:p14="http://schemas.microsoft.com/office/powerpoint/2010/main" val="1794481267"/>
      </p:ext>
    </p:extLst>
  </p:cSld>
  <p:clrMap bg1="lt1" tx1="dk1" bg2="lt2" tx2="dk2" accent1="accent1" accent2="accent2" accent3="accent3" accent4="accent4" accent5="accent5" accent6="accent6" hlink="hlink" folHlink="folHlink"/>
  <p:sldLayoutIdLst>
    <p:sldLayoutId id="2147483901" r:id="rId1"/>
  </p:sldLayoutIdLst>
  <p:hf hdr="0" dt="0"/>
  <p:txStyles>
    <p:titleStyle>
      <a:lvl1pPr algn="r" defTabSz="914400" rtl="0" eaLnBrk="1" latinLnBrk="0" hangingPunct="1">
        <a:lnSpc>
          <a:spcPct val="90000"/>
        </a:lnSpc>
        <a:spcBef>
          <a:spcPct val="0"/>
        </a:spcBef>
        <a:buNone/>
        <a:defRPr sz="4000" b="0" i="0" kern="1200" spc="-150">
          <a:solidFill>
            <a:schemeClr val="accent6"/>
          </a:solidFill>
          <a:latin typeface="Ideal Sans Office" charset="0"/>
          <a:ea typeface="Ideal Sans Office" charset="0"/>
          <a:cs typeface="Ideal Sans Offic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365" y="896936"/>
            <a:ext cx="1380099" cy="1380099"/>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277035" cy="2277035"/>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68117" y="1"/>
            <a:ext cx="2823881" cy="2823881"/>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303930"/>
            <a:ext cx="4589464" cy="1963271"/>
          </a:xfrm>
          <a:prstGeom prst="rect">
            <a:avLst/>
          </a:pr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294096"/>
            <a:ext cx="1506071" cy="1506071"/>
          </a:xfrm>
          <a:prstGeom prst="rect">
            <a:avLst/>
          </a:prstGeom>
        </p:spPr>
      </p:pic>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359" y="1645908"/>
            <a:ext cx="3081611" cy="1770856"/>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32717" y="0"/>
            <a:ext cx="3108505" cy="1619013"/>
          </a:xfrm>
          <a:prstGeom prst="rect">
            <a:avLst/>
          </a:prstGeom>
        </p:spPr>
      </p:pic>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01000" y="4160746"/>
            <a:ext cx="3823444" cy="955861"/>
          </a:xfrm>
          <a:prstGeom prst="rect">
            <a:avLst/>
          </a:prstGeom>
        </p:spPr>
      </p:pic>
    </p:spTree>
    <p:extLst>
      <p:ext uri="{BB962C8B-B14F-4D97-AF65-F5344CB8AC3E}">
        <p14:creationId xmlns:p14="http://schemas.microsoft.com/office/powerpoint/2010/main" val="215358096"/>
      </p:ext>
    </p:extLst>
  </p:cSld>
  <p:clrMap bg1="lt1" tx1="dk1" bg2="lt2" tx2="dk2" accent1="accent1" accent2="accent2" accent3="accent3" accent4="accent4" accent5="accent5" accent6="accent6" hlink="hlink" folHlink="folHlink"/>
  <p:sldLayoutIdLst>
    <p:sldLayoutId id="2147483909" r:id="rId1"/>
  </p:sldLayoutIdLst>
  <p:hf hdr="0" dt="0"/>
  <p:txStyles>
    <p:titleStyle>
      <a:lvl1pPr algn="r" defTabSz="914400" rtl="0" eaLnBrk="1" latinLnBrk="0" hangingPunct="1">
        <a:lnSpc>
          <a:spcPct val="90000"/>
        </a:lnSpc>
        <a:spcBef>
          <a:spcPct val="0"/>
        </a:spcBef>
        <a:buNone/>
        <a:defRPr sz="3200" b="0" i="0" kern="1200">
          <a:solidFill>
            <a:schemeClr val="tx1"/>
          </a:solidFill>
          <a:latin typeface="Ideal Sans Office" charset="0"/>
          <a:ea typeface="Ideal Sans Office" charset="0"/>
          <a:cs typeface="Ideal Sans Offic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778" y="5332657"/>
            <a:ext cx="7868880" cy="870024"/>
          </a:xfrm>
        </p:spPr>
        <p:txBody>
          <a:bodyPr>
            <a:normAutofit fontScale="90000"/>
          </a:bodyPr>
          <a:lstStyle/>
          <a:p>
            <a:r>
              <a:rPr lang="en-US" dirty="0">
                <a:solidFill>
                  <a:schemeClr val="tx1"/>
                </a:solidFill>
              </a:rPr>
              <a:t>Consumer Sensory </a:t>
            </a:r>
            <a:r>
              <a:rPr lang="en-US" dirty="0" smtClean="0">
                <a:solidFill>
                  <a:schemeClr val="tx1"/>
                </a:solidFill>
              </a:rPr>
              <a:t>Research for Craft Brewers</a:t>
            </a:r>
            <a:endParaRPr lang="en-US" sz="2700" dirty="0">
              <a:solidFill>
                <a:schemeClr val="tx1"/>
              </a:solidFill>
            </a:endParaRPr>
          </a:p>
        </p:txBody>
      </p:sp>
      <p:sp>
        <p:nvSpPr>
          <p:cNvPr id="3" name="Text Placeholder 2"/>
          <p:cNvSpPr>
            <a:spLocks noGrp="1"/>
          </p:cNvSpPr>
          <p:nvPr>
            <p:ph type="body" sz="half" idx="2"/>
          </p:nvPr>
        </p:nvSpPr>
        <p:spPr/>
        <p:txBody>
          <a:bodyPr/>
          <a:lstStyle/>
          <a:p>
            <a:r>
              <a:rPr lang="en-US" dirty="0" smtClean="0"/>
              <a:t>November 6, 2017</a:t>
            </a:r>
            <a:endParaRPr lang="en-US" dirty="0"/>
          </a:p>
        </p:txBody>
      </p:sp>
    </p:spTree>
    <p:extLst>
      <p:ext uri="{BB962C8B-B14F-4D97-AF65-F5344CB8AC3E}">
        <p14:creationId xmlns:p14="http://schemas.microsoft.com/office/powerpoint/2010/main" val="1231145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Products Vary</a:t>
            </a:r>
            <a:endParaRPr lang="en-US" dirty="0"/>
          </a:p>
        </p:txBody>
      </p:sp>
      <p:sp>
        <p:nvSpPr>
          <p:cNvPr id="22530" name="Rectangle 3"/>
          <p:cNvSpPr>
            <a:spLocks noGrp="1"/>
          </p:cNvSpPr>
          <p:nvPr>
            <p:ph type="body" idx="1"/>
          </p:nvPr>
        </p:nvSpPr>
        <p:spPr/>
        <p:txBody>
          <a:bodyPr>
            <a:normAutofit/>
          </a:bodyPr>
          <a:lstStyle/>
          <a:p>
            <a:r>
              <a:rPr lang="en-US" dirty="0" smtClean="0">
                <a:solidFill>
                  <a:schemeClr val="tx1"/>
                </a:solidFill>
              </a:rPr>
              <a:t>A few comments about product:</a:t>
            </a:r>
          </a:p>
          <a:p>
            <a:endParaRPr lang="en-US" dirty="0" smtClean="0">
              <a:solidFill>
                <a:schemeClr val="tx1"/>
              </a:solidFill>
            </a:endParaRPr>
          </a:p>
          <a:p>
            <a:pPr marL="509588" lvl="1" indent="-276225"/>
            <a:r>
              <a:rPr lang="en-US" sz="2000" dirty="0" smtClean="0">
                <a:solidFill>
                  <a:schemeClr val="tx1"/>
                </a:solidFill>
              </a:rPr>
              <a:t>All products are different from each other; a source of variability.</a:t>
            </a:r>
          </a:p>
          <a:p>
            <a:pPr marL="509588" lvl="1" indent="-276225"/>
            <a:endParaRPr lang="en-US" sz="2000" dirty="0" smtClean="0">
              <a:solidFill>
                <a:schemeClr val="tx1"/>
              </a:solidFill>
            </a:endParaRPr>
          </a:p>
          <a:p>
            <a:pPr marL="509588" lvl="1" indent="-276225"/>
            <a:r>
              <a:rPr lang="en-US" sz="2000" dirty="0" smtClean="0">
                <a:solidFill>
                  <a:schemeClr val="tx1"/>
                </a:solidFill>
              </a:rPr>
              <a:t>Brands and label information are influential. Products usually evaluated blind, without the benefit of brand and imagery to minimize halo/bias effects.</a:t>
            </a:r>
          </a:p>
          <a:p>
            <a:pPr marL="509588" lvl="1" indent="-276225"/>
            <a:endParaRPr lang="en-US" sz="2000" dirty="0" smtClean="0">
              <a:solidFill>
                <a:schemeClr val="tx1"/>
              </a:solidFill>
            </a:endParaRPr>
          </a:p>
          <a:p>
            <a:pPr marL="509588" lvl="1" indent="-276225"/>
            <a:r>
              <a:rPr lang="en-US" sz="2000" dirty="0" smtClean="0">
                <a:solidFill>
                  <a:schemeClr val="tx1"/>
                </a:solidFill>
              </a:rPr>
              <a:t>Some products are innately branded with embossed logos and other characteristics; e.g., chocolates, Oreo cookies, running shoes, and that limits the types of methods that can be used.</a:t>
            </a:r>
          </a:p>
          <a:p>
            <a:endParaRPr lang="en-US" dirty="0" smtClean="0">
              <a:solidFill>
                <a:schemeClr val="tx1"/>
              </a:solidFill>
            </a:endParaRPr>
          </a:p>
        </p:txBody>
      </p:sp>
    </p:spTree>
    <p:extLst>
      <p:ext uri="{BB962C8B-B14F-4D97-AF65-F5344CB8AC3E}">
        <p14:creationId xmlns:p14="http://schemas.microsoft.com/office/powerpoint/2010/main" val="463450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dirty="0" smtClean="0"/>
              <a:t>Categories of Sensory Methods</a:t>
            </a:r>
          </a:p>
        </p:txBody>
      </p:sp>
      <p:sp>
        <p:nvSpPr>
          <p:cNvPr id="23555" name="Rectangle 3"/>
          <p:cNvSpPr>
            <a:spLocks noGrp="1"/>
          </p:cNvSpPr>
          <p:nvPr>
            <p:ph type="body" idx="1"/>
          </p:nvPr>
        </p:nvSpPr>
        <p:spPr/>
        <p:txBody>
          <a:bodyPr>
            <a:normAutofit/>
          </a:bodyPr>
          <a:lstStyle/>
          <a:p>
            <a:r>
              <a:rPr lang="en-US" dirty="0" smtClean="0">
                <a:solidFill>
                  <a:schemeClr val="tx1"/>
                </a:solidFill>
              </a:rPr>
              <a:t>There are two types of sensory methods -- analytical and affective.</a:t>
            </a:r>
          </a:p>
          <a:p>
            <a:endParaRPr lang="en-US" dirty="0" smtClean="0">
              <a:solidFill>
                <a:schemeClr val="tx1"/>
              </a:solidFill>
            </a:endParaRPr>
          </a:p>
          <a:p>
            <a:pPr marL="285750" indent="-285750">
              <a:buFont typeface="Arial" panose="020B0604020202020204" pitchFamily="34" charset="0"/>
              <a:buChar char="•"/>
            </a:pPr>
            <a:r>
              <a:rPr lang="en-US" b="1" dirty="0" smtClean="0">
                <a:solidFill>
                  <a:schemeClr val="tx1"/>
                </a:solidFill>
              </a:rPr>
              <a:t>Analytical methods </a:t>
            </a:r>
            <a:r>
              <a:rPr lang="en-US" dirty="0" smtClean="0">
                <a:solidFill>
                  <a:schemeClr val="tx1"/>
                </a:solidFill>
              </a:rPr>
              <a:t>include discrimination and descriptive analysis</a:t>
            </a: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b="1" dirty="0" smtClean="0">
                <a:solidFill>
                  <a:schemeClr val="tx1"/>
                </a:solidFill>
              </a:rPr>
              <a:t>Affective methods </a:t>
            </a:r>
            <a:r>
              <a:rPr lang="en-US" dirty="0" smtClean="0">
                <a:solidFill>
                  <a:schemeClr val="tx1"/>
                </a:solidFill>
              </a:rPr>
              <a:t>include liking and preference</a:t>
            </a:r>
          </a:p>
          <a:p>
            <a:endParaRPr lang="en-US" dirty="0" smtClean="0">
              <a:solidFill>
                <a:schemeClr val="tx1"/>
              </a:solidFill>
            </a:endParaRPr>
          </a:p>
          <a:p>
            <a:r>
              <a:rPr lang="en-US" dirty="0" smtClean="0">
                <a:solidFill>
                  <a:schemeClr val="tx1"/>
                </a:solidFill>
              </a:rPr>
              <a:t>No method is more sensitive then another !!</a:t>
            </a:r>
          </a:p>
          <a:p>
            <a:pPr lvl="1"/>
            <a:endParaRPr lang="en-US" sz="2000" dirty="0" smtClean="0">
              <a:solidFill>
                <a:schemeClr val="tx1"/>
              </a:solidFill>
            </a:endParaRPr>
          </a:p>
          <a:p>
            <a:pPr lvl="2"/>
            <a:endParaRPr lang="en-US" sz="2000" dirty="0" smtClean="0">
              <a:solidFill>
                <a:schemeClr val="tx1"/>
              </a:solidFill>
            </a:endParaRPr>
          </a:p>
        </p:txBody>
      </p:sp>
    </p:spTree>
    <p:extLst>
      <p:ext uri="{BB962C8B-B14F-4D97-AF65-F5344CB8AC3E}">
        <p14:creationId xmlns:p14="http://schemas.microsoft.com/office/powerpoint/2010/main" val="1848815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dirty="0" smtClean="0"/>
              <a:t>Analytical -- Discrimination Testing</a:t>
            </a:r>
          </a:p>
        </p:txBody>
      </p:sp>
      <p:sp>
        <p:nvSpPr>
          <p:cNvPr id="24579" name="Rectangle 3"/>
          <p:cNvSpPr>
            <a:spLocks noGrp="1"/>
          </p:cNvSpPr>
          <p:nvPr>
            <p:ph type="body" idx="1"/>
          </p:nvPr>
        </p:nvSpPr>
        <p:spPr/>
        <p:txBody>
          <a:bodyPr>
            <a:noAutofit/>
          </a:bodyPr>
          <a:lstStyle/>
          <a:p>
            <a:r>
              <a:rPr lang="en-US" sz="1800" dirty="0" smtClean="0">
                <a:solidFill>
                  <a:schemeClr val="tx1"/>
                </a:solidFill>
              </a:rPr>
              <a:t>Objective is to determine whether the difference between products is perceived at a previously established level of significance.   </a:t>
            </a:r>
          </a:p>
          <a:p>
            <a:r>
              <a:rPr lang="en-US" sz="1800" dirty="0" smtClean="0">
                <a:solidFill>
                  <a:schemeClr val="tx1"/>
                </a:solidFill>
              </a:rPr>
              <a:t>By convention, we use </a:t>
            </a:r>
            <a:r>
              <a:rPr lang="el-GR" sz="1800" dirty="0" smtClean="0">
                <a:solidFill>
                  <a:schemeClr val="tx1"/>
                </a:solidFill>
              </a:rPr>
              <a:t>α</a:t>
            </a:r>
            <a:r>
              <a:rPr lang="en-US" sz="1800" dirty="0" smtClean="0">
                <a:solidFill>
                  <a:schemeClr val="tx1"/>
                </a:solidFill>
              </a:rPr>
              <a:t> = .05 or the 95% confidence level.  </a:t>
            </a:r>
          </a:p>
          <a:p>
            <a:r>
              <a:rPr lang="en-US" sz="1800" dirty="0" smtClean="0">
                <a:solidFill>
                  <a:schemeClr val="tx1"/>
                </a:solidFill>
              </a:rPr>
              <a:t>Tests require a homogeneous population of qualified subjects (must demonstrate discrimination ability).   A typical panel size is 25, but more or less can be used (an experimenter choice).  Use of repeated trials is recommended.</a:t>
            </a:r>
          </a:p>
          <a:p>
            <a:r>
              <a:rPr lang="en-US" sz="1800" dirty="0" smtClean="0">
                <a:solidFill>
                  <a:schemeClr val="tx1"/>
                </a:solidFill>
              </a:rPr>
              <a:t> Only measure whether a difference is perceived (a discrete or categorical judgment).</a:t>
            </a:r>
          </a:p>
          <a:p>
            <a:r>
              <a:rPr lang="en-US" sz="1800" dirty="0">
                <a:solidFill>
                  <a:schemeClr val="tx1"/>
                </a:solidFill>
              </a:rPr>
              <a:t>	</a:t>
            </a:r>
            <a:r>
              <a:rPr lang="en-US" sz="1800" dirty="0" smtClean="0">
                <a:solidFill>
                  <a:schemeClr val="tx1"/>
                </a:solidFill>
              </a:rPr>
              <a:t>Paired Sample Test </a:t>
            </a:r>
          </a:p>
          <a:p>
            <a:r>
              <a:rPr lang="en-US" sz="1800" dirty="0">
                <a:solidFill>
                  <a:schemeClr val="tx1"/>
                </a:solidFill>
              </a:rPr>
              <a:t>	</a:t>
            </a:r>
            <a:r>
              <a:rPr lang="en-US" sz="1800" dirty="0" smtClean="0">
                <a:solidFill>
                  <a:schemeClr val="tx1"/>
                </a:solidFill>
              </a:rPr>
              <a:t>Duo Trio Test</a:t>
            </a:r>
          </a:p>
          <a:p>
            <a:r>
              <a:rPr lang="en-US" sz="1800" dirty="0">
                <a:solidFill>
                  <a:schemeClr val="tx1"/>
                </a:solidFill>
              </a:rPr>
              <a:t>	</a:t>
            </a:r>
            <a:r>
              <a:rPr lang="en-US" sz="1800" dirty="0" smtClean="0">
                <a:solidFill>
                  <a:schemeClr val="tx1"/>
                </a:solidFill>
              </a:rPr>
              <a:t>Triangle Test</a:t>
            </a:r>
          </a:p>
          <a:p>
            <a:endParaRPr lang="en-US" sz="1800" dirty="0" smtClean="0">
              <a:solidFill>
                <a:schemeClr val="tx1"/>
              </a:solidFill>
            </a:endParaRPr>
          </a:p>
          <a:p>
            <a:endParaRPr lang="en-US" sz="1800" dirty="0" smtClean="0">
              <a:solidFill>
                <a:schemeClr val="tx1"/>
              </a:solidFill>
            </a:endParaRPr>
          </a:p>
        </p:txBody>
      </p:sp>
    </p:spTree>
    <p:extLst>
      <p:ext uri="{BB962C8B-B14F-4D97-AF65-F5344CB8AC3E}">
        <p14:creationId xmlns:p14="http://schemas.microsoft.com/office/powerpoint/2010/main" val="2560628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dirty="0" smtClean="0"/>
              <a:t>Analytical – Descriptive Analysis</a:t>
            </a:r>
          </a:p>
        </p:txBody>
      </p:sp>
      <p:sp>
        <p:nvSpPr>
          <p:cNvPr id="25603" name="Rectangle 3"/>
          <p:cNvSpPr>
            <a:spLocks noGrp="1"/>
          </p:cNvSpPr>
          <p:nvPr>
            <p:ph idx="1"/>
          </p:nvPr>
        </p:nvSpPr>
        <p:spPr/>
        <p:txBody>
          <a:bodyPr/>
          <a:lstStyle/>
          <a:p>
            <a:r>
              <a:rPr lang="en-US" sz="1800" dirty="0" smtClean="0">
                <a:solidFill>
                  <a:schemeClr val="tx1"/>
                </a:solidFill>
              </a:rPr>
              <a:t>Objective is to describe products using a sensory language and quantify the intensities of the language.  </a:t>
            </a:r>
          </a:p>
          <a:p>
            <a:endParaRPr lang="en-US" sz="1800" dirty="0" smtClean="0">
              <a:solidFill>
                <a:schemeClr val="tx1"/>
              </a:solidFill>
            </a:endParaRPr>
          </a:p>
          <a:p>
            <a:r>
              <a:rPr lang="en-US" sz="1800" dirty="0" smtClean="0">
                <a:solidFill>
                  <a:schemeClr val="tx1"/>
                </a:solidFill>
              </a:rPr>
              <a:t>A small panel procedure using ~12 subjects, all of whom are qualified based on their product usage and demonstrated discrimination skills.</a:t>
            </a:r>
          </a:p>
          <a:p>
            <a:endParaRPr lang="en-US" sz="1800" dirty="0" smtClean="0">
              <a:solidFill>
                <a:schemeClr val="tx1"/>
              </a:solidFill>
            </a:endParaRPr>
          </a:p>
          <a:p>
            <a:r>
              <a:rPr lang="en-US" sz="1800" dirty="0" smtClean="0">
                <a:solidFill>
                  <a:schemeClr val="tx1"/>
                </a:solidFill>
              </a:rPr>
              <a:t>The results provide visual displays or maps of products and their spatial relationships.</a:t>
            </a:r>
          </a:p>
          <a:p>
            <a:endParaRPr lang="en-US" sz="1800" dirty="0" smtClean="0">
              <a:solidFill>
                <a:schemeClr val="tx1"/>
              </a:solidFill>
            </a:endParaRPr>
          </a:p>
        </p:txBody>
      </p:sp>
    </p:spTree>
    <p:extLst>
      <p:ext uri="{BB962C8B-B14F-4D97-AF65-F5344CB8AC3E}">
        <p14:creationId xmlns:p14="http://schemas.microsoft.com/office/powerpoint/2010/main" val="662289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p:cNvSpPr>
          <p:nvPr>
            <p:ph type="title"/>
          </p:nvPr>
        </p:nvSpPr>
        <p:spPr/>
        <p:txBody>
          <a:bodyPr/>
          <a:lstStyle/>
          <a:p>
            <a:r>
              <a:rPr lang="en-US" dirty="0" smtClean="0"/>
              <a:t>A Sensory Map (QDA Spider Plot) </a:t>
            </a:r>
          </a:p>
        </p:txBody>
      </p:sp>
      <p:sp>
        <p:nvSpPr>
          <p:cNvPr id="26628" name="Text Box 7"/>
          <p:cNvSpPr txBox="1">
            <a:spLocks noChangeArrowheads="1"/>
          </p:cNvSpPr>
          <p:nvPr/>
        </p:nvSpPr>
        <p:spPr bwMode="auto">
          <a:xfrm>
            <a:off x="660400" y="6083300"/>
            <a:ext cx="1071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smtClean="0"/>
              <a:t>Intensity </a:t>
            </a:r>
            <a:r>
              <a:rPr lang="en-US" i="1" dirty="0"/>
              <a:t>is measured from the center to the end </a:t>
            </a:r>
            <a:r>
              <a:rPr lang="en-US" i="1" dirty="0" smtClean="0"/>
              <a:t>line for each attribute </a:t>
            </a:r>
            <a:r>
              <a:rPr lang="en-US" i="1" dirty="0"/>
              <a:t>for </a:t>
            </a:r>
            <a:r>
              <a:rPr lang="en-US" i="1" dirty="0" smtClean="0"/>
              <a:t>each product.</a:t>
            </a:r>
            <a:endParaRPr lang="en-US" i="1"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525092888"/>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824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p:cNvSpPr>
          <p:nvPr>
            <p:ph type="title"/>
          </p:nvPr>
        </p:nvSpPr>
        <p:spPr/>
        <p:txBody>
          <a:bodyPr/>
          <a:lstStyle/>
          <a:p>
            <a:r>
              <a:rPr lang="en-US" dirty="0" smtClean="0"/>
              <a:t>A Sensory Map (QDA Spider Plot) </a:t>
            </a:r>
          </a:p>
        </p:txBody>
      </p:sp>
      <p:sp>
        <p:nvSpPr>
          <p:cNvPr id="26628" name="Text Box 7"/>
          <p:cNvSpPr txBox="1">
            <a:spLocks noChangeArrowheads="1"/>
          </p:cNvSpPr>
          <p:nvPr/>
        </p:nvSpPr>
        <p:spPr bwMode="auto">
          <a:xfrm>
            <a:off x="660400" y="6083300"/>
            <a:ext cx="1071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smtClean="0"/>
              <a:t>Intensity </a:t>
            </a:r>
            <a:r>
              <a:rPr lang="en-US" i="1" dirty="0"/>
              <a:t>is measured from the center to the end </a:t>
            </a:r>
            <a:r>
              <a:rPr lang="en-US" i="1" dirty="0" smtClean="0"/>
              <a:t>line for each attribute </a:t>
            </a:r>
            <a:r>
              <a:rPr lang="en-US" i="1" dirty="0"/>
              <a:t>for </a:t>
            </a:r>
            <a:r>
              <a:rPr lang="en-US" i="1" dirty="0" smtClean="0"/>
              <a:t>each product.</a:t>
            </a:r>
            <a:endParaRPr lang="en-US" i="1"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640729789"/>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5954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smtClean="0"/>
              <a:t>Affective -- Preference</a:t>
            </a:r>
            <a:endParaRPr lang="en-US" dirty="0" smtClean="0"/>
          </a:p>
        </p:txBody>
      </p:sp>
      <p:sp>
        <p:nvSpPr>
          <p:cNvPr id="28675" name="Rectangle 3"/>
          <p:cNvSpPr>
            <a:spLocks noGrp="1"/>
          </p:cNvSpPr>
          <p:nvPr>
            <p:ph idx="1"/>
          </p:nvPr>
        </p:nvSpPr>
        <p:spPr/>
        <p:txBody>
          <a:bodyPr/>
          <a:lstStyle/>
          <a:p>
            <a:r>
              <a:rPr lang="en-US" dirty="0" smtClean="0">
                <a:solidFill>
                  <a:schemeClr val="tx1"/>
                </a:solidFill>
              </a:rPr>
              <a:t>Measure preference for one product  vs. another.</a:t>
            </a:r>
          </a:p>
          <a:p>
            <a:endParaRPr lang="en-US" dirty="0" smtClean="0">
              <a:solidFill>
                <a:schemeClr val="tx1"/>
              </a:solidFill>
            </a:endParaRPr>
          </a:p>
          <a:p>
            <a:r>
              <a:rPr lang="en-US" dirty="0" smtClean="0">
                <a:solidFill>
                  <a:schemeClr val="tx1"/>
                </a:solidFill>
              </a:rPr>
              <a:t>Uses ~ 50+ consumers meeting test objective and demographic profile.  </a:t>
            </a:r>
          </a:p>
          <a:p>
            <a:endParaRPr lang="en-US" dirty="0" smtClean="0">
              <a:solidFill>
                <a:schemeClr val="tx1"/>
              </a:solidFill>
            </a:endParaRPr>
          </a:p>
          <a:p>
            <a:r>
              <a:rPr lang="en-US" dirty="0" smtClean="0">
                <a:solidFill>
                  <a:schemeClr val="tx1"/>
                </a:solidFill>
              </a:rPr>
              <a:t>Consumers do not need to demonstrate discrimination ability, but must be users and likers of the product/category.</a:t>
            </a:r>
          </a:p>
          <a:p>
            <a:endParaRPr lang="en-US" dirty="0" smtClean="0"/>
          </a:p>
        </p:txBody>
      </p:sp>
    </p:spTree>
    <p:extLst>
      <p:ext uri="{BB962C8B-B14F-4D97-AF65-F5344CB8AC3E}">
        <p14:creationId xmlns:p14="http://schemas.microsoft.com/office/powerpoint/2010/main" val="3893530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en-US" dirty="0" smtClean="0"/>
              <a:t>Affective -- Hedonic</a:t>
            </a:r>
          </a:p>
        </p:txBody>
      </p:sp>
      <p:sp>
        <p:nvSpPr>
          <p:cNvPr id="29699" name="Rectangle 3"/>
          <p:cNvSpPr>
            <a:spLocks noGrp="1"/>
          </p:cNvSpPr>
          <p:nvPr>
            <p:ph idx="1"/>
          </p:nvPr>
        </p:nvSpPr>
        <p:spPr/>
        <p:txBody>
          <a:bodyPr/>
          <a:lstStyle/>
          <a:p>
            <a:r>
              <a:rPr lang="en-US" sz="1800" dirty="0" smtClean="0">
                <a:solidFill>
                  <a:schemeClr val="tx1"/>
                </a:solidFill>
              </a:rPr>
              <a:t>Measures degree of liking for an array of products using a scaling system such as the 9-pt hedonic scale.  An indirect measure of preference.</a:t>
            </a:r>
          </a:p>
          <a:p>
            <a:endParaRPr lang="en-US" sz="1800" dirty="0" smtClean="0">
              <a:solidFill>
                <a:schemeClr val="tx1"/>
              </a:solidFill>
            </a:endParaRPr>
          </a:p>
          <a:p>
            <a:r>
              <a:rPr lang="en-US" sz="1800" dirty="0" smtClean="0">
                <a:solidFill>
                  <a:schemeClr val="tx1"/>
                </a:solidFill>
              </a:rPr>
              <a:t>Recommended number of respondents ranges from not less than ~50, but often &gt; 100 qualified consumers (product users, meet related demographic criteria).</a:t>
            </a:r>
          </a:p>
          <a:p>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1650069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dirty="0" smtClean="0"/>
              <a:t>Facilities</a:t>
            </a:r>
          </a:p>
        </p:txBody>
      </p:sp>
      <p:sp>
        <p:nvSpPr>
          <p:cNvPr id="31747" name="Rectangle 3"/>
          <p:cNvSpPr>
            <a:spLocks noGrp="1"/>
          </p:cNvSpPr>
          <p:nvPr>
            <p:ph idx="1"/>
          </p:nvPr>
        </p:nvSpPr>
        <p:spPr/>
        <p:txBody>
          <a:bodyPr/>
          <a:lstStyle/>
          <a:p>
            <a:r>
              <a:rPr lang="en-US" sz="1800" dirty="0" smtClean="0">
                <a:solidFill>
                  <a:schemeClr val="tx1"/>
                </a:solidFill>
              </a:rPr>
              <a:t>Most sensory tests use environmentally-controlled space to minimize non-test variables. </a:t>
            </a:r>
          </a:p>
          <a:p>
            <a:endParaRPr lang="en-US" sz="1800" dirty="0" smtClean="0">
              <a:solidFill>
                <a:schemeClr val="tx1"/>
              </a:solidFill>
            </a:endParaRPr>
          </a:p>
          <a:p>
            <a:r>
              <a:rPr lang="en-US" sz="1800" dirty="0" smtClean="0">
                <a:solidFill>
                  <a:schemeClr val="tx1"/>
                </a:solidFill>
              </a:rPr>
              <a:t>A facility will have:</a:t>
            </a:r>
          </a:p>
          <a:p>
            <a:r>
              <a:rPr lang="en-US" sz="1800" dirty="0" smtClean="0">
                <a:solidFill>
                  <a:schemeClr val="tx1"/>
                </a:solidFill>
              </a:rPr>
              <a:t>	- partitions to minimize visual contact between subjects</a:t>
            </a:r>
          </a:p>
          <a:p>
            <a:r>
              <a:rPr lang="en-US" sz="1800" dirty="0">
                <a:solidFill>
                  <a:schemeClr val="tx1"/>
                </a:solidFill>
              </a:rPr>
              <a:t>	</a:t>
            </a:r>
            <a:r>
              <a:rPr lang="en-US" sz="1800" dirty="0" smtClean="0">
                <a:solidFill>
                  <a:schemeClr val="tx1"/>
                </a:solidFill>
              </a:rPr>
              <a:t>- partitions to minimize contact between subject and experimenter</a:t>
            </a:r>
          </a:p>
          <a:p>
            <a:r>
              <a:rPr lang="en-US" sz="1800" dirty="0" smtClean="0">
                <a:solidFill>
                  <a:schemeClr val="tx1"/>
                </a:solidFill>
              </a:rPr>
              <a:t>	- environmental &amp; lighting controls</a:t>
            </a:r>
          </a:p>
          <a:p>
            <a:r>
              <a:rPr lang="en-US" sz="1800" dirty="0">
                <a:solidFill>
                  <a:schemeClr val="tx1"/>
                </a:solidFill>
              </a:rPr>
              <a:t>	</a:t>
            </a:r>
            <a:r>
              <a:rPr lang="en-US" sz="1800" dirty="0" smtClean="0">
                <a:solidFill>
                  <a:schemeClr val="tx1"/>
                </a:solidFill>
              </a:rPr>
              <a:t>- separate prep area </a:t>
            </a:r>
          </a:p>
          <a:p>
            <a:r>
              <a:rPr lang="en-US" sz="1800" dirty="0" smtClean="0">
                <a:solidFill>
                  <a:schemeClr val="tx1"/>
                </a:solidFill>
              </a:rPr>
              <a:t>	- ease of access into/out of area</a:t>
            </a:r>
          </a:p>
          <a:p>
            <a:endParaRPr lang="en-US" dirty="0" smtClean="0">
              <a:solidFill>
                <a:schemeClr val="tx1"/>
              </a:solidFill>
            </a:endParaRPr>
          </a:p>
        </p:txBody>
      </p:sp>
    </p:spTree>
    <p:extLst>
      <p:ext uri="{BB962C8B-B14F-4D97-AF65-F5344CB8AC3E}">
        <p14:creationId xmlns:p14="http://schemas.microsoft.com/office/powerpoint/2010/main" val="327908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Sensory Facility</a:t>
            </a:r>
            <a:endParaRPr lang="en-US" dirty="0"/>
          </a:p>
        </p:txBody>
      </p:sp>
      <p:sp>
        <p:nvSpPr>
          <p:cNvPr id="7" name="Text Placeholder 6"/>
          <p:cNvSpPr>
            <a:spLocks noGrp="1"/>
          </p:cNvSpPr>
          <p:nvPr>
            <p:ph type="body" sz="half" idx="2"/>
          </p:nvPr>
        </p:nvSpPr>
        <p:spPr/>
        <p:txBody>
          <a:bodyPr/>
          <a:lstStyle/>
          <a:p>
            <a:r>
              <a:rPr lang="en-US" dirty="0"/>
              <a:t>E</a:t>
            </a:r>
            <a:r>
              <a:rPr lang="en-US" dirty="0" smtClean="0"/>
              <a:t>ach sensory both is partitioned preventing respondents from interacting with each other during data collection.  Data is collected by a computer/direct data entry system and the prep area has ample counter space.</a:t>
            </a:r>
            <a:endParaRPr lang="en-US" dirty="0"/>
          </a:p>
        </p:txBody>
      </p:sp>
      <p:sp>
        <p:nvSpPr>
          <p:cNvPr id="4" name="Slide Number Placeholder 3"/>
          <p:cNvSpPr>
            <a:spLocks noGrp="1"/>
          </p:cNvSpPr>
          <p:nvPr>
            <p:ph type="sldNum" sz="quarter" idx="11"/>
          </p:nvPr>
        </p:nvSpPr>
        <p:spPr>
          <a:prstGeom prst="rect">
            <a:avLst/>
          </a:prstGeom>
        </p:spPr>
        <p:txBody>
          <a:bodyPr/>
          <a:lstStyle/>
          <a:p>
            <a:fld id="{B4176BA5-B264-48FA-BB07-F690B4237F0D}" type="slidenum">
              <a:rPr lang="en-US" smtClean="0"/>
              <a:pPr/>
              <a:t>19</a:t>
            </a:fld>
            <a:endParaRPr lang="en-US" dirty="0"/>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265" y="3681465"/>
            <a:ext cx="4726215" cy="230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265" y="591616"/>
            <a:ext cx="4561416" cy="227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2900" y="6288674"/>
            <a:ext cx="3193503" cy="246221"/>
          </a:xfrm>
          <a:prstGeom prst="rect">
            <a:avLst/>
          </a:prstGeom>
          <a:noFill/>
        </p:spPr>
        <p:txBody>
          <a:bodyPr wrap="none" rtlCol="0">
            <a:spAutoFit/>
          </a:bodyPr>
          <a:lstStyle/>
          <a:p>
            <a:r>
              <a:rPr lang="en-US" sz="1000" dirty="0" smtClean="0"/>
              <a:t>Photos courtesy of Tragon Corporation, Redwood City, CA</a:t>
            </a:r>
            <a:endParaRPr lang="en-US" sz="1000" dirty="0"/>
          </a:p>
        </p:txBody>
      </p:sp>
    </p:spTree>
    <p:extLst>
      <p:ext uri="{BB962C8B-B14F-4D97-AF65-F5344CB8AC3E}">
        <p14:creationId xmlns:p14="http://schemas.microsoft.com/office/powerpoint/2010/main" val="3695295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dirty="0" smtClean="0"/>
              <a:t>What is Sensory &amp; Consumer Science?</a:t>
            </a:r>
          </a:p>
        </p:txBody>
      </p:sp>
      <p:sp>
        <p:nvSpPr>
          <p:cNvPr id="14339" name="Rectangle 3"/>
          <p:cNvSpPr>
            <a:spLocks noGrp="1"/>
          </p:cNvSpPr>
          <p:nvPr>
            <p:ph idx="1"/>
          </p:nvPr>
        </p:nvSpPr>
        <p:spPr/>
        <p:txBody>
          <a:bodyPr>
            <a:normAutofit/>
          </a:bodyPr>
          <a:lstStyle/>
          <a:p>
            <a:r>
              <a:rPr lang="en-US" dirty="0" smtClean="0">
                <a:solidFill>
                  <a:schemeClr val="tx1"/>
                </a:solidFill>
              </a:rPr>
              <a:t>Sensory Evaluation is a “scientific discipline used to evoke, measure, analyze and interpret reactions to those characteristics of foods and materials as they are perceived by the senses of sight, smell, taste, touch and hearing”. </a:t>
            </a:r>
          </a:p>
          <a:p>
            <a:endParaRPr lang="en-US" dirty="0" smtClean="0">
              <a:solidFill>
                <a:schemeClr val="tx1"/>
              </a:solidFill>
            </a:endParaRPr>
          </a:p>
          <a:p>
            <a:r>
              <a:rPr lang="en-US" dirty="0" smtClean="0">
                <a:solidFill>
                  <a:schemeClr val="tx1"/>
                </a:solidFill>
              </a:rPr>
              <a:t>The combined understanding of human behavior, the physiology of the senses as well as knowledge of </a:t>
            </a:r>
            <a:r>
              <a:rPr lang="en-US" dirty="0">
                <a:solidFill>
                  <a:schemeClr val="tx1"/>
                </a:solidFill>
              </a:rPr>
              <a:t>experimental design and statistics are </a:t>
            </a:r>
            <a:r>
              <a:rPr lang="en-US" dirty="0" smtClean="0">
                <a:solidFill>
                  <a:schemeClr val="tx1"/>
                </a:solidFill>
              </a:rPr>
              <a:t>essential to obtaining actionable results and developing key recommendations. </a:t>
            </a:r>
          </a:p>
          <a:p>
            <a:endParaRPr lang="en-US" dirty="0" smtClean="0">
              <a:solidFill>
                <a:schemeClr val="tx1"/>
              </a:solidFill>
            </a:endParaRPr>
          </a:p>
          <a:p>
            <a:r>
              <a:rPr lang="en-US" dirty="0" smtClean="0">
                <a:solidFill>
                  <a:schemeClr val="tx1"/>
                </a:solidFill>
              </a:rPr>
              <a:t>Any developments/advances must follow the science ……</a:t>
            </a:r>
          </a:p>
          <a:p>
            <a:endParaRPr lang="en-US" dirty="0" smtClean="0">
              <a:solidFill>
                <a:schemeClr val="tx1"/>
              </a:solidFill>
            </a:endParaRPr>
          </a:p>
        </p:txBody>
      </p:sp>
    </p:spTree>
    <p:extLst>
      <p:ext uri="{BB962C8B-B14F-4D97-AF65-F5344CB8AC3E}">
        <p14:creationId xmlns:p14="http://schemas.microsoft.com/office/powerpoint/2010/main" val="3428259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dirty="0" smtClean="0"/>
              <a:t>Data Collection &amp; Processing</a:t>
            </a:r>
          </a:p>
        </p:txBody>
      </p:sp>
      <p:sp>
        <p:nvSpPr>
          <p:cNvPr id="33795" name="Rectangle 3"/>
          <p:cNvSpPr>
            <a:spLocks noGrp="1"/>
          </p:cNvSpPr>
          <p:nvPr>
            <p:ph idx="1"/>
          </p:nvPr>
        </p:nvSpPr>
        <p:spPr/>
        <p:txBody>
          <a:bodyPr/>
          <a:lstStyle/>
          <a:p>
            <a:r>
              <a:rPr lang="en-US" sz="1800" dirty="0" smtClean="0">
                <a:solidFill>
                  <a:schemeClr val="tx1"/>
                </a:solidFill>
              </a:rPr>
              <a:t>Electronic capture systems (direct data entry) provide rapid and accurate response capture.</a:t>
            </a:r>
          </a:p>
          <a:p>
            <a:endParaRPr lang="en-US" sz="1800" dirty="0" smtClean="0">
              <a:solidFill>
                <a:schemeClr val="tx1"/>
              </a:solidFill>
            </a:endParaRPr>
          </a:p>
          <a:p>
            <a:r>
              <a:rPr lang="en-US" sz="1800" dirty="0" smtClean="0">
                <a:solidFill>
                  <a:schemeClr val="tx1"/>
                </a:solidFill>
              </a:rPr>
              <a:t>Real time analyses (cloud) and reporting; access to subject and product performance records. </a:t>
            </a:r>
          </a:p>
          <a:p>
            <a:endParaRPr lang="en-US" sz="1800" dirty="0" smtClean="0">
              <a:solidFill>
                <a:schemeClr val="tx1"/>
              </a:solidFill>
            </a:endParaRPr>
          </a:p>
          <a:p>
            <a:r>
              <a:rPr lang="en-US" sz="1800" dirty="0" smtClean="0">
                <a:solidFill>
                  <a:schemeClr val="tx1"/>
                </a:solidFill>
              </a:rPr>
              <a:t>Numerous systems available to best serve your needs and your budget.</a:t>
            </a:r>
          </a:p>
          <a:p>
            <a:endParaRPr lang="en-US" dirty="0" smtClean="0">
              <a:solidFill>
                <a:schemeClr val="tx1"/>
              </a:solidFill>
            </a:endParaRPr>
          </a:p>
          <a:p>
            <a:r>
              <a:rPr lang="en-US" dirty="0" smtClean="0">
                <a:solidFill>
                  <a:schemeClr val="tx1"/>
                </a:solidFill>
              </a:rPr>
              <a:t>	</a:t>
            </a:r>
          </a:p>
          <a:p>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72410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dirty="0" smtClean="0"/>
              <a:t>Summary</a:t>
            </a:r>
          </a:p>
        </p:txBody>
      </p:sp>
      <p:sp>
        <p:nvSpPr>
          <p:cNvPr id="36867" name="Rectangle 3"/>
          <p:cNvSpPr>
            <a:spLocks noGrp="1"/>
          </p:cNvSpPr>
          <p:nvPr>
            <p:ph idx="1"/>
          </p:nvPr>
        </p:nvSpPr>
        <p:spPr/>
        <p:txBody>
          <a:bodyPr/>
          <a:lstStyle/>
          <a:p>
            <a:r>
              <a:rPr lang="en-US" sz="1800" dirty="0" smtClean="0">
                <a:solidFill>
                  <a:schemeClr val="tx1"/>
                </a:solidFill>
              </a:rPr>
              <a:t>Developing a sensory and consumer research program requires resources, qualified personnel, an operating strategy, and interaction with technology, innovation, quality controls, and marketing.</a:t>
            </a:r>
          </a:p>
          <a:p>
            <a:endParaRPr lang="en-US" sz="1800" dirty="0" smtClean="0">
              <a:solidFill>
                <a:schemeClr val="tx1"/>
              </a:solidFill>
            </a:endParaRPr>
          </a:p>
          <a:p>
            <a:r>
              <a:rPr lang="en-US" sz="1800" dirty="0" smtClean="0">
                <a:solidFill>
                  <a:schemeClr val="tx1"/>
                </a:solidFill>
              </a:rPr>
              <a:t>Successful programs develop actionable product knowledge that is easily understood by management and accepted as credible. </a:t>
            </a:r>
          </a:p>
        </p:txBody>
      </p:sp>
    </p:spTree>
    <p:extLst>
      <p:ext uri="{BB962C8B-B14F-4D97-AF65-F5344CB8AC3E}">
        <p14:creationId xmlns:p14="http://schemas.microsoft.com/office/powerpoint/2010/main" val="40146188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Taste Some Beer</a:t>
            </a:r>
            <a:endParaRPr lang="en-US" dirty="0"/>
          </a:p>
        </p:txBody>
      </p:sp>
      <p:sp>
        <p:nvSpPr>
          <p:cNvPr id="8" name="Text Placeholder 7"/>
          <p:cNvSpPr>
            <a:spLocks noGrp="1"/>
          </p:cNvSpPr>
          <p:nvPr>
            <p:ph type="body" sz="half" idx="2"/>
          </p:nvPr>
        </p:nvSpPr>
        <p:spPr/>
        <p:txBody>
          <a:bodyPr/>
          <a:lstStyle/>
          <a:p>
            <a:r>
              <a:rPr lang="en-US" dirty="0" smtClean="0"/>
              <a:t>Summer </a:t>
            </a:r>
            <a:r>
              <a:rPr lang="en-US" dirty="0" err="1" smtClean="0"/>
              <a:t>Shandy</a:t>
            </a:r>
            <a:r>
              <a:rPr lang="en-US" dirty="0" smtClean="0"/>
              <a:t> Beers</a:t>
            </a:r>
            <a:endParaRPr lang="en-US" dirty="0"/>
          </a:p>
        </p:txBody>
      </p:sp>
      <p:sp>
        <p:nvSpPr>
          <p:cNvPr id="4" name="Footer Placeholder 3"/>
          <p:cNvSpPr>
            <a:spLocks noGrp="1"/>
          </p:cNvSpPr>
          <p:nvPr>
            <p:ph type="ftr" sz="quarter" idx="11"/>
          </p:nvPr>
        </p:nvSpPr>
        <p:spPr/>
        <p:txBody>
          <a:bodyPr/>
          <a:lstStyle/>
          <a:p>
            <a:r>
              <a:rPr lang="en-US" dirty="0" smtClean="0"/>
              <a:t>© 2017 DRAGONFLY SCI | CONFIDENTIAL AND PRIOPRIETARY INFORMATION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3" name="Picture Placeholder 2" descr="beer-flight-2.jpg"/>
          <p:cNvPicPr>
            <a:picLocks noGrp="1" noChangeAspect="1"/>
          </p:cNvPicPr>
          <p:nvPr>
            <p:ph type="pic" idx="1"/>
          </p:nvPr>
        </p:nvPicPr>
        <p:blipFill>
          <a:blip r:embed="rId2">
            <a:extLst>
              <a:ext uri="{28A0092B-C50C-407E-A947-70E740481C1C}">
                <a14:useLocalDpi xmlns:a14="http://schemas.microsoft.com/office/drawing/2010/main" val="0"/>
              </a:ext>
            </a:extLst>
          </a:blip>
          <a:srcRect t="19501" b="19501"/>
          <a:stretch>
            <a:fillRect/>
          </a:stretch>
        </p:blipFill>
        <p:spPr/>
      </p:pic>
    </p:spTree>
    <p:extLst>
      <p:ext uri="{BB962C8B-B14F-4D97-AF65-F5344CB8AC3E}">
        <p14:creationId xmlns:p14="http://schemas.microsoft.com/office/powerpoint/2010/main" val="3399867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Sample </a:t>
            </a:r>
            <a:r>
              <a:rPr lang="en-US" dirty="0" smtClean="0"/>
              <a:t>Triangle Scorecard</a:t>
            </a:r>
            <a:endParaRPr lang="en-US" dirty="0"/>
          </a:p>
        </p:txBody>
      </p:sp>
      <p:graphicFrame>
        <p:nvGraphicFramePr>
          <p:cNvPr id="56325" name="Object 5"/>
          <p:cNvGraphicFramePr>
            <a:graphicFrameLocks noGrp="1" noChangeAspect="1"/>
          </p:cNvGraphicFramePr>
          <p:nvPr>
            <p:ph idx="1"/>
            <p:extLst>
              <p:ext uri="{D42A27DB-BD31-4B8C-83A1-F6EECF244321}">
                <p14:modId xmlns:p14="http://schemas.microsoft.com/office/powerpoint/2010/main" val="506491859"/>
              </p:ext>
            </p:extLst>
          </p:nvPr>
        </p:nvGraphicFramePr>
        <p:xfrm>
          <a:off x="1684338" y="1903413"/>
          <a:ext cx="7356475" cy="4845050"/>
        </p:xfrm>
        <a:graphic>
          <a:graphicData uri="http://schemas.openxmlformats.org/presentationml/2006/ole">
            <mc:AlternateContent xmlns:mc="http://schemas.openxmlformats.org/markup-compatibility/2006">
              <mc:Choice xmlns:v="urn:schemas-microsoft-com:vml" Requires="v">
                <p:oleObj spid="_x0000_s4138" name="Document" r:id="rId3" imgW="8375158" imgH="5517161" progId="Word.Document.8">
                  <p:embed/>
                </p:oleObj>
              </mc:Choice>
              <mc:Fallback>
                <p:oleObj name="Document" r:id="rId3" imgW="8375158" imgH="5517161" progId="Word.Document.8">
                  <p:embed/>
                  <p:pic>
                    <p:nvPicPr>
                      <p:cNvPr id="0" name=""/>
                      <p:cNvPicPr>
                        <a:picLocks noChangeAspect="1" noChangeArrowheads="1"/>
                      </p:cNvPicPr>
                      <p:nvPr/>
                    </p:nvPicPr>
                    <p:blipFill>
                      <a:blip r:embed="rId4"/>
                      <a:srcRect/>
                      <a:stretch>
                        <a:fillRect/>
                      </a:stretch>
                    </p:blipFill>
                    <p:spPr bwMode="auto">
                      <a:xfrm>
                        <a:off x="1684338" y="1903413"/>
                        <a:ext cx="7356475" cy="48450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049314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Did You Select the Correct Product?</a:t>
            </a:r>
            <a:endParaRPr lang="en-US" dirty="0"/>
          </a:p>
        </p:txBody>
      </p:sp>
      <p:sp>
        <p:nvSpPr>
          <p:cNvPr id="7" name="Content Placeholder 6"/>
          <p:cNvSpPr>
            <a:spLocks noGrp="1"/>
          </p:cNvSpPr>
          <p:nvPr>
            <p:ph idx="1"/>
          </p:nvPr>
        </p:nvSpPr>
        <p:spPr/>
        <p:txBody>
          <a:bodyPr/>
          <a:lstStyle/>
          <a:p>
            <a:r>
              <a:rPr lang="en-US" dirty="0" smtClean="0">
                <a:solidFill>
                  <a:schemeClr val="tx2"/>
                </a:solidFill>
              </a:rPr>
              <a:t>Sample </a:t>
            </a:r>
            <a:r>
              <a:rPr lang="en-US" b="1" dirty="0" smtClean="0">
                <a:solidFill>
                  <a:schemeClr val="tx2"/>
                </a:solidFill>
              </a:rPr>
              <a:t>392</a:t>
            </a:r>
            <a:r>
              <a:rPr lang="en-US" dirty="0" smtClean="0">
                <a:solidFill>
                  <a:schemeClr val="tx2"/>
                </a:solidFill>
              </a:rPr>
              <a:t> </a:t>
            </a:r>
            <a:r>
              <a:rPr lang="en-US" dirty="0" smtClean="0">
                <a:solidFill>
                  <a:schemeClr val="tx2"/>
                </a:solidFill>
              </a:rPr>
              <a:t>is </a:t>
            </a:r>
            <a:r>
              <a:rPr lang="en-US" dirty="0" smtClean="0">
                <a:solidFill>
                  <a:schemeClr val="tx2"/>
                </a:solidFill>
              </a:rPr>
              <a:t>the correct answer</a:t>
            </a:r>
            <a:endParaRPr lang="en-US" dirty="0" smtClean="0">
              <a:solidFill>
                <a:schemeClr val="tx2"/>
              </a:solidFill>
            </a:endParaRPr>
          </a:p>
          <a:p>
            <a:endParaRPr lang="en-US" dirty="0">
              <a:solidFill>
                <a:schemeClr val="tx2"/>
              </a:solidFill>
            </a:endParaRPr>
          </a:p>
          <a:p>
            <a:r>
              <a:rPr lang="en-US" dirty="0" smtClean="0">
                <a:solidFill>
                  <a:schemeClr val="tx2"/>
                </a:solidFill>
              </a:rPr>
              <a:t>Now, taste </a:t>
            </a:r>
            <a:r>
              <a:rPr lang="en-US" dirty="0" smtClean="0">
                <a:solidFill>
                  <a:schemeClr val="tx2"/>
                </a:solidFill>
              </a:rPr>
              <a:t>392 and 393 again</a:t>
            </a:r>
            <a:r>
              <a:rPr lang="en-US" dirty="0" smtClean="0">
                <a:solidFill>
                  <a:schemeClr val="tx2"/>
                </a:solidFill>
              </a:rPr>
              <a:t>. Which ONE do you prefer?</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dirty="0" smtClean="0"/>
              <a:t>© 2017 DRAGONFLY SCI | CONFIDENTIAL AND PRIOPRIETARY INFORMATION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865791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Sample </a:t>
            </a:r>
            <a:r>
              <a:rPr lang="en-US" dirty="0" smtClean="0"/>
              <a:t>Preference Scorecard</a:t>
            </a:r>
            <a:endParaRPr lang="en-US" dirty="0"/>
          </a:p>
        </p:txBody>
      </p:sp>
      <p:graphicFrame>
        <p:nvGraphicFramePr>
          <p:cNvPr id="56325" name="Object 5"/>
          <p:cNvGraphicFramePr>
            <a:graphicFrameLocks noGrp="1" noChangeAspect="1"/>
          </p:cNvGraphicFramePr>
          <p:nvPr>
            <p:ph idx="1"/>
            <p:extLst>
              <p:ext uri="{D42A27DB-BD31-4B8C-83A1-F6EECF244321}">
                <p14:modId xmlns:p14="http://schemas.microsoft.com/office/powerpoint/2010/main" val="108691278"/>
              </p:ext>
            </p:extLst>
          </p:nvPr>
        </p:nvGraphicFramePr>
        <p:xfrm>
          <a:off x="1546225" y="1785938"/>
          <a:ext cx="7356475" cy="4845050"/>
        </p:xfrm>
        <a:graphic>
          <a:graphicData uri="http://schemas.openxmlformats.org/presentationml/2006/ole">
            <mc:AlternateContent xmlns:mc="http://schemas.openxmlformats.org/markup-compatibility/2006">
              <mc:Choice xmlns:v="urn:schemas-microsoft-com:vml" Requires="v">
                <p:oleObj spid="_x0000_s22566" name="Document" r:id="rId3" imgW="8375158" imgH="5517161" progId="Word.Document.8">
                  <p:embed/>
                </p:oleObj>
              </mc:Choice>
              <mc:Fallback>
                <p:oleObj name="Document" r:id="rId3" imgW="8375158" imgH="5517161" progId="Word.Document.8">
                  <p:embed/>
                  <p:pic>
                    <p:nvPicPr>
                      <p:cNvPr id="0" name=""/>
                      <p:cNvPicPr>
                        <a:picLocks noChangeAspect="1" noChangeArrowheads="1"/>
                      </p:cNvPicPr>
                      <p:nvPr/>
                    </p:nvPicPr>
                    <p:blipFill>
                      <a:blip r:embed="rId4"/>
                      <a:srcRect/>
                      <a:stretch>
                        <a:fillRect/>
                      </a:stretch>
                    </p:blipFill>
                    <p:spPr bwMode="auto">
                      <a:xfrm>
                        <a:off x="1546225" y="1785938"/>
                        <a:ext cx="7356475" cy="48450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22066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Duo Trio and Preference Tests</a:t>
            </a:r>
            <a:endParaRPr lang="en-US" dirty="0"/>
          </a:p>
        </p:txBody>
      </p:sp>
      <p:sp>
        <p:nvSpPr>
          <p:cNvPr id="3" name="Slide Number Placeholder 2"/>
          <p:cNvSpPr>
            <a:spLocks noGrp="1"/>
          </p:cNvSpPr>
          <p:nvPr>
            <p:ph type="sldNum" sz="quarter" idx="4294967295"/>
          </p:nvPr>
        </p:nvSpPr>
        <p:spPr>
          <a:xfrm>
            <a:off x="11813118" y="6643688"/>
            <a:ext cx="245533" cy="152400"/>
          </a:xfrm>
          <a:prstGeom prst="rect">
            <a:avLst/>
          </a:prstGeom>
        </p:spPr>
        <p:txBody>
          <a:bodyPr/>
          <a:lstStyle/>
          <a:p>
            <a:fld id="{D1E12CB7-B86A-4F62-9F7F-31C493274971}" type="slidenum">
              <a:rPr lang="en-US" altLang="en-US" smtClean="0"/>
              <a:pPr/>
              <a:t>26</a:t>
            </a:fld>
            <a:endParaRPr lang="en-US" altLang="en-US"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905" y="1810835"/>
            <a:ext cx="4182877" cy="451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63949" y="6519447"/>
            <a:ext cx="4507324" cy="276999"/>
          </a:xfrm>
          <a:prstGeom prst="rect">
            <a:avLst/>
          </a:prstGeom>
          <a:noFill/>
        </p:spPr>
        <p:txBody>
          <a:bodyPr wrap="none" rtlCol="0">
            <a:spAutoFit/>
          </a:bodyPr>
          <a:lstStyle/>
          <a:p>
            <a:r>
              <a:rPr lang="en-US" sz="1200" dirty="0" smtClean="0"/>
              <a:t>Source: Amerine and Roessler Wines: Their Sensory Evaluation   1978</a:t>
            </a:r>
            <a:endParaRPr lang="en-US" sz="1200" dirty="0"/>
          </a:p>
        </p:txBody>
      </p:sp>
      <p:cxnSp>
        <p:nvCxnSpPr>
          <p:cNvPr id="7" name="Straight Connector 6"/>
          <p:cNvCxnSpPr/>
          <p:nvPr/>
        </p:nvCxnSpPr>
        <p:spPr>
          <a:xfrm>
            <a:off x="7956813" y="1810835"/>
            <a:ext cx="0" cy="4514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721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Sheet</a:t>
            </a:r>
            <a:br>
              <a:rPr lang="en-US" dirty="0" smtClean="0"/>
            </a:br>
            <a:r>
              <a:rPr lang="en-US" sz="2000" i="1" dirty="0" smtClean="0"/>
              <a:t>Introduction to Descriptive Analysis</a:t>
            </a:r>
            <a:endParaRPr lang="en-US" sz="2000" i="1" dirty="0"/>
          </a:p>
        </p:txBody>
      </p:sp>
      <p:sp>
        <p:nvSpPr>
          <p:cNvPr id="3" name="Content Placeholder 2"/>
          <p:cNvSpPr>
            <a:spLocks noGrp="1"/>
          </p:cNvSpPr>
          <p:nvPr>
            <p:ph idx="1"/>
          </p:nvPr>
        </p:nvSpPr>
        <p:spPr/>
        <p:txBody>
          <a:bodyPr>
            <a:normAutofit fontScale="77500" lnSpcReduction="20000"/>
          </a:bodyPr>
          <a:lstStyle/>
          <a:p>
            <a:r>
              <a:rPr lang="en-US" b="1" i="1" dirty="0" smtClean="0"/>
              <a:t>Directions:  Using your own words, write down terms to describe observations for each modality</a:t>
            </a:r>
            <a:r>
              <a:rPr lang="en-US" dirty="0" smtClean="0"/>
              <a:t>.</a:t>
            </a:r>
          </a:p>
          <a:p>
            <a:pPr algn="ctr"/>
            <a:endParaRPr lang="en-US" b="1" u="sng" dirty="0"/>
          </a:p>
          <a:p>
            <a:pPr algn="ctr"/>
            <a:r>
              <a:rPr lang="en-US" b="1" u="sng" dirty="0" smtClean="0"/>
              <a:t>APPEARANCE</a:t>
            </a:r>
            <a:r>
              <a:rPr lang="en-US" dirty="0" smtClean="0"/>
              <a:t>		</a:t>
            </a:r>
            <a:r>
              <a:rPr lang="en-US" dirty="0"/>
              <a:t> </a:t>
            </a:r>
            <a:r>
              <a:rPr lang="en-US" dirty="0" smtClean="0"/>
              <a:t>      </a:t>
            </a:r>
            <a:r>
              <a:rPr lang="en-US" b="1" u="sng" dirty="0" smtClean="0"/>
              <a:t>AROMA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ctr"/>
            <a:r>
              <a:rPr lang="en-US" b="1" u="sng" dirty="0" smtClean="0"/>
              <a:t>FLAVOR</a:t>
            </a:r>
            <a:r>
              <a:rPr lang="en-US" dirty="0" smtClean="0"/>
              <a:t>			      </a:t>
            </a:r>
            <a:r>
              <a:rPr lang="en-US" b="1" u="sng" dirty="0" smtClean="0"/>
              <a:t>MOUTHFEEL</a:t>
            </a:r>
            <a:r>
              <a:rPr lang="en-US" dirty="0" smtClean="0"/>
              <a:t>			</a:t>
            </a:r>
            <a:r>
              <a:rPr lang="en-US" b="1" u="sng" dirty="0" smtClean="0"/>
              <a:t>AFTERTASTE</a:t>
            </a:r>
            <a:endParaRPr lang="en-US" b="1" u="sng" dirty="0"/>
          </a:p>
        </p:txBody>
      </p:sp>
      <p:sp>
        <p:nvSpPr>
          <p:cNvPr id="4" name="Slide Number Placeholder 3"/>
          <p:cNvSpPr>
            <a:spLocks noGrp="1"/>
          </p:cNvSpPr>
          <p:nvPr>
            <p:ph type="sldNum" sz="quarter" idx="4294967295"/>
          </p:nvPr>
        </p:nvSpPr>
        <p:spPr>
          <a:xfrm>
            <a:off x="11813118" y="6643688"/>
            <a:ext cx="245533" cy="152400"/>
          </a:xfrm>
          <a:prstGeom prst="rect">
            <a:avLst/>
          </a:prstGeom>
        </p:spPr>
        <p:txBody>
          <a:bodyPr/>
          <a:lstStyle/>
          <a:p>
            <a:fld id="{B4176BA5-B264-48FA-BB07-F690B4237F0D}" type="slidenum">
              <a:rPr lang="en-US" smtClean="0"/>
              <a:pPr/>
              <a:t>27</a:t>
            </a:fld>
            <a:endParaRPr lang="en-US" dirty="0"/>
          </a:p>
        </p:txBody>
      </p:sp>
    </p:spTree>
    <p:extLst>
      <p:ext uri="{BB962C8B-B14F-4D97-AF65-F5344CB8AC3E}">
        <p14:creationId xmlns:p14="http://schemas.microsoft.com/office/powerpoint/2010/main" val="4061306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Terms </a:t>
            </a:r>
            <a:endParaRPr lang="en-US" sz="2000" i="1" dirty="0"/>
          </a:p>
        </p:txBody>
      </p:sp>
      <p:sp>
        <p:nvSpPr>
          <p:cNvPr id="4" name="Slide Number Placeholder 3"/>
          <p:cNvSpPr>
            <a:spLocks noGrp="1"/>
          </p:cNvSpPr>
          <p:nvPr>
            <p:ph type="sldNum" sz="quarter" idx="4294967295"/>
          </p:nvPr>
        </p:nvSpPr>
        <p:spPr>
          <a:xfrm>
            <a:off x="11813118" y="6643688"/>
            <a:ext cx="245533" cy="152400"/>
          </a:xfrm>
          <a:prstGeom prst="rect">
            <a:avLst/>
          </a:prstGeom>
        </p:spPr>
        <p:txBody>
          <a:bodyPr/>
          <a:lstStyle/>
          <a:p>
            <a:fld id="{B4176BA5-B264-48FA-BB07-F690B4237F0D}" type="slidenum">
              <a:rPr lang="en-US" smtClean="0"/>
              <a:pPr/>
              <a:t>28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207416"/>
              </p:ext>
            </p:extLst>
          </p:nvPr>
        </p:nvGraphicFramePr>
        <p:xfrm>
          <a:off x="3636335" y="1846263"/>
          <a:ext cx="4455043" cy="4341890"/>
        </p:xfrm>
        <a:graphic>
          <a:graphicData uri="http://schemas.openxmlformats.org/drawingml/2006/table">
            <a:tbl>
              <a:tblPr>
                <a:tableStyleId>{74C1A8A3-306A-4EB7-A6B1-4F7E0EB9C5D6}</a:tableStyleId>
              </a:tblPr>
              <a:tblGrid>
                <a:gridCol w="1828104"/>
                <a:gridCol w="568402"/>
                <a:gridCol w="2058537"/>
              </a:tblGrid>
              <a:tr h="199352">
                <a:tc>
                  <a:txBody>
                    <a:bodyPr/>
                    <a:lstStyle/>
                    <a:p>
                      <a:pPr algn="l" fontAlgn="b"/>
                      <a:r>
                        <a:rPr lang="en-US" sz="1100" b="1" u="sng" strike="noStrike" dirty="0">
                          <a:effectLst/>
                          <a:latin typeface="Solomon Normal" pitchFamily="50" charset="0"/>
                        </a:rPr>
                        <a:t>Appearance</a:t>
                      </a:r>
                      <a:endParaRPr lang="en-US" sz="1100" b="1" i="0" u="sng" strike="noStrike" dirty="0">
                        <a:solidFill>
                          <a:srgbClr val="000000"/>
                        </a:solidFill>
                        <a:effectLst/>
                        <a:latin typeface="Solomon Normal" pitchFamily="50" charset="0"/>
                      </a:endParaRPr>
                    </a:p>
                  </a:txBody>
                  <a:tcPr marL="9235" marR="9235" marT="9235" marB="0" anchor="b"/>
                </a:tc>
                <a:tc>
                  <a:txBody>
                    <a:bodyPr/>
                    <a:lstStyle/>
                    <a:p>
                      <a:pPr algn="l" fontAlgn="b"/>
                      <a:endParaRPr lang="en-US" sz="1100" b="1" i="0" u="sng"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b="1" u="sng" strike="noStrike" dirty="0">
                          <a:effectLst/>
                          <a:latin typeface="Solomon Normal" pitchFamily="50" charset="0"/>
                        </a:rPr>
                        <a:t>Aroma</a:t>
                      </a:r>
                      <a:endParaRPr lang="en-US" sz="1100" b="1" i="0" u="sng" strike="noStrike" dirty="0">
                        <a:solidFill>
                          <a:srgbClr val="000000"/>
                        </a:solidFill>
                        <a:effectLst/>
                        <a:latin typeface="Solomon Normal" pitchFamily="50" charset="0"/>
                      </a:endParaRPr>
                    </a:p>
                  </a:txBody>
                  <a:tcPr marL="9235" marR="9235" marT="9235" marB="0" anchor="b"/>
                </a:tc>
              </a:tr>
              <a:tr h="192043">
                <a:tc>
                  <a:txBody>
                    <a:bodyPr/>
                    <a:lstStyle/>
                    <a:p>
                      <a:pPr algn="l" fontAlgn="b"/>
                      <a:r>
                        <a:rPr lang="en-US" sz="1100" u="none" strike="noStrike" dirty="0">
                          <a:effectLst/>
                          <a:latin typeface="Solomon Normal" pitchFamily="50" charset="0"/>
                        </a:rPr>
                        <a:t>Carbonated</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Beer</a:t>
                      </a:r>
                      <a:endParaRPr lang="en-US" sz="1100" b="0" i="0" u="none" strike="noStrike" dirty="0">
                        <a:solidFill>
                          <a:srgbClr val="000000"/>
                        </a:solidFill>
                        <a:effectLst/>
                        <a:latin typeface="Solomon Normal" pitchFamily="50" charset="0"/>
                      </a:endParaRPr>
                    </a:p>
                  </a:txBody>
                  <a:tcPr marL="83114" marR="9235" marT="9235" marB="0" anchor="b"/>
                </a:tc>
              </a:tr>
              <a:tr h="192043">
                <a:tc>
                  <a:txBody>
                    <a:bodyPr/>
                    <a:lstStyle/>
                    <a:p>
                      <a:pPr algn="l" fontAlgn="b"/>
                      <a:r>
                        <a:rPr lang="en-US" sz="1100" u="none" strike="noStrike" dirty="0">
                          <a:effectLst/>
                          <a:latin typeface="Solomon Normal" pitchFamily="50" charset="0"/>
                        </a:rPr>
                        <a:t>Cloudy</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Grapefruit</a:t>
                      </a:r>
                      <a:endParaRPr lang="en-US" sz="1100" b="0" i="0" u="none" strike="noStrike" dirty="0">
                        <a:solidFill>
                          <a:srgbClr val="000000"/>
                        </a:solidFill>
                        <a:effectLst/>
                        <a:latin typeface="Solomon Normal" pitchFamily="50" charset="0"/>
                      </a:endParaRPr>
                    </a:p>
                  </a:txBody>
                  <a:tcPr marL="83114" marR="9235" marT="9235" marB="0" anchor="b"/>
                </a:tc>
              </a:tr>
              <a:tr h="192043">
                <a:tc>
                  <a:txBody>
                    <a:bodyPr/>
                    <a:lstStyle/>
                    <a:p>
                      <a:pPr algn="l" fontAlgn="b"/>
                      <a:r>
                        <a:rPr lang="en-US" sz="1100" u="none" strike="noStrike" dirty="0">
                          <a:effectLst/>
                          <a:latin typeface="Solomon Normal" pitchFamily="50" charset="0"/>
                        </a:rPr>
                        <a:t>Foamy</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Other Citrus</a:t>
                      </a:r>
                      <a:endParaRPr lang="en-US" sz="1100" b="0" i="0" u="none" strike="noStrike" dirty="0">
                        <a:solidFill>
                          <a:srgbClr val="000000"/>
                        </a:solidFill>
                        <a:effectLst/>
                        <a:latin typeface="Solomon Normal" pitchFamily="50" charset="0"/>
                      </a:endParaRPr>
                    </a:p>
                  </a:txBody>
                  <a:tcPr marL="83114" marR="9235" marT="9235" marB="0" anchor="b"/>
                </a:tc>
              </a:tr>
              <a:tr h="192043">
                <a:tc>
                  <a:txBody>
                    <a:bodyPr/>
                    <a:lstStyle/>
                    <a:p>
                      <a:pPr algn="l" fontAlgn="b"/>
                      <a:r>
                        <a:rPr lang="en-US" sz="1100" u="none" strike="noStrike" dirty="0">
                          <a:effectLst/>
                          <a:latin typeface="Solomon Normal" pitchFamily="50" charset="0"/>
                        </a:rPr>
                        <a:t>Golden Color</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Other Fruit</a:t>
                      </a:r>
                      <a:endParaRPr lang="en-US" sz="1100" b="0" i="0" u="none" strike="noStrike" dirty="0">
                        <a:solidFill>
                          <a:srgbClr val="000000"/>
                        </a:solidFill>
                        <a:effectLst/>
                        <a:latin typeface="Solomon Normal" pitchFamily="50" charset="0"/>
                      </a:endParaRPr>
                    </a:p>
                  </a:txBody>
                  <a:tcPr marL="83114" marR="9235" marT="9235" marB="0" anchor="b"/>
                </a:tc>
              </a:tr>
              <a:tr h="192043">
                <a:tc>
                  <a:txBody>
                    <a:bodyPr/>
                    <a:lstStyle/>
                    <a:p>
                      <a:pPr algn="l" fontAlgn="b"/>
                      <a:r>
                        <a:rPr lang="en-US" sz="1100" u="none" strike="noStrike" dirty="0">
                          <a:effectLst/>
                          <a:latin typeface="Solomon Normal" pitchFamily="50" charset="0"/>
                        </a:rPr>
                        <a:t>Orange Color</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Stone Fruit</a:t>
                      </a:r>
                      <a:endParaRPr lang="en-US" sz="1100" b="0" i="0" u="none" strike="noStrike" dirty="0">
                        <a:solidFill>
                          <a:srgbClr val="000000"/>
                        </a:solidFill>
                        <a:effectLst/>
                        <a:latin typeface="Solomon Normal" pitchFamily="50" charset="0"/>
                      </a:endParaRPr>
                    </a:p>
                  </a:txBody>
                  <a:tcPr marL="83114" marR="9235" marT="9235" marB="0" anchor="b"/>
                </a:tc>
              </a:tr>
              <a:tr h="192043">
                <a:tc>
                  <a:txBody>
                    <a:bodyPr/>
                    <a:lstStyle/>
                    <a:p>
                      <a:pPr algn="l" fontAlgn="b"/>
                      <a:r>
                        <a:rPr lang="en-US" sz="1100" u="none" strike="noStrike" dirty="0">
                          <a:effectLst/>
                          <a:latin typeface="Solomon Normal" pitchFamily="50" charset="0"/>
                        </a:rPr>
                        <a:t>Pink Color</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Sweet</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Thick</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b="1" u="sng" strike="noStrike" dirty="0">
                          <a:effectLst/>
                          <a:latin typeface="Solomon Normal" pitchFamily="50" charset="0"/>
                        </a:rPr>
                        <a:t>Texture &amp; Mouth Feel</a:t>
                      </a:r>
                      <a:endParaRPr lang="en-US" sz="1100" b="1" i="0" u="sng" strike="noStrike" dirty="0">
                        <a:solidFill>
                          <a:srgbClr val="000000"/>
                        </a:solidFill>
                        <a:effectLst/>
                        <a:latin typeface="Solomon Normal" pitchFamily="50" charset="0"/>
                      </a:endParaRPr>
                    </a:p>
                  </a:txBody>
                  <a:tcPr marL="9235" marR="9235" marT="9235" marB="0" anchor="b"/>
                </a:tc>
              </a:tr>
              <a:tr h="199352">
                <a:tc>
                  <a:txBody>
                    <a:bodyPr/>
                    <a:lstStyle/>
                    <a:p>
                      <a:pPr algn="l" fontAlgn="b"/>
                      <a:r>
                        <a:rPr lang="en-US" sz="1100" b="1" u="sng" strike="noStrike" dirty="0">
                          <a:effectLst/>
                          <a:latin typeface="Solomon Normal" pitchFamily="50" charset="0"/>
                        </a:rPr>
                        <a:t>Flavor &amp; Taste</a:t>
                      </a:r>
                      <a:endParaRPr lang="en-US" sz="1100" b="1" i="0" u="sng" strike="noStrike" dirty="0">
                        <a:solidFill>
                          <a:srgbClr val="000000"/>
                        </a:solidFill>
                        <a:effectLst/>
                        <a:latin typeface="Solomon Normal" pitchFamily="50" charset="0"/>
                      </a:endParaRPr>
                    </a:p>
                  </a:txBody>
                  <a:tcPr marL="9235"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Carbonated</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Beer</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Puckering</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Ginger</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Thickness</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Grapefruit</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Tingly</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Other Citrus</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1"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b="1" u="sng" strike="noStrike" dirty="0">
                          <a:effectLst/>
                          <a:latin typeface="Solomon Normal" pitchFamily="50" charset="0"/>
                        </a:rPr>
                        <a:t>Aftertaste</a:t>
                      </a:r>
                      <a:endParaRPr lang="en-US" sz="1100" b="1" i="0" u="sng"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Other Fruit</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Beer Aftertaste</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Stone Fruit</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Bitter Aftertaste</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Tart</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Fruity Aftertaste</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Bitter</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Grapefruit Aftertaste</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Sour</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Lingering Aftereffect</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r>
                        <a:rPr lang="en-US" sz="1100" u="none" strike="noStrike" dirty="0">
                          <a:effectLst/>
                          <a:latin typeface="Solomon Normal" pitchFamily="50" charset="0"/>
                        </a:rPr>
                        <a:t>Sweet</a:t>
                      </a:r>
                      <a:endParaRPr lang="en-US" sz="1100" b="0" i="0" u="none" strike="noStrike" dirty="0">
                        <a:solidFill>
                          <a:srgbClr val="000000"/>
                        </a:solidFill>
                        <a:effectLst/>
                        <a:latin typeface="Solomon Normal" pitchFamily="50" charset="0"/>
                      </a:endParaRPr>
                    </a:p>
                  </a:txBody>
                  <a:tcPr marL="83114"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smtClean="0">
                          <a:effectLst/>
                          <a:latin typeface="Solomon Normal" pitchFamily="50" charset="0"/>
                        </a:rPr>
                        <a:t>Mouth coating </a:t>
                      </a:r>
                      <a:r>
                        <a:rPr lang="en-US" sz="1100" u="none" strike="noStrike" dirty="0">
                          <a:effectLst/>
                          <a:latin typeface="Solomon Normal" pitchFamily="50" charset="0"/>
                        </a:rPr>
                        <a:t>Aftereffect</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Sweet Aftertaste</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Tart Aftertaste</a:t>
                      </a:r>
                      <a:endParaRPr lang="en-US" sz="1100" b="0" i="0" u="none" strike="noStrike" dirty="0">
                        <a:solidFill>
                          <a:srgbClr val="000000"/>
                        </a:solidFill>
                        <a:effectLst/>
                        <a:latin typeface="Solomon Normal" pitchFamily="50" charset="0"/>
                      </a:endParaRPr>
                    </a:p>
                  </a:txBody>
                  <a:tcPr marL="83114" marR="9235" marT="9235" marB="0" anchor="b"/>
                </a:tc>
              </a:tr>
              <a:tr h="199352">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endParaRPr lang="en-US" sz="1100" b="0" i="0" u="none" strike="noStrike" dirty="0">
                        <a:solidFill>
                          <a:srgbClr val="000000"/>
                        </a:solidFill>
                        <a:effectLst/>
                        <a:latin typeface="Solomon Normal" pitchFamily="50" charset="0"/>
                      </a:endParaRPr>
                    </a:p>
                  </a:txBody>
                  <a:tcPr marL="9235" marR="9235" marT="9235" marB="0" anchor="b"/>
                </a:tc>
                <a:tc>
                  <a:txBody>
                    <a:bodyPr/>
                    <a:lstStyle/>
                    <a:p>
                      <a:pPr algn="l" fontAlgn="b"/>
                      <a:r>
                        <a:rPr lang="en-US" sz="1100" u="none" strike="noStrike" dirty="0">
                          <a:effectLst/>
                          <a:latin typeface="Solomon Normal" pitchFamily="50" charset="0"/>
                        </a:rPr>
                        <a:t>Tingly Aftereffect</a:t>
                      </a:r>
                      <a:endParaRPr lang="en-US" sz="1100" b="0" i="0" u="none" strike="noStrike" dirty="0">
                        <a:solidFill>
                          <a:srgbClr val="000000"/>
                        </a:solidFill>
                        <a:effectLst/>
                        <a:latin typeface="Solomon Normal" pitchFamily="50" charset="0"/>
                      </a:endParaRPr>
                    </a:p>
                  </a:txBody>
                  <a:tcPr marL="83114" marR="9235" marT="9235" marB="0" anchor="b"/>
                </a:tc>
              </a:tr>
            </a:tbl>
          </a:graphicData>
        </a:graphic>
      </p:graphicFrame>
    </p:spTree>
    <p:extLst>
      <p:ext uri="{BB962C8B-B14F-4D97-AF65-F5344CB8AC3E}">
        <p14:creationId xmlns:p14="http://schemas.microsoft.com/office/powerpoint/2010/main" val="2082352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Application of Sensory Methods</a:t>
            </a:r>
            <a:endParaRPr lang="en-US" dirty="0"/>
          </a:p>
        </p:txBody>
      </p:sp>
      <p:sp>
        <p:nvSpPr>
          <p:cNvPr id="7" name="Text Placeholder 6"/>
          <p:cNvSpPr>
            <a:spLocks noGrp="1"/>
          </p:cNvSpPr>
          <p:nvPr>
            <p:ph type="body" idx="1"/>
          </p:nvPr>
        </p:nvSpPr>
        <p:spPr/>
        <p:txBody>
          <a:bodyPr/>
          <a:lstStyle/>
          <a:p>
            <a:r>
              <a:rPr lang="en-US" dirty="0" smtClean="0">
                <a:solidFill>
                  <a:schemeClr val="accent6"/>
                </a:solidFill>
              </a:rPr>
              <a:t>Grapefruit </a:t>
            </a:r>
            <a:r>
              <a:rPr lang="en-US" dirty="0" err="1" smtClean="0">
                <a:solidFill>
                  <a:schemeClr val="accent6"/>
                </a:solidFill>
              </a:rPr>
              <a:t>Radlers</a:t>
            </a:r>
            <a:r>
              <a:rPr lang="en-US" dirty="0" smtClean="0">
                <a:solidFill>
                  <a:schemeClr val="accent6"/>
                </a:solidFill>
              </a:rPr>
              <a:t>:  A Case study</a:t>
            </a:r>
            <a:endParaRPr lang="en-US" dirty="0">
              <a:solidFill>
                <a:schemeClr val="accent6"/>
              </a:solidFill>
            </a:endParaRPr>
          </a:p>
        </p:txBody>
      </p:sp>
      <p:sp>
        <p:nvSpPr>
          <p:cNvPr id="4" name="Footer Placeholder 3"/>
          <p:cNvSpPr>
            <a:spLocks noGrp="1"/>
          </p:cNvSpPr>
          <p:nvPr>
            <p:ph type="ftr" sz="quarter" idx="11"/>
          </p:nvPr>
        </p:nvSpPr>
        <p:spPr/>
        <p:txBody>
          <a:bodyPr/>
          <a:lstStyle/>
          <a:p>
            <a:r>
              <a:rPr lang="en-US" dirty="0" smtClean="0"/>
              <a:t>© 2017 DRAGONFLY SCI | CONFIDENTIAL AND PRIOPRIETARY INFORMATION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3848290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seems so simple!</a:t>
            </a:r>
            <a:endParaRPr lang="en-US" dirty="0"/>
          </a:p>
        </p:txBody>
      </p:sp>
      <p:sp>
        <p:nvSpPr>
          <p:cNvPr id="15362" name="Rectangle 3"/>
          <p:cNvSpPr>
            <a:spLocks noGrp="1"/>
          </p:cNvSpPr>
          <p:nvPr>
            <p:ph type="body" idx="1"/>
          </p:nvPr>
        </p:nvSpPr>
        <p:spPr/>
        <p:txBody>
          <a:bodyPr>
            <a:normAutofit/>
          </a:bodyPr>
          <a:lstStyle/>
          <a:p>
            <a:r>
              <a:rPr lang="en-US" dirty="0" smtClean="0">
                <a:solidFill>
                  <a:schemeClr val="tx1"/>
                </a:solidFill>
              </a:rPr>
              <a:t>Product sensory information is unique; deceptively easy to obtain but can lack validity when the science is misunderstood or not followed.</a:t>
            </a:r>
          </a:p>
          <a:p>
            <a:endParaRPr lang="en-US" dirty="0" smtClean="0">
              <a:solidFill>
                <a:schemeClr val="tx1"/>
              </a:solidFill>
            </a:endParaRPr>
          </a:p>
          <a:p>
            <a:r>
              <a:rPr lang="en-US" dirty="0" smtClean="0">
                <a:solidFill>
                  <a:schemeClr val="tx1"/>
                </a:solidFill>
              </a:rPr>
              <a:t>A consumer agrees to taste a product and answer some questions about the experience.   </a:t>
            </a:r>
          </a:p>
          <a:p>
            <a:endParaRPr lang="en-US" dirty="0" smtClean="0">
              <a:solidFill>
                <a:schemeClr val="tx1"/>
              </a:solidFill>
            </a:endParaRPr>
          </a:p>
          <a:p>
            <a:r>
              <a:rPr lang="en-US" dirty="0" smtClean="0">
                <a:solidFill>
                  <a:schemeClr val="tx1"/>
                </a:solidFill>
              </a:rPr>
              <a:t>A consumer participates in a discrimination test.</a:t>
            </a:r>
          </a:p>
          <a:p>
            <a:endParaRPr lang="en-US" dirty="0" smtClean="0">
              <a:solidFill>
                <a:schemeClr val="tx1"/>
              </a:solidFill>
            </a:endParaRPr>
          </a:p>
          <a:p>
            <a:r>
              <a:rPr lang="en-US" dirty="0" smtClean="0">
                <a:solidFill>
                  <a:schemeClr val="tx1"/>
                </a:solidFill>
              </a:rPr>
              <a:t>Consumers will agree to participate especially if you offer them a “financial” reward.</a:t>
            </a:r>
          </a:p>
          <a:p>
            <a:endParaRPr lang="en-US" dirty="0" smtClean="0">
              <a:solidFill>
                <a:schemeClr val="tx1"/>
              </a:solidFill>
            </a:endParaRPr>
          </a:p>
        </p:txBody>
      </p:sp>
    </p:spTree>
    <p:extLst>
      <p:ext uri="{BB962C8B-B14F-4D97-AF65-F5344CB8AC3E}">
        <p14:creationId xmlns:p14="http://schemas.microsoft.com/office/powerpoint/2010/main" val="2694875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xfrm>
            <a:off x="11813118" y="6643688"/>
            <a:ext cx="245533" cy="152400"/>
          </a:xfrm>
          <a:prstGeom prst="rect">
            <a:avLst/>
          </a:prstGeom>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8BB93CEE-ADEB-42A7-9936-AE9B441D402D}" type="slidenum">
              <a:rPr lang="en-US" altLang="en-US" sz="1000" baseline="0" smtClean="0">
                <a:solidFill>
                  <a:srgbClr val="636467"/>
                </a:solidFill>
                <a:latin typeface="NewsGoth Dm BT" pitchFamily="34" charset="0"/>
              </a:rPr>
              <a:pPr/>
              <a:t>30</a:t>
            </a:fld>
            <a:endParaRPr lang="en-US" altLang="en-US" sz="1000" baseline="0" dirty="0" smtClean="0">
              <a:solidFill>
                <a:srgbClr val="636467"/>
              </a:solidFill>
              <a:latin typeface="NewsGoth Dm BT" pitchFamily="34" charset="0"/>
            </a:endParaRPr>
          </a:p>
        </p:txBody>
      </p:sp>
      <p:sp>
        <p:nvSpPr>
          <p:cNvPr id="18435" name="Rectangle 2"/>
          <p:cNvSpPr>
            <a:spLocks noGrp="1" noChangeArrowheads="1"/>
          </p:cNvSpPr>
          <p:nvPr>
            <p:ph type="title"/>
          </p:nvPr>
        </p:nvSpPr>
        <p:spPr/>
        <p:txBody>
          <a:bodyPr/>
          <a:lstStyle/>
          <a:p>
            <a:pPr eaLnBrk="1" hangingPunct="1"/>
            <a:r>
              <a:rPr lang="en-US" altLang="en-US" dirty="0" smtClean="0"/>
              <a:t>Introduction &amp; Overview</a:t>
            </a:r>
          </a:p>
        </p:txBody>
      </p:sp>
      <p:sp>
        <p:nvSpPr>
          <p:cNvPr id="18436" name="Rectangle 3"/>
          <p:cNvSpPr>
            <a:spLocks noGrp="1" noChangeArrowheads="1"/>
          </p:cNvSpPr>
          <p:nvPr>
            <p:ph type="body" idx="1"/>
          </p:nvPr>
        </p:nvSpPr>
        <p:spPr>
          <a:xfrm>
            <a:off x="1097280" y="1845734"/>
            <a:ext cx="10058400" cy="4395578"/>
          </a:xfrm>
        </p:spPr>
        <p:txBody>
          <a:bodyPr>
            <a:normAutofit fontScale="92500" lnSpcReduction="10000"/>
          </a:bodyPr>
          <a:lstStyle/>
          <a:p>
            <a:pPr eaLnBrk="1" hangingPunct="1"/>
            <a:r>
              <a:rPr lang="en-US" altLang="en-US" sz="1800" dirty="0" smtClean="0">
                <a:solidFill>
                  <a:schemeClr val="tx1"/>
                </a:solidFill>
              </a:rPr>
              <a:t>Shandy or Radler Beers are a summertime favorite in Germany and growing in popularity in the USA as a lower alcohol alternative beverage.</a:t>
            </a:r>
          </a:p>
          <a:p>
            <a:pPr eaLnBrk="1" hangingPunct="1"/>
            <a:endParaRPr lang="en-US" altLang="en-US" sz="1800" dirty="0" smtClean="0">
              <a:solidFill>
                <a:schemeClr val="tx1"/>
              </a:solidFill>
            </a:endParaRPr>
          </a:p>
          <a:p>
            <a:pPr eaLnBrk="1" hangingPunct="1"/>
            <a:r>
              <a:rPr lang="en-US" altLang="en-US" sz="1800" dirty="0" smtClean="0">
                <a:solidFill>
                  <a:schemeClr val="tx1"/>
                </a:solidFill>
              </a:rPr>
              <a:t>While imports can be found in many retail stores, American products are moving from the tap to the bottle.  As brewers begin to develop products, research blending sensory science and consumer insights can provide an in depth exploration of consumers and products providing insights that can be used to create unique products that marketing can distinguish on shelf.</a:t>
            </a:r>
          </a:p>
          <a:p>
            <a:pPr eaLnBrk="1" hangingPunct="1"/>
            <a:endParaRPr lang="en-US" altLang="en-US" sz="1800" dirty="0" smtClean="0">
              <a:solidFill>
                <a:schemeClr val="tx1"/>
              </a:solidFill>
            </a:endParaRPr>
          </a:p>
          <a:p>
            <a:pPr eaLnBrk="1" hangingPunct="1"/>
            <a:r>
              <a:rPr lang="en-US" altLang="en-US" sz="1800" dirty="0" smtClean="0">
                <a:solidFill>
                  <a:schemeClr val="tx1"/>
                </a:solidFill>
              </a:rPr>
              <a:t>Sensory research can ensure that consumer expectations are met and identify meaningful segmentation. </a:t>
            </a:r>
          </a:p>
          <a:p>
            <a:pPr eaLnBrk="1" hangingPunct="1"/>
            <a:endParaRPr lang="en-US" altLang="en-US" sz="1800" dirty="0" smtClean="0">
              <a:solidFill>
                <a:schemeClr val="tx1"/>
              </a:solidFill>
            </a:endParaRPr>
          </a:p>
          <a:p>
            <a:pPr eaLnBrk="1" hangingPunct="1"/>
            <a:r>
              <a:rPr lang="en-US" altLang="en-US" sz="1800" dirty="0" smtClean="0">
                <a:solidFill>
                  <a:schemeClr val="tx1"/>
                </a:solidFill>
              </a:rPr>
              <a:t>Major challenges for any product category include:  </a:t>
            </a:r>
          </a:p>
          <a:p>
            <a:pPr lvl="1" eaLnBrk="1" hangingPunct="1"/>
            <a:r>
              <a:rPr lang="en-US" altLang="en-US" sz="1800" b="1" dirty="0" smtClean="0">
                <a:solidFill>
                  <a:srgbClr val="61A744"/>
                </a:solidFill>
              </a:rPr>
              <a:t>Market strategy</a:t>
            </a:r>
            <a:r>
              <a:rPr lang="en-US" altLang="en-US" sz="1800" dirty="0" smtClean="0">
                <a:solidFill>
                  <a:srgbClr val="61A744"/>
                </a:solidFill>
              </a:rPr>
              <a:t> </a:t>
            </a:r>
            <a:r>
              <a:rPr lang="en-US" altLang="en-US" sz="1800" dirty="0" smtClean="0">
                <a:solidFill>
                  <a:schemeClr val="tx1"/>
                </a:solidFill>
              </a:rPr>
              <a:t>– customer profile, communications, positioning, and pricing.</a:t>
            </a:r>
          </a:p>
          <a:p>
            <a:pPr lvl="1" eaLnBrk="1" hangingPunct="1"/>
            <a:r>
              <a:rPr lang="en-US" altLang="en-US" sz="1800" b="1" dirty="0" smtClean="0">
                <a:solidFill>
                  <a:srgbClr val="61A744"/>
                </a:solidFill>
              </a:rPr>
              <a:t>Product strategy </a:t>
            </a:r>
            <a:r>
              <a:rPr lang="en-US" altLang="en-US" sz="1800" dirty="0" smtClean="0">
                <a:solidFill>
                  <a:schemeClr val="tx1"/>
                </a:solidFill>
              </a:rPr>
              <a:t>– ingredient source, processing, packaging, and sensory characteristics. </a:t>
            </a:r>
          </a:p>
          <a:p>
            <a:pPr lvl="1" eaLnBrk="1" hangingPunct="1">
              <a:buFont typeface="Times" pitchFamily="18" charset="0"/>
              <a:buNone/>
            </a:pPr>
            <a:endParaRPr lang="en-US" altLang="en-US" sz="1800" dirty="0" smtClean="0">
              <a:solidFill>
                <a:schemeClr val="tx1"/>
              </a:solidFill>
            </a:endParaRPr>
          </a:p>
        </p:txBody>
      </p:sp>
    </p:spTree>
    <p:extLst>
      <p:ext uri="{BB962C8B-B14F-4D97-AF65-F5344CB8AC3E}">
        <p14:creationId xmlns:p14="http://schemas.microsoft.com/office/powerpoint/2010/main" val="4110830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11813118" y="6643688"/>
            <a:ext cx="245533" cy="152400"/>
          </a:xfrm>
          <a:prstGeom prst="rect">
            <a:avLst/>
          </a:prstGeom>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863CCE13-B95D-4D9A-84A5-71CB34BB35E7}" type="slidenum">
              <a:rPr lang="en-US" altLang="en-US" sz="1000" baseline="0" smtClean="0">
                <a:solidFill>
                  <a:srgbClr val="636467"/>
                </a:solidFill>
                <a:latin typeface="NewsGoth Dm BT" pitchFamily="34" charset="0"/>
              </a:rPr>
              <a:pPr/>
              <a:t>31</a:t>
            </a:fld>
            <a:endParaRPr lang="en-US" altLang="en-US" sz="1000" baseline="0" dirty="0" smtClean="0">
              <a:solidFill>
                <a:srgbClr val="636467"/>
              </a:solidFill>
              <a:latin typeface="NewsGoth Dm BT" pitchFamily="34" charset="0"/>
            </a:endParaRPr>
          </a:p>
        </p:txBody>
      </p:sp>
      <p:sp>
        <p:nvSpPr>
          <p:cNvPr id="19459" name="Rectangle 2"/>
          <p:cNvSpPr>
            <a:spLocks noGrp="1" noChangeArrowheads="1"/>
          </p:cNvSpPr>
          <p:nvPr>
            <p:ph type="title"/>
          </p:nvPr>
        </p:nvSpPr>
        <p:spPr/>
        <p:txBody>
          <a:bodyPr/>
          <a:lstStyle/>
          <a:p>
            <a:pPr eaLnBrk="1" hangingPunct="1"/>
            <a:r>
              <a:rPr lang="en-US" altLang="en-US" dirty="0" smtClean="0"/>
              <a:t>Research Objectives</a:t>
            </a:r>
          </a:p>
        </p:txBody>
      </p:sp>
      <p:sp>
        <p:nvSpPr>
          <p:cNvPr id="19460" name="Rectangle 3"/>
          <p:cNvSpPr>
            <a:spLocks noGrp="1" noChangeArrowheads="1"/>
          </p:cNvSpPr>
          <p:nvPr>
            <p:ph type="body" idx="1"/>
          </p:nvPr>
        </p:nvSpPr>
        <p:spPr>
          <a:xfrm>
            <a:off x="1212112" y="2041451"/>
            <a:ext cx="10058400" cy="4360938"/>
          </a:xfrm>
        </p:spPr>
        <p:txBody>
          <a:bodyPr/>
          <a:lstStyle/>
          <a:p>
            <a:pPr marL="285750" indent="-285750" eaLnBrk="1" hangingPunct="1">
              <a:lnSpc>
                <a:spcPct val="150000"/>
              </a:lnSpc>
              <a:buFont typeface="Arial" panose="020B0604020202020204" pitchFamily="34" charset="0"/>
              <a:buChar char="•"/>
            </a:pPr>
            <a:r>
              <a:rPr lang="en-US" altLang="en-US" sz="1800" dirty="0" smtClean="0">
                <a:solidFill>
                  <a:schemeClr val="tx1"/>
                </a:solidFill>
              </a:rPr>
              <a:t>Determine which products are well liked by consumers and why</a:t>
            </a:r>
          </a:p>
          <a:p>
            <a:pPr marL="285750" indent="-285750" eaLnBrk="1" hangingPunct="1">
              <a:lnSpc>
                <a:spcPct val="150000"/>
              </a:lnSpc>
              <a:buFont typeface="Arial" panose="020B0604020202020204" pitchFamily="34" charset="0"/>
              <a:buChar char="•"/>
            </a:pPr>
            <a:r>
              <a:rPr lang="en-US" altLang="en-US" sz="1800" dirty="0" smtClean="0">
                <a:solidFill>
                  <a:schemeClr val="tx1"/>
                </a:solidFill>
              </a:rPr>
              <a:t>Determine if preferences are different between markets</a:t>
            </a:r>
          </a:p>
          <a:p>
            <a:pPr marL="285750" indent="-285750" eaLnBrk="1" hangingPunct="1">
              <a:lnSpc>
                <a:spcPct val="150000"/>
              </a:lnSpc>
              <a:buFont typeface="Arial" panose="020B0604020202020204" pitchFamily="34" charset="0"/>
              <a:buChar char="•"/>
            </a:pPr>
            <a:r>
              <a:rPr lang="en-US" altLang="en-US" sz="1800" dirty="0" smtClean="0">
                <a:solidFill>
                  <a:schemeClr val="tx1"/>
                </a:solidFill>
              </a:rPr>
              <a:t>Determine sensory similarities and differences</a:t>
            </a:r>
          </a:p>
          <a:p>
            <a:pPr marL="285750" indent="-285750" eaLnBrk="1" hangingPunct="1">
              <a:lnSpc>
                <a:spcPct val="150000"/>
              </a:lnSpc>
              <a:buFont typeface="Arial" panose="020B0604020202020204" pitchFamily="34" charset="0"/>
              <a:buChar char="•"/>
            </a:pPr>
            <a:r>
              <a:rPr lang="en-US" altLang="en-US" sz="1800" dirty="0" smtClean="0">
                <a:solidFill>
                  <a:schemeClr val="tx1"/>
                </a:solidFill>
              </a:rPr>
              <a:t>Determine which sensory attributes provide product differentiation </a:t>
            </a:r>
          </a:p>
          <a:p>
            <a:pPr marL="285750" indent="-285750" eaLnBrk="1" hangingPunct="1">
              <a:lnSpc>
                <a:spcPct val="150000"/>
              </a:lnSpc>
              <a:buFont typeface="Arial" panose="020B0604020202020204" pitchFamily="34" charset="0"/>
              <a:buChar char="•"/>
            </a:pPr>
            <a:endParaRPr lang="en-US" altLang="en-US" sz="1800" dirty="0" smtClean="0">
              <a:solidFill>
                <a:schemeClr val="tx1"/>
              </a:solidFill>
            </a:endParaRPr>
          </a:p>
        </p:txBody>
      </p:sp>
    </p:spTree>
    <p:extLst>
      <p:ext uri="{BB962C8B-B14F-4D97-AF65-F5344CB8AC3E}">
        <p14:creationId xmlns:p14="http://schemas.microsoft.com/office/powerpoint/2010/main" val="1934758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a:xfrm>
            <a:off x="11813118" y="6643688"/>
            <a:ext cx="245533" cy="152400"/>
          </a:xfrm>
          <a:prstGeom prst="rect">
            <a:avLst/>
          </a:prstGeom>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D874871C-B5C6-43E5-BCA4-4B7EC4C3A5F6}" type="slidenum">
              <a:rPr lang="en-US" altLang="en-US" sz="1000" baseline="0" smtClean="0">
                <a:solidFill>
                  <a:srgbClr val="636467"/>
                </a:solidFill>
                <a:latin typeface="NewsGoth Dm BT" pitchFamily="34" charset="0"/>
              </a:rPr>
              <a:pPr/>
              <a:t>32</a:t>
            </a:fld>
            <a:endParaRPr lang="en-US" altLang="en-US" sz="1000" baseline="0" dirty="0" smtClean="0">
              <a:solidFill>
                <a:srgbClr val="636467"/>
              </a:solidFill>
              <a:latin typeface="NewsGoth Dm BT" pitchFamily="34" charset="0"/>
            </a:endParaRPr>
          </a:p>
        </p:txBody>
      </p:sp>
      <p:sp>
        <p:nvSpPr>
          <p:cNvPr id="20483" name="Rectangle 2"/>
          <p:cNvSpPr>
            <a:spLocks noGrp="1" noChangeArrowheads="1"/>
          </p:cNvSpPr>
          <p:nvPr>
            <p:ph type="title"/>
          </p:nvPr>
        </p:nvSpPr>
        <p:spPr/>
        <p:txBody>
          <a:bodyPr/>
          <a:lstStyle/>
          <a:p>
            <a:pPr eaLnBrk="1" hangingPunct="1"/>
            <a:r>
              <a:rPr lang="en-US" altLang="en-US" dirty="0" smtClean="0"/>
              <a:t>How do we measure consumer perception?</a:t>
            </a:r>
          </a:p>
        </p:txBody>
      </p:sp>
      <p:sp>
        <p:nvSpPr>
          <p:cNvPr id="20484" name="Rectangle 3"/>
          <p:cNvSpPr>
            <a:spLocks noGrp="1" noChangeArrowheads="1"/>
          </p:cNvSpPr>
          <p:nvPr>
            <p:ph type="body" idx="1"/>
          </p:nvPr>
        </p:nvSpPr>
        <p:spPr/>
        <p:txBody>
          <a:bodyPr/>
          <a:lstStyle/>
          <a:p>
            <a:pPr eaLnBrk="1" hangingPunct="1"/>
            <a:r>
              <a:rPr lang="en-US" altLang="en-US" sz="1800" dirty="0" smtClean="0">
                <a:solidFill>
                  <a:schemeClr val="tx1"/>
                </a:solidFill>
              </a:rPr>
              <a:t>QDA</a:t>
            </a:r>
            <a:r>
              <a:rPr lang="en-US" altLang="en-US" sz="1800" baseline="30000" dirty="0" smtClean="0">
                <a:solidFill>
                  <a:schemeClr val="tx1"/>
                </a:solidFill>
              </a:rPr>
              <a:t>®</a:t>
            </a:r>
            <a:r>
              <a:rPr lang="en-US" altLang="en-US" sz="1800" dirty="0" smtClean="0">
                <a:solidFill>
                  <a:schemeClr val="tx1"/>
                </a:solidFill>
              </a:rPr>
              <a:t> was the methodology used to measure sensory similarities and differences between products for the array of Radler and Shandy products.  This quantitative data is used to relate consumer preferences and attitudinal expectations to the perceived sensory properties of the products.</a:t>
            </a:r>
          </a:p>
          <a:p>
            <a:pPr eaLnBrk="1" hangingPunct="1"/>
            <a:endParaRPr lang="en-US" altLang="en-US" sz="1800" dirty="0" smtClean="0">
              <a:solidFill>
                <a:schemeClr val="tx1"/>
              </a:solidFill>
            </a:endParaRPr>
          </a:p>
          <a:p>
            <a:pPr eaLnBrk="1" hangingPunct="1"/>
            <a:r>
              <a:rPr lang="en-US" altLang="en-US" sz="1800" dirty="0" smtClean="0">
                <a:solidFill>
                  <a:schemeClr val="tx1"/>
                </a:solidFill>
              </a:rPr>
              <a:t>QDA</a:t>
            </a:r>
            <a:r>
              <a:rPr lang="en-US" altLang="en-US" sz="1800" baseline="30000" dirty="0" smtClean="0">
                <a:solidFill>
                  <a:schemeClr val="tx1"/>
                </a:solidFill>
              </a:rPr>
              <a:t>®</a:t>
            </a:r>
            <a:r>
              <a:rPr lang="en-US" altLang="en-US" sz="1800" dirty="0" smtClean="0">
                <a:solidFill>
                  <a:schemeClr val="tx1"/>
                </a:solidFill>
              </a:rPr>
              <a:t> is a sensory trained panel procedure in which about 12 panelists, with demonstrated sensory acuity, describe and quantify their product perceptions using common everyday language. </a:t>
            </a:r>
          </a:p>
          <a:p>
            <a:pPr eaLnBrk="1" hangingPunct="1"/>
            <a:endParaRPr lang="en-US" altLang="en-US" sz="1800" dirty="0" smtClean="0">
              <a:solidFill>
                <a:schemeClr val="tx1"/>
              </a:solidFill>
            </a:endParaRPr>
          </a:p>
          <a:p>
            <a:pPr eaLnBrk="1" hangingPunct="1"/>
            <a:r>
              <a:rPr lang="en-US" altLang="en-US" sz="1800" dirty="0" smtClean="0">
                <a:solidFill>
                  <a:schemeClr val="tx1"/>
                </a:solidFill>
              </a:rPr>
              <a:t>Results are used to understand the </a:t>
            </a:r>
            <a:r>
              <a:rPr lang="en-US" altLang="en-US" sz="1800" b="1" i="1" dirty="0" smtClean="0">
                <a:solidFill>
                  <a:schemeClr val="tx1"/>
                </a:solidFill>
              </a:rPr>
              <a:t>“why”</a:t>
            </a:r>
            <a:r>
              <a:rPr lang="en-US" altLang="en-US" sz="1800" b="1" dirty="0" smtClean="0">
                <a:solidFill>
                  <a:schemeClr val="tx1"/>
                </a:solidFill>
              </a:rPr>
              <a:t> </a:t>
            </a:r>
            <a:r>
              <a:rPr lang="en-US" altLang="en-US" sz="1800" dirty="0" smtClean="0">
                <a:solidFill>
                  <a:schemeClr val="tx1"/>
                </a:solidFill>
              </a:rPr>
              <a:t>consumer like what they do and to discover new product opportunities.	</a:t>
            </a:r>
          </a:p>
        </p:txBody>
      </p:sp>
    </p:spTree>
    <p:extLst>
      <p:ext uri="{BB962C8B-B14F-4D97-AF65-F5344CB8AC3E}">
        <p14:creationId xmlns:p14="http://schemas.microsoft.com/office/powerpoint/2010/main" val="955387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xfrm>
            <a:off x="11813118" y="6643688"/>
            <a:ext cx="245533" cy="152400"/>
          </a:xfrm>
          <a:prstGeom prst="rect">
            <a:avLst/>
          </a:prstGeom>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78E79F17-75E7-4738-9B55-D4B0B884588A}" type="slidenum">
              <a:rPr lang="en-US" altLang="en-US" sz="1000" baseline="0" smtClean="0">
                <a:solidFill>
                  <a:srgbClr val="636467"/>
                </a:solidFill>
                <a:latin typeface="NewsGoth Dm BT" pitchFamily="34" charset="0"/>
              </a:rPr>
              <a:pPr/>
              <a:t>33</a:t>
            </a:fld>
            <a:endParaRPr lang="en-US" altLang="en-US" sz="1000" baseline="0" dirty="0" smtClean="0">
              <a:solidFill>
                <a:srgbClr val="636467"/>
              </a:solidFill>
              <a:latin typeface="NewsGoth Dm BT" pitchFamily="34" charset="0"/>
            </a:endParaRPr>
          </a:p>
        </p:txBody>
      </p:sp>
      <p:sp>
        <p:nvSpPr>
          <p:cNvPr id="21507" name="Rectangle 4"/>
          <p:cNvSpPr>
            <a:spLocks noGrp="1" noChangeArrowheads="1"/>
          </p:cNvSpPr>
          <p:nvPr>
            <p:ph type="title"/>
          </p:nvPr>
        </p:nvSpPr>
        <p:spPr/>
        <p:txBody>
          <a:bodyPr/>
          <a:lstStyle/>
          <a:p>
            <a:pPr eaLnBrk="1" hangingPunct="1"/>
            <a:r>
              <a:rPr lang="en-US" altLang="en-US" dirty="0" smtClean="0"/>
              <a:t>Why is this important?</a:t>
            </a:r>
          </a:p>
        </p:txBody>
      </p:sp>
      <p:sp>
        <p:nvSpPr>
          <p:cNvPr id="21508" name="Rectangle 5"/>
          <p:cNvSpPr>
            <a:spLocks noGrp="1" noChangeArrowheads="1"/>
          </p:cNvSpPr>
          <p:nvPr>
            <p:ph type="body" idx="1"/>
          </p:nvPr>
        </p:nvSpPr>
        <p:spPr>
          <a:xfrm>
            <a:off x="1201479" y="1892595"/>
            <a:ext cx="9954202" cy="4509793"/>
          </a:xfrm>
        </p:spPr>
        <p:txBody>
          <a:bodyPr/>
          <a:lstStyle/>
          <a:p>
            <a:pPr eaLnBrk="1" hangingPunct="1"/>
            <a:r>
              <a:rPr lang="en-US" altLang="en-US" sz="1800" dirty="0" smtClean="0">
                <a:solidFill>
                  <a:schemeClr val="tx1"/>
                </a:solidFill>
              </a:rPr>
              <a:t>Measuring what consumers perceive about product similarities and differences has market and technical value.  </a:t>
            </a:r>
          </a:p>
          <a:p>
            <a:pPr eaLnBrk="1" hangingPunct="1"/>
            <a:endParaRPr lang="en-US" altLang="en-US" sz="1800" dirty="0" smtClean="0">
              <a:solidFill>
                <a:schemeClr val="tx1"/>
              </a:solidFill>
            </a:endParaRPr>
          </a:p>
          <a:p>
            <a:pPr eaLnBrk="1" hangingPunct="1"/>
            <a:r>
              <a:rPr lang="en-US" altLang="en-US" sz="1800" dirty="0" smtClean="0">
                <a:solidFill>
                  <a:schemeClr val="tx1"/>
                </a:solidFill>
              </a:rPr>
              <a:t>But, the greater value rests with ...</a:t>
            </a:r>
          </a:p>
          <a:p>
            <a:pPr lvl="1" eaLnBrk="1" hangingPunct="1"/>
            <a:r>
              <a:rPr lang="en-US" altLang="en-US" sz="1800" dirty="0" smtClean="0">
                <a:solidFill>
                  <a:schemeClr val="tx1"/>
                </a:solidFill>
              </a:rPr>
              <a:t>relating sensory differences to consumer preference, attitudinal measures, benefits, brand, price/value, etc.  </a:t>
            </a:r>
          </a:p>
          <a:p>
            <a:pPr lvl="1" eaLnBrk="1" hangingPunct="1"/>
            <a:endParaRPr lang="en-US" altLang="en-US" sz="1800" dirty="0" smtClean="0">
              <a:solidFill>
                <a:schemeClr val="tx1"/>
              </a:solidFill>
            </a:endParaRPr>
          </a:p>
          <a:p>
            <a:pPr eaLnBrk="1" hangingPunct="1"/>
            <a:r>
              <a:rPr lang="en-US" altLang="en-US" sz="1800" dirty="0" smtClean="0">
                <a:solidFill>
                  <a:schemeClr val="tx1"/>
                </a:solidFill>
              </a:rPr>
              <a:t>Sensory research provides strategic insight to market potential. </a:t>
            </a:r>
          </a:p>
          <a:p>
            <a:pPr eaLnBrk="1" hangingPunct="1"/>
            <a:endParaRPr lang="en-US" altLang="en-US" dirty="0" smtClean="0">
              <a:solidFill>
                <a:schemeClr val="tx1"/>
              </a:solidFill>
            </a:endParaRPr>
          </a:p>
        </p:txBody>
      </p:sp>
    </p:spTree>
    <p:extLst>
      <p:ext uri="{BB962C8B-B14F-4D97-AF65-F5344CB8AC3E}">
        <p14:creationId xmlns:p14="http://schemas.microsoft.com/office/powerpoint/2010/main" val="2319218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4294967295"/>
          </p:nvPr>
        </p:nvSpPr>
        <p:spPr>
          <a:xfrm>
            <a:off x="11813118" y="6643688"/>
            <a:ext cx="245533" cy="152400"/>
          </a:xfrm>
          <a:prstGeom prst="rect">
            <a:avLst/>
          </a:prstGeom>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98B1E298-BB62-493B-BE00-3AC1ADF9C5C5}" type="slidenum">
              <a:rPr lang="en-US" altLang="en-US" sz="1000" baseline="0" smtClean="0">
                <a:solidFill>
                  <a:srgbClr val="636467"/>
                </a:solidFill>
                <a:latin typeface="NewsGoth Dm BT" pitchFamily="34" charset="0"/>
              </a:rPr>
              <a:pPr/>
              <a:t>34</a:t>
            </a:fld>
            <a:endParaRPr lang="en-US" altLang="en-US" sz="1000" baseline="0" dirty="0" smtClean="0">
              <a:solidFill>
                <a:srgbClr val="636467"/>
              </a:solidFill>
              <a:latin typeface="NewsGoth Dm BT" pitchFamily="34" charset="0"/>
            </a:endParaRPr>
          </a:p>
        </p:txBody>
      </p:sp>
      <p:sp>
        <p:nvSpPr>
          <p:cNvPr id="22531" name="Rectangle 2"/>
          <p:cNvSpPr>
            <a:spLocks noGrp="1" noChangeArrowheads="1"/>
          </p:cNvSpPr>
          <p:nvPr>
            <p:ph type="title"/>
          </p:nvPr>
        </p:nvSpPr>
        <p:spPr/>
        <p:txBody>
          <a:bodyPr/>
          <a:lstStyle/>
          <a:p>
            <a:pPr eaLnBrk="1" hangingPunct="1"/>
            <a:r>
              <a:rPr lang="en-US" altLang="en-US" dirty="0" smtClean="0"/>
              <a:t>Products Tested</a:t>
            </a:r>
          </a:p>
        </p:txBody>
      </p:sp>
      <p:graphicFrame>
        <p:nvGraphicFramePr>
          <p:cNvPr id="2" name="Table 1"/>
          <p:cNvGraphicFramePr>
            <a:graphicFrameLocks noGrp="1"/>
          </p:cNvGraphicFramePr>
          <p:nvPr>
            <p:extLst>
              <p:ext uri="{D42A27DB-BD31-4B8C-83A1-F6EECF244321}">
                <p14:modId xmlns:p14="http://schemas.microsoft.com/office/powerpoint/2010/main" val="235116716"/>
              </p:ext>
            </p:extLst>
          </p:nvPr>
        </p:nvGraphicFramePr>
        <p:xfrm>
          <a:off x="2598487" y="2094615"/>
          <a:ext cx="6476063" cy="2998380"/>
        </p:xfrm>
        <a:graphic>
          <a:graphicData uri="http://schemas.openxmlformats.org/drawingml/2006/table">
            <a:tbl>
              <a:tblPr firstRow="1" bandRow="1">
                <a:tableStyleId>{5C22544A-7EE6-4342-B048-85BDC9FD1C3A}</a:tableStyleId>
              </a:tblPr>
              <a:tblGrid>
                <a:gridCol w="6476063"/>
              </a:tblGrid>
              <a:tr h="499730">
                <a:tc>
                  <a:txBody>
                    <a:bodyPr/>
                    <a:lstStyle/>
                    <a:p>
                      <a:endParaRPr lang="en-US" dirty="0"/>
                    </a:p>
                  </a:txBody>
                  <a:tcPr/>
                </a:tc>
              </a:tr>
              <a:tr h="499730">
                <a:tc>
                  <a:txBody>
                    <a:bodyPr/>
                    <a:lstStyle/>
                    <a:p>
                      <a:pPr algn="ctr" fontAlgn="b"/>
                      <a:r>
                        <a:rPr lang="en-US" sz="2400" b="0" i="0" u="none" strike="noStrike" dirty="0" err="1" smtClean="0">
                          <a:solidFill>
                            <a:srgbClr val="000000"/>
                          </a:solidFill>
                          <a:effectLst/>
                          <a:latin typeface="Solomon Normal" pitchFamily="50" charset="0"/>
                        </a:rPr>
                        <a:t>Lubzer</a:t>
                      </a:r>
                      <a:r>
                        <a:rPr lang="en-US" sz="2400" b="0" i="0" u="none" strike="noStrike" dirty="0" smtClean="0">
                          <a:solidFill>
                            <a:srgbClr val="000000"/>
                          </a:solidFill>
                          <a:effectLst/>
                          <a:latin typeface="Solomon Normal" pitchFamily="50" charset="0"/>
                        </a:rPr>
                        <a:t> Grapefruit </a:t>
                      </a:r>
                      <a:r>
                        <a:rPr lang="en-US" sz="2400" b="0" i="0" u="none" strike="noStrike" dirty="0" err="1" smtClean="0">
                          <a:solidFill>
                            <a:srgbClr val="000000"/>
                          </a:solidFill>
                          <a:effectLst/>
                          <a:latin typeface="Solomon Normal" pitchFamily="50" charset="0"/>
                        </a:rPr>
                        <a:t>Biermix</a:t>
                      </a:r>
                      <a:endParaRPr lang="en-US" sz="2400" b="0" i="0" u="none" strike="noStrike" dirty="0">
                        <a:solidFill>
                          <a:srgbClr val="000000"/>
                        </a:solidFill>
                        <a:effectLst/>
                        <a:latin typeface="Solomon Normal" pitchFamily="50" charset="0"/>
                      </a:endParaRPr>
                    </a:p>
                  </a:txBody>
                  <a:tcPr marL="9525" marR="9525" marT="9525" marB="0" anchor="b"/>
                </a:tc>
              </a:tr>
              <a:tr h="499730">
                <a:tc>
                  <a:txBody>
                    <a:bodyPr/>
                    <a:lstStyle/>
                    <a:p>
                      <a:pPr algn="ctr" fontAlgn="b"/>
                      <a:r>
                        <a:rPr lang="en-US" sz="2400" dirty="0" err="1" smtClean="0"/>
                        <a:t>Leinenkugel's</a:t>
                      </a:r>
                      <a:r>
                        <a:rPr lang="en-US" sz="2400" b="0" i="0" u="none" strike="noStrike" dirty="0" smtClean="0">
                          <a:solidFill>
                            <a:srgbClr val="000000"/>
                          </a:solidFill>
                          <a:effectLst/>
                          <a:latin typeface="Solomon Normal" pitchFamily="50" charset="0"/>
                        </a:rPr>
                        <a:t> </a:t>
                      </a:r>
                      <a:r>
                        <a:rPr lang="en-US" sz="2400" b="0" i="0" u="none" strike="noStrike" dirty="0">
                          <a:solidFill>
                            <a:srgbClr val="000000"/>
                          </a:solidFill>
                          <a:effectLst/>
                          <a:latin typeface="Solomon Normal" pitchFamily="50" charset="0"/>
                        </a:rPr>
                        <a:t>Grapefruit Shandy</a:t>
                      </a:r>
                    </a:p>
                  </a:txBody>
                  <a:tcPr marL="9525" marR="9525" marT="9525" marB="0" anchor="b"/>
                </a:tc>
              </a:tr>
              <a:tr h="499730">
                <a:tc>
                  <a:txBody>
                    <a:bodyPr/>
                    <a:lstStyle/>
                    <a:p>
                      <a:pPr algn="ctr" fontAlgn="b"/>
                      <a:r>
                        <a:rPr lang="en-US" sz="2400" b="0" i="0" u="none" strike="noStrike" dirty="0">
                          <a:solidFill>
                            <a:srgbClr val="000000"/>
                          </a:solidFill>
                          <a:effectLst/>
                          <a:latin typeface="Solomon Normal" pitchFamily="50" charset="0"/>
                        </a:rPr>
                        <a:t>Bavaria Radler Grapefruit</a:t>
                      </a:r>
                    </a:p>
                  </a:txBody>
                  <a:tcPr marL="9525" marR="9525" marT="9525" marB="0" anchor="b"/>
                </a:tc>
              </a:tr>
              <a:tr h="499730">
                <a:tc>
                  <a:txBody>
                    <a:bodyPr/>
                    <a:lstStyle/>
                    <a:p>
                      <a:pPr algn="ctr" fontAlgn="b"/>
                      <a:r>
                        <a:rPr lang="en-US" sz="2400" dirty="0" err="1" smtClean="0"/>
                        <a:t>Schöfferhofer</a:t>
                      </a:r>
                      <a:r>
                        <a:rPr lang="en-US" sz="2400" b="0" i="0" u="none" strike="noStrike" dirty="0" smtClean="0">
                          <a:solidFill>
                            <a:srgbClr val="000000"/>
                          </a:solidFill>
                          <a:effectLst/>
                          <a:latin typeface="Solomon Normal" pitchFamily="50" charset="0"/>
                        </a:rPr>
                        <a:t> </a:t>
                      </a:r>
                      <a:r>
                        <a:rPr lang="en-US" sz="2400" b="0" i="0" u="none" strike="noStrike" dirty="0" err="1">
                          <a:solidFill>
                            <a:srgbClr val="000000"/>
                          </a:solidFill>
                          <a:effectLst/>
                          <a:latin typeface="Solomon Normal" pitchFamily="50" charset="0"/>
                        </a:rPr>
                        <a:t>Hefeweizen</a:t>
                      </a:r>
                      <a:r>
                        <a:rPr lang="en-US" sz="2400" b="0" i="0" u="none" strike="noStrike" dirty="0">
                          <a:solidFill>
                            <a:srgbClr val="000000"/>
                          </a:solidFill>
                          <a:effectLst/>
                          <a:latin typeface="Solomon Normal" pitchFamily="50" charset="0"/>
                        </a:rPr>
                        <a:t> Grapefruit Bier</a:t>
                      </a:r>
                    </a:p>
                  </a:txBody>
                  <a:tcPr marL="9525" marR="9525" marT="9525" marB="0" anchor="b"/>
                </a:tc>
              </a:tr>
              <a:tr h="499730">
                <a:tc>
                  <a:txBody>
                    <a:bodyPr/>
                    <a:lstStyle/>
                    <a:p>
                      <a:pPr algn="ctr" fontAlgn="b"/>
                      <a:r>
                        <a:rPr lang="en-US" sz="2400" b="0" i="0" u="none" strike="noStrike" dirty="0" err="1">
                          <a:solidFill>
                            <a:srgbClr val="000000"/>
                          </a:solidFill>
                          <a:effectLst/>
                          <a:latin typeface="Solomon Normal" pitchFamily="50" charset="0"/>
                        </a:rPr>
                        <a:t>Stiegl</a:t>
                      </a:r>
                      <a:r>
                        <a:rPr lang="en-US" sz="2400" b="0" i="0" u="none" strike="noStrike" dirty="0">
                          <a:solidFill>
                            <a:srgbClr val="000000"/>
                          </a:solidFill>
                          <a:effectLst/>
                          <a:latin typeface="Solomon Normal" pitchFamily="50" charset="0"/>
                        </a:rPr>
                        <a:t> Radler</a:t>
                      </a:r>
                    </a:p>
                  </a:txBody>
                  <a:tcPr marL="9525" marR="9525" marT="9525" marB="0" anchor="b"/>
                </a:tc>
              </a:tr>
            </a:tbl>
          </a:graphicData>
        </a:graphic>
      </p:graphicFrame>
    </p:spTree>
    <p:extLst>
      <p:ext uri="{BB962C8B-B14F-4D97-AF65-F5344CB8AC3E}">
        <p14:creationId xmlns:p14="http://schemas.microsoft.com/office/powerpoint/2010/main" val="3462456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p:txBody>
          <a:bodyPr/>
          <a:lstStyle/>
          <a:p>
            <a:r>
              <a:rPr lang="en-US" altLang="en-US" dirty="0" smtClean="0"/>
              <a:t>Quantitative Descriptive Analysis</a:t>
            </a:r>
          </a:p>
        </p:txBody>
      </p:sp>
      <p:sp>
        <p:nvSpPr>
          <p:cNvPr id="3" name="Subtitle 2"/>
          <p:cNvSpPr>
            <a:spLocks noGrp="1"/>
          </p:cNvSpPr>
          <p:nvPr>
            <p:ph type="subTitle" idx="1"/>
          </p:nvPr>
        </p:nvSpPr>
        <p:spPr/>
        <p:txBody>
          <a:bodyPr/>
          <a:lstStyle/>
          <a:p>
            <a:r>
              <a:rPr lang="en-US" dirty="0" smtClean="0"/>
              <a:t>A Sensory trained panel methodology</a:t>
            </a:r>
            <a:endParaRPr lang="en-US" dirty="0"/>
          </a:p>
        </p:txBody>
      </p:sp>
    </p:spTree>
    <p:extLst>
      <p:ext uri="{BB962C8B-B14F-4D97-AF65-F5344CB8AC3E}">
        <p14:creationId xmlns:p14="http://schemas.microsoft.com/office/powerpoint/2010/main" val="3161526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4294967295"/>
          </p:nvPr>
        </p:nvSpPr>
        <p:spPr>
          <a:xfrm>
            <a:off x="11813118" y="6643688"/>
            <a:ext cx="245533" cy="152400"/>
          </a:xfrm>
          <a:prstGeom prst="rect">
            <a:avLst/>
          </a:prstGeom>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020364AB-273F-48E5-BE42-2D321F2A3073}" type="slidenum">
              <a:rPr lang="en-US" altLang="en-US" sz="1000" baseline="0" smtClean="0">
                <a:solidFill>
                  <a:srgbClr val="636467"/>
                </a:solidFill>
                <a:latin typeface="NewsGoth Dm BT" pitchFamily="34" charset="0"/>
              </a:rPr>
              <a:pPr/>
              <a:t>36</a:t>
            </a:fld>
            <a:endParaRPr lang="en-US" altLang="en-US" sz="1000" baseline="0" dirty="0" smtClean="0">
              <a:solidFill>
                <a:srgbClr val="636467"/>
              </a:solidFill>
              <a:latin typeface="NewsGoth Dm BT" pitchFamily="34" charset="0"/>
            </a:endParaRPr>
          </a:p>
        </p:txBody>
      </p:sp>
      <p:sp>
        <p:nvSpPr>
          <p:cNvPr id="24579" name="Rectangle 2"/>
          <p:cNvSpPr>
            <a:spLocks noGrp="1" noChangeArrowheads="1"/>
          </p:cNvSpPr>
          <p:nvPr>
            <p:ph type="title"/>
          </p:nvPr>
        </p:nvSpPr>
        <p:spPr/>
        <p:txBody>
          <a:bodyPr/>
          <a:lstStyle/>
          <a:p>
            <a:pPr eaLnBrk="1" hangingPunct="1"/>
            <a:r>
              <a:rPr lang="en-US" altLang="en-US" dirty="0" smtClean="0"/>
              <a:t>Descriptive Analysis Methodology</a:t>
            </a:r>
          </a:p>
        </p:txBody>
      </p:sp>
      <p:sp>
        <p:nvSpPr>
          <p:cNvPr id="24580" name="Rectangle 3"/>
          <p:cNvSpPr>
            <a:spLocks noGrp="1" noChangeArrowheads="1"/>
          </p:cNvSpPr>
          <p:nvPr>
            <p:ph type="body" idx="1"/>
          </p:nvPr>
        </p:nvSpPr>
        <p:spPr/>
        <p:txBody>
          <a:bodyPr/>
          <a:lstStyle/>
          <a:p>
            <a:pPr eaLnBrk="1" hangingPunct="1"/>
            <a:r>
              <a:rPr lang="en-US" altLang="en-US" sz="1800" dirty="0" smtClean="0">
                <a:solidFill>
                  <a:schemeClr val="tx1"/>
                </a:solidFill>
              </a:rPr>
              <a:t>Qualified consumers evaluated 5 commercially available Radler and Shandy products using common everyday language.</a:t>
            </a:r>
          </a:p>
          <a:p>
            <a:pPr eaLnBrk="1" hangingPunct="1"/>
            <a:endParaRPr lang="en-US" altLang="en-US" sz="1800" dirty="0" smtClean="0">
              <a:solidFill>
                <a:schemeClr val="tx1"/>
              </a:solidFill>
            </a:endParaRPr>
          </a:p>
          <a:p>
            <a:pPr lvl="1" eaLnBrk="1" hangingPunct="1"/>
            <a:r>
              <a:rPr lang="en-US" altLang="en-US" sz="1800" dirty="0" smtClean="0">
                <a:solidFill>
                  <a:schemeClr val="tx1"/>
                </a:solidFill>
              </a:rPr>
              <a:t>Th</a:t>
            </a:r>
            <a:r>
              <a:rPr lang="en-US" altLang="en-US" dirty="0" smtClean="0">
                <a:solidFill>
                  <a:schemeClr val="tx1"/>
                </a:solidFill>
              </a:rPr>
              <a:t>e panel</a:t>
            </a:r>
            <a:r>
              <a:rPr lang="en-US" altLang="en-US" sz="1800" dirty="0" smtClean="0">
                <a:solidFill>
                  <a:schemeClr val="tx1"/>
                </a:solidFill>
              </a:rPr>
              <a:t> developed 36 sensory attributes to describe the products</a:t>
            </a:r>
          </a:p>
          <a:p>
            <a:pPr lvl="2" eaLnBrk="1" hangingPunct="1"/>
            <a:r>
              <a:rPr lang="en-US" altLang="en-US" sz="1800" dirty="0" smtClean="0">
                <a:solidFill>
                  <a:schemeClr val="tx1"/>
                </a:solidFill>
              </a:rPr>
              <a:t> 7 Appearance</a:t>
            </a:r>
          </a:p>
          <a:p>
            <a:pPr lvl="2" eaLnBrk="1" hangingPunct="1"/>
            <a:r>
              <a:rPr lang="en-US" altLang="en-US" sz="1800" dirty="0" smtClean="0">
                <a:solidFill>
                  <a:schemeClr val="tx1"/>
                </a:solidFill>
              </a:rPr>
              <a:t> 7 Aroma</a:t>
            </a:r>
          </a:p>
          <a:p>
            <a:pPr lvl="2" eaLnBrk="1" hangingPunct="1"/>
            <a:r>
              <a:rPr lang="en-US" altLang="en-US" sz="1800" dirty="0" smtClean="0">
                <a:solidFill>
                  <a:schemeClr val="tx1"/>
                </a:solidFill>
              </a:rPr>
              <a:t> 10 Flavor &amp; Taste</a:t>
            </a:r>
          </a:p>
          <a:p>
            <a:pPr lvl="2" eaLnBrk="1" hangingPunct="1"/>
            <a:r>
              <a:rPr lang="en-US" altLang="en-US" sz="1800" dirty="0" smtClean="0">
                <a:solidFill>
                  <a:schemeClr val="tx1"/>
                </a:solidFill>
              </a:rPr>
              <a:t> 4 Mouthfeel</a:t>
            </a:r>
          </a:p>
          <a:p>
            <a:pPr lvl="2" eaLnBrk="1" hangingPunct="1"/>
            <a:r>
              <a:rPr lang="en-US" altLang="en-US" sz="1800" dirty="0" smtClean="0">
                <a:solidFill>
                  <a:schemeClr val="tx1"/>
                </a:solidFill>
              </a:rPr>
              <a:t> 9 Aftertaste/Aftereffect</a:t>
            </a:r>
          </a:p>
          <a:p>
            <a:pPr lvl="2" eaLnBrk="1" hangingPunct="1"/>
            <a:endParaRPr lang="en-US" altLang="en-US" sz="1800" dirty="0" smtClean="0">
              <a:solidFill>
                <a:schemeClr val="tx1"/>
              </a:solidFill>
            </a:endParaRPr>
          </a:p>
          <a:p>
            <a:pPr eaLnBrk="1" hangingPunct="1"/>
            <a:r>
              <a:rPr lang="en-US" altLang="en-US" sz="1800" dirty="0" smtClean="0">
                <a:solidFill>
                  <a:schemeClr val="tx1"/>
                </a:solidFill>
              </a:rPr>
              <a:t>Products were evaluated 3 times to provide sufficient data for analysis.</a:t>
            </a:r>
          </a:p>
        </p:txBody>
      </p:sp>
    </p:spTree>
    <p:extLst>
      <p:ext uri="{BB962C8B-B14F-4D97-AF65-F5344CB8AC3E}">
        <p14:creationId xmlns:p14="http://schemas.microsoft.com/office/powerpoint/2010/main" val="3636145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Select QDA Attributes</a:t>
            </a:r>
            <a:endParaRPr lang="en-US" dirty="0"/>
          </a:p>
        </p:txBody>
      </p:sp>
      <p:sp>
        <p:nvSpPr>
          <p:cNvPr id="9" name="Text Placeholder 8"/>
          <p:cNvSpPr>
            <a:spLocks noGrp="1"/>
          </p:cNvSpPr>
          <p:nvPr>
            <p:ph type="body" sz="half" idx="2"/>
          </p:nvPr>
        </p:nvSpPr>
        <p:spPr/>
        <p:txBody>
          <a:bodyPr/>
          <a:lstStyle/>
          <a:p>
            <a:r>
              <a:rPr lang="en-US" dirty="0" smtClean="0"/>
              <a:t>Mapping the sensory attributes provides a visual display of the product  and it’s fingerprint is revealed.</a:t>
            </a:r>
            <a:endParaRPr lang="en-US" dirty="0"/>
          </a:p>
        </p:txBody>
      </p:sp>
      <p:sp>
        <p:nvSpPr>
          <p:cNvPr id="5" name="Slide Number Placeholder 4"/>
          <p:cNvSpPr>
            <a:spLocks noGrp="1"/>
          </p:cNvSpPr>
          <p:nvPr>
            <p:ph type="sldNum" sz="quarter" idx="11"/>
          </p:nvPr>
        </p:nvSpPr>
        <p:spPr/>
        <p:txBody>
          <a:bodyPr/>
          <a:lstStyle/>
          <a:p>
            <a:fld id="{D9D26683-32CA-4B2E-B238-B1EBA42E112C}" type="slidenum">
              <a:rPr lang="en-US" smtClean="0"/>
              <a:pPr/>
              <a:t>37</a:t>
            </a:fld>
            <a:endParaRPr lang="en-US"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775589579"/>
              </p:ext>
            </p:extLst>
          </p:nvPr>
        </p:nvGraphicFramePr>
        <p:xfrm>
          <a:off x="4800600" y="731838"/>
          <a:ext cx="6492875"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5537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Product and Sensory Attributes</a:t>
            </a:r>
            <a:endParaRPr lang="en-US" dirty="0"/>
          </a:p>
        </p:txBody>
      </p:sp>
      <p:sp>
        <p:nvSpPr>
          <p:cNvPr id="8" name="Text Placeholder 7"/>
          <p:cNvSpPr>
            <a:spLocks noGrp="1"/>
          </p:cNvSpPr>
          <p:nvPr>
            <p:ph type="body" sz="half" idx="2"/>
          </p:nvPr>
        </p:nvSpPr>
        <p:spPr/>
        <p:txBody>
          <a:bodyPr/>
          <a:lstStyle/>
          <a:p>
            <a:r>
              <a:rPr lang="en-US" dirty="0" smtClean="0"/>
              <a:t>Visual display of attributes that define products.  </a:t>
            </a:r>
          </a:p>
          <a:p>
            <a:r>
              <a:rPr lang="en-US" dirty="0" smtClean="0"/>
              <a:t>Leinefugeals was not well liked and was associated with Bitter Taste, Sour Taste, Mouth Coating, Lingering Aftertaste, Tingly and Puckering  Feelings.</a:t>
            </a:r>
            <a:endParaRPr lang="en-US" dirty="0"/>
          </a:p>
        </p:txBody>
      </p:sp>
      <p:sp>
        <p:nvSpPr>
          <p:cNvPr id="4" name="Footer Placeholder 3"/>
          <p:cNvSpPr>
            <a:spLocks noGrp="1"/>
          </p:cNvSpPr>
          <p:nvPr>
            <p:ph type="ftr" sz="quarter" idx="10"/>
          </p:nvPr>
        </p:nvSpPr>
        <p:spPr/>
        <p:txBody>
          <a:bodyPr/>
          <a:lstStyle/>
          <a:p>
            <a:r>
              <a:rPr lang="en-US" dirty="0" smtClean="0"/>
              <a:t>© 2017 DRAGONFLY SCI | CONFIDENTIAL AND PRIOPRIETARY INFORMATION</a:t>
            </a:r>
            <a:endParaRPr lang="en-US" dirty="0"/>
          </a:p>
        </p:txBody>
      </p:sp>
      <p:sp>
        <p:nvSpPr>
          <p:cNvPr id="5" name="Slide Number Placeholder 4"/>
          <p:cNvSpPr>
            <a:spLocks noGrp="1"/>
          </p:cNvSpPr>
          <p:nvPr>
            <p:ph type="sldNum" sz="quarter" idx="11"/>
          </p:nvPr>
        </p:nvSpPr>
        <p:spPr/>
        <p:txBody>
          <a:bodyPr/>
          <a:lstStyle/>
          <a:p>
            <a:fld id="{4FAB73BC-B049-4115-A692-8D63A059BFB8}" type="slidenum">
              <a:rPr lang="en-US" smtClean="0"/>
              <a:pPr/>
              <a:t>38</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28396596"/>
              </p:ext>
            </p:extLst>
          </p:nvPr>
        </p:nvGraphicFramePr>
        <p:xfrm>
          <a:off x="4359965" y="304800"/>
          <a:ext cx="7614517" cy="600040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3"/>
          <p:cNvSpPr>
            <a:spLocks noChangeArrowheads="1"/>
          </p:cNvSpPr>
          <p:nvPr/>
        </p:nvSpPr>
        <p:spPr bwMode="auto">
          <a:xfrm>
            <a:off x="9635305" y="3598060"/>
            <a:ext cx="2129122" cy="676275"/>
          </a:xfrm>
          <a:prstGeom prst="rect">
            <a:avLst/>
          </a:prstGeom>
          <a:gradFill rotWithShape="1">
            <a:gsLst>
              <a:gs pos="0">
                <a:srgbClr val="3333FF"/>
              </a:gs>
              <a:gs pos="50000">
                <a:srgbClr val="DFDFFF"/>
              </a:gs>
              <a:gs pos="100000">
                <a:srgbClr val="3333FF"/>
              </a:gs>
            </a:gsLst>
            <a:lin ang="5400000" scaled="1"/>
          </a:gradFill>
          <a:ln w="9525" algn="ctr">
            <a:solidFill>
              <a:schemeClr val="bg2"/>
            </a:solidFill>
            <a:miter lim="800000"/>
            <a:headEnd/>
            <a:tailEnd/>
          </a:ln>
          <a:effectLst>
            <a:outerShdw dist="125724" dir="2700000" algn="ctr" rotWithShape="0">
              <a:srgbClr val="DDDDDD"/>
            </a:outerShdw>
          </a:effectLst>
        </p:spPr>
        <p:txBody>
          <a:bodyPr wrap="none" anchor="ctr"/>
          <a:lstStyle>
            <a:lvl1pPr marL="233363" indent="-233363"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pPr algn="ctr" eaLnBrk="1" hangingPunct="1">
              <a:buFontTx/>
              <a:buNone/>
            </a:pPr>
            <a:r>
              <a:rPr lang="en-US" altLang="en-US" b="1" i="1" dirty="0">
                <a:solidFill>
                  <a:schemeClr val="tx2"/>
                </a:solidFill>
              </a:rPr>
              <a:t>Mouthfeel &amp; Aftertaste:</a:t>
            </a:r>
          </a:p>
          <a:p>
            <a:pPr algn="ctr" eaLnBrk="1" hangingPunct="1">
              <a:buFontTx/>
              <a:buNone/>
            </a:pPr>
            <a:r>
              <a:rPr lang="en-US" altLang="en-US" b="1" i="1" dirty="0">
                <a:solidFill>
                  <a:schemeClr val="tx2"/>
                </a:solidFill>
              </a:rPr>
              <a:t>Puckering, </a:t>
            </a:r>
            <a:r>
              <a:rPr lang="en-US" altLang="en-US" b="1" i="1" dirty="0" smtClean="0">
                <a:solidFill>
                  <a:schemeClr val="tx2"/>
                </a:solidFill>
              </a:rPr>
              <a:t>Tingly</a:t>
            </a:r>
            <a:endParaRPr lang="en-US" altLang="en-US" b="1" i="1" dirty="0">
              <a:solidFill>
                <a:schemeClr val="tx2"/>
              </a:solidFill>
            </a:endParaRPr>
          </a:p>
          <a:p>
            <a:pPr algn="ctr" eaLnBrk="1" hangingPunct="1">
              <a:buFontTx/>
              <a:buNone/>
            </a:pPr>
            <a:r>
              <a:rPr lang="en-US" altLang="en-US" b="1" i="1" dirty="0">
                <a:solidFill>
                  <a:schemeClr val="tx2"/>
                </a:solidFill>
              </a:rPr>
              <a:t>Sensation, &amp; Bitter</a:t>
            </a:r>
            <a:endParaRPr lang="en-US" altLang="en-US" dirty="0"/>
          </a:p>
        </p:txBody>
      </p:sp>
      <p:sp>
        <p:nvSpPr>
          <p:cNvPr id="11" name="Rectangle 11"/>
          <p:cNvSpPr>
            <a:spLocks noChangeArrowheads="1"/>
          </p:cNvSpPr>
          <p:nvPr/>
        </p:nvSpPr>
        <p:spPr bwMode="auto">
          <a:xfrm>
            <a:off x="5086447" y="4180896"/>
            <a:ext cx="2061633" cy="601440"/>
          </a:xfrm>
          <a:prstGeom prst="rect">
            <a:avLst/>
          </a:prstGeom>
          <a:gradFill rotWithShape="1">
            <a:gsLst>
              <a:gs pos="0">
                <a:srgbClr val="FFCC00"/>
              </a:gs>
              <a:gs pos="50000">
                <a:srgbClr val="FFEDA6"/>
              </a:gs>
              <a:gs pos="100000">
                <a:srgbClr val="FFCC00"/>
              </a:gs>
            </a:gsLst>
            <a:lin ang="5400000" scaled="1"/>
          </a:gradFill>
          <a:ln w="9525" algn="ctr">
            <a:solidFill>
              <a:schemeClr val="bg2"/>
            </a:solidFill>
            <a:miter lim="800000"/>
            <a:headEnd/>
            <a:tailEnd/>
          </a:ln>
          <a:effectLst>
            <a:outerShdw dist="125724" dir="2700000" algn="ctr" rotWithShape="0">
              <a:srgbClr val="DDDDDD"/>
            </a:outerShdw>
          </a:effectLst>
        </p:spPr>
        <p:txBody>
          <a:bodyPr wrap="none" anchor="ctr"/>
          <a:lstStyle>
            <a:lvl1pPr marL="233363" indent="-233363"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pPr algn="ctr" eaLnBrk="1" hangingPunct="1">
              <a:buFontTx/>
              <a:buNone/>
            </a:pPr>
            <a:r>
              <a:rPr lang="en-US" altLang="en-US" b="1" i="1" dirty="0">
                <a:solidFill>
                  <a:schemeClr val="tx2"/>
                </a:solidFill>
              </a:rPr>
              <a:t>Aroma &amp; Flavor:</a:t>
            </a:r>
          </a:p>
          <a:p>
            <a:pPr algn="ctr" eaLnBrk="1" hangingPunct="1">
              <a:buFontTx/>
              <a:buNone/>
            </a:pPr>
            <a:r>
              <a:rPr lang="en-US" altLang="en-US" b="1" i="1" dirty="0" smtClean="0">
                <a:solidFill>
                  <a:schemeClr val="tx2"/>
                </a:solidFill>
              </a:rPr>
              <a:t>Sweet, Other  Citrus, Fruity, </a:t>
            </a:r>
          </a:p>
          <a:p>
            <a:pPr algn="ctr" eaLnBrk="1" hangingPunct="1">
              <a:buFontTx/>
              <a:buNone/>
            </a:pPr>
            <a:r>
              <a:rPr lang="en-US" altLang="en-US" b="1" i="1" dirty="0" smtClean="0">
                <a:solidFill>
                  <a:schemeClr val="tx2"/>
                </a:solidFill>
              </a:rPr>
              <a:t>Other Fruits</a:t>
            </a:r>
            <a:endParaRPr lang="en-US" altLang="en-US" dirty="0"/>
          </a:p>
        </p:txBody>
      </p:sp>
      <p:sp>
        <p:nvSpPr>
          <p:cNvPr id="12" name="Rectangle 11"/>
          <p:cNvSpPr>
            <a:spLocks noChangeArrowheads="1"/>
          </p:cNvSpPr>
          <p:nvPr/>
        </p:nvSpPr>
        <p:spPr bwMode="auto">
          <a:xfrm>
            <a:off x="5086447" y="505758"/>
            <a:ext cx="2061633" cy="523875"/>
          </a:xfrm>
          <a:prstGeom prst="rect">
            <a:avLst/>
          </a:prstGeom>
          <a:gradFill flip="none" rotWithShape="1">
            <a:gsLst>
              <a:gs pos="97500">
                <a:srgbClr val="FFFFFF"/>
              </a:gs>
              <a:gs pos="100000">
                <a:schemeClr val="bg2"/>
              </a:gs>
              <a:gs pos="100000">
                <a:srgbClr val="FBA97D"/>
              </a:gs>
              <a:gs pos="96250">
                <a:schemeClr val="accent6">
                  <a:lumMod val="40000"/>
                  <a:lumOff val="60000"/>
                </a:schemeClr>
              </a:gs>
              <a:gs pos="0">
                <a:schemeClr val="bg2"/>
              </a:gs>
            </a:gsLst>
            <a:lin ang="16200000" scaled="1"/>
            <a:tileRect/>
          </a:gradFill>
          <a:ln w="9525" algn="ctr">
            <a:solidFill>
              <a:schemeClr val="accent6">
                <a:lumMod val="40000"/>
                <a:lumOff val="60000"/>
              </a:schemeClr>
            </a:solidFill>
            <a:miter lim="800000"/>
            <a:headEnd/>
            <a:tailEnd/>
          </a:ln>
          <a:effectLst>
            <a:outerShdw dist="125724" dir="2700000" algn="ctr" rotWithShape="0">
              <a:srgbClr val="DDDDDD"/>
            </a:outerShdw>
          </a:effectLst>
        </p:spPr>
        <p:txBody>
          <a:bodyPr wrap="none" anchor="ctr"/>
          <a:lstStyle>
            <a:lvl1pPr marL="233363" indent="-233363"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pPr algn="ctr" eaLnBrk="1" hangingPunct="1">
              <a:buFontTx/>
              <a:buNone/>
            </a:pPr>
            <a:r>
              <a:rPr lang="en-US" altLang="en-US" b="1" i="1" dirty="0" smtClean="0">
                <a:solidFill>
                  <a:schemeClr val="tx2"/>
                </a:solidFill>
              </a:rPr>
              <a:t>Appearance:</a:t>
            </a:r>
            <a:endParaRPr lang="en-US" altLang="en-US" b="1" i="1" dirty="0">
              <a:solidFill>
                <a:schemeClr val="tx2"/>
              </a:solidFill>
            </a:endParaRPr>
          </a:p>
          <a:p>
            <a:pPr algn="ctr" eaLnBrk="1" hangingPunct="1">
              <a:buFontTx/>
              <a:buNone/>
            </a:pPr>
            <a:r>
              <a:rPr lang="en-US" altLang="en-US" b="1" i="1" dirty="0" smtClean="0">
                <a:solidFill>
                  <a:schemeClr val="tx2"/>
                </a:solidFill>
              </a:rPr>
              <a:t>Pink, Orange, Carbonated</a:t>
            </a:r>
            <a:endParaRPr lang="en-US" altLang="en-US" b="1" i="1" dirty="0">
              <a:solidFill>
                <a:schemeClr val="tx2"/>
              </a:solidFill>
            </a:endParaRPr>
          </a:p>
          <a:p>
            <a:pPr algn="ctr" eaLnBrk="1" hangingPunct="1">
              <a:buFontTx/>
              <a:buNone/>
            </a:pPr>
            <a:endParaRPr lang="en-US" altLang="en-US" dirty="0"/>
          </a:p>
        </p:txBody>
      </p:sp>
    </p:spTree>
    <p:extLst>
      <p:ext uri="{BB962C8B-B14F-4D97-AF65-F5344CB8AC3E}">
        <p14:creationId xmlns:p14="http://schemas.microsoft.com/office/powerpoint/2010/main" val="3255059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r>
              <a:rPr lang="en-US" altLang="en-US" dirty="0" smtClean="0"/>
              <a:t>Consumer Assessment</a:t>
            </a:r>
          </a:p>
        </p:txBody>
      </p:sp>
    </p:spTree>
    <p:extLst>
      <p:ext uri="{BB962C8B-B14F-4D97-AF65-F5344CB8AC3E}">
        <p14:creationId xmlns:p14="http://schemas.microsoft.com/office/powerpoint/2010/main" val="2627440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so many products fail?</a:t>
            </a:r>
            <a:endParaRPr lang="en-US" dirty="0"/>
          </a:p>
        </p:txBody>
      </p:sp>
      <p:sp>
        <p:nvSpPr>
          <p:cNvPr id="16386" name="Rectangle 2"/>
          <p:cNvSpPr>
            <a:spLocks noGrp="1"/>
          </p:cNvSpPr>
          <p:nvPr>
            <p:ph type="body" idx="1"/>
          </p:nvPr>
        </p:nvSpPr>
        <p:spPr/>
        <p:txBody>
          <a:bodyPr>
            <a:noAutofit/>
          </a:bodyPr>
          <a:lstStyle/>
          <a:p>
            <a:r>
              <a:rPr lang="en-US" dirty="0" smtClean="0">
                <a:solidFill>
                  <a:schemeClr val="tx1"/>
                </a:solidFill>
              </a:rPr>
              <a:t>The sensory professional typically designs a product test using a small consumer population </a:t>
            </a:r>
            <a:r>
              <a:rPr lang="en-US" dirty="0">
                <a:solidFill>
                  <a:schemeClr val="tx1"/>
                </a:solidFill>
              </a:rPr>
              <a:t>and </a:t>
            </a:r>
            <a:r>
              <a:rPr lang="en-US" dirty="0" smtClean="0">
                <a:solidFill>
                  <a:schemeClr val="tx1"/>
                </a:solidFill>
              </a:rPr>
              <a:t>then makes </a:t>
            </a:r>
            <a:r>
              <a:rPr lang="en-US" dirty="0">
                <a:solidFill>
                  <a:schemeClr val="tx1"/>
                </a:solidFill>
              </a:rPr>
              <a:t>inferences to a larger </a:t>
            </a:r>
            <a:r>
              <a:rPr lang="en-US" dirty="0" smtClean="0">
                <a:solidFill>
                  <a:schemeClr val="tx1"/>
                </a:solidFill>
              </a:rPr>
              <a:t>population; </a:t>
            </a:r>
            <a:r>
              <a:rPr lang="en-US" dirty="0">
                <a:solidFill>
                  <a:schemeClr val="tx1"/>
                </a:solidFill>
              </a:rPr>
              <a:t>i.e., predictive relationships.</a:t>
            </a:r>
          </a:p>
          <a:p>
            <a:endParaRPr lang="en-US" dirty="0" smtClean="0">
              <a:solidFill>
                <a:schemeClr val="tx1"/>
              </a:solidFill>
            </a:endParaRPr>
          </a:p>
          <a:p>
            <a:r>
              <a:rPr lang="en-US" dirty="0" smtClean="0">
                <a:solidFill>
                  <a:schemeClr val="tx1"/>
                </a:solidFill>
              </a:rPr>
              <a:t>However, not every “sensory” tests follows basic scientific methodology to understand the underlying patterns of consumer behavior.  </a:t>
            </a:r>
          </a:p>
          <a:p>
            <a:endParaRPr lang="en-US" dirty="0">
              <a:solidFill>
                <a:schemeClr val="tx1"/>
              </a:solidFill>
            </a:endParaRPr>
          </a:p>
          <a:p>
            <a:r>
              <a:rPr lang="en-US" dirty="0" smtClean="0">
                <a:solidFill>
                  <a:schemeClr val="tx1"/>
                </a:solidFill>
              </a:rPr>
              <a:t>A few common errors in sensory testing include . . . </a:t>
            </a:r>
          </a:p>
          <a:p>
            <a:pPr marL="233363" lvl="1" indent="0">
              <a:buNone/>
            </a:pPr>
            <a:r>
              <a:rPr lang="en-US" dirty="0" smtClean="0">
                <a:solidFill>
                  <a:schemeClr val="tx1"/>
                </a:solidFill>
              </a:rPr>
              <a:t>1.   </a:t>
            </a:r>
            <a:r>
              <a:rPr lang="en-US" dirty="0">
                <a:solidFill>
                  <a:schemeClr val="tx1"/>
                </a:solidFill>
              </a:rPr>
              <a:t>T</a:t>
            </a:r>
            <a:r>
              <a:rPr lang="en-US" dirty="0" smtClean="0">
                <a:solidFill>
                  <a:schemeClr val="tx1"/>
                </a:solidFill>
              </a:rPr>
              <a:t>he consumer was not qualified as a product user</a:t>
            </a:r>
          </a:p>
          <a:p>
            <a:pPr marL="233363" lvl="1" indent="0">
              <a:buNone/>
            </a:pPr>
            <a:r>
              <a:rPr lang="en-US" dirty="0" smtClean="0">
                <a:solidFill>
                  <a:schemeClr val="tx1"/>
                </a:solidFill>
              </a:rPr>
              <a:t>2.   </a:t>
            </a:r>
            <a:r>
              <a:rPr lang="en-US" dirty="0">
                <a:solidFill>
                  <a:schemeClr val="tx1"/>
                </a:solidFill>
              </a:rPr>
              <a:t>T</a:t>
            </a:r>
            <a:r>
              <a:rPr lang="en-US" dirty="0" smtClean="0">
                <a:solidFill>
                  <a:schemeClr val="tx1"/>
                </a:solidFill>
              </a:rPr>
              <a:t>he consumer was not qualified based on sensory skills (analytical testing)</a:t>
            </a:r>
          </a:p>
          <a:p>
            <a:pPr marL="233363" lvl="1" indent="0">
              <a:buNone/>
            </a:pPr>
            <a:r>
              <a:rPr lang="en-US" dirty="0" smtClean="0">
                <a:solidFill>
                  <a:schemeClr val="tx1"/>
                </a:solidFill>
              </a:rPr>
              <a:t>3.  The consumer was not representative of the target population</a:t>
            </a:r>
          </a:p>
          <a:p>
            <a:endParaRPr lang="en-US" dirty="0" smtClean="0">
              <a:solidFill>
                <a:schemeClr val="tx1"/>
              </a:solidFill>
            </a:endParaRPr>
          </a:p>
        </p:txBody>
      </p:sp>
    </p:spTree>
    <p:extLst>
      <p:ext uri="{BB962C8B-B14F-4D97-AF65-F5344CB8AC3E}">
        <p14:creationId xmlns:p14="http://schemas.microsoft.com/office/powerpoint/2010/main" val="1659551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4294967295"/>
          </p:nvPr>
        </p:nvSpPr>
        <p:spPr>
          <a:xfrm>
            <a:off x="11813118" y="6643688"/>
            <a:ext cx="245533" cy="152400"/>
          </a:xfrm>
          <a:prstGeom prst="rect">
            <a:avLst/>
          </a:prstGeom>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C6EC52FA-4C27-4ECB-A5F5-150F97631206}" type="slidenum">
              <a:rPr lang="en-US" altLang="en-US" sz="1000" baseline="0" smtClean="0">
                <a:solidFill>
                  <a:srgbClr val="636467"/>
                </a:solidFill>
                <a:latin typeface="NewsGoth Dm BT" pitchFamily="34" charset="0"/>
              </a:rPr>
              <a:pPr/>
              <a:t>40</a:t>
            </a:fld>
            <a:endParaRPr lang="en-US" altLang="en-US" sz="1000" baseline="0" dirty="0" smtClean="0">
              <a:solidFill>
                <a:srgbClr val="636467"/>
              </a:solidFill>
              <a:latin typeface="NewsGoth Dm BT" pitchFamily="34" charset="0"/>
            </a:endParaRPr>
          </a:p>
        </p:txBody>
      </p:sp>
      <p:sp>
        <p:nvSpPr>
          <p:cNvPr id="34819" name="Rectangle 2"/>
          <p:cNvSpPr>
            <a:spLocks noGrp="1" noChangeArrowheads="1"/>
          </p:cNvSpPr>
          <p:nvPr>
            <p:ph type="title"/>
          </p:nvPr>
        </p:nvSpPr>
        <p:spPr/>
        <p:txBody>
          <a:bodyPr/>
          <a:lstStyle/>
          <a:p>
            <a:pPr eaLnBrk="1" hangingPunct="1"/>
            <a:r>
              <a:rPr lang="en-US" altLang="en-US" dirty="0" smtClean="0"/>
              <a:t>Consumer Qualification Criteria</a:t>
            </a:r>
            <a:br>
              <a:rPr lang="en-US" altLang="en-US" dirty="0" smtClean="0"/>
            </a:br>
            <a:endParaRPr lang="en-US" altLang="en-US" sz="2000" dirty="0" smtClean="0">
              <a:solidFill>
                <a:srgbClr val="E43A39"/>
              </a:solidFill>
            </a:endParaRPr>
          </a:p>
        </p:txBody>
      </p:sp>
      <p:sp>
        <p:nvSpPr>
          <p:cNvPr id="34820" name="Rectangle 3"/>
          <p:cNvSpPr>
            <a:spLocks noGrp="1" noChangeArrowheads="1"/>
          </p:cNvSpPr>
          <p:nvPr>
            <p:ph type="body" idx="1"/>
          </p:nvPr>
        </p:nvSpPr>
        <p:spPr/>
        <p:txBody>
          <a:bodyPr/>
          <a:lstStyle/>
          <a:p>
            <a:pPr eaLnBrk="1" hangingPunct="1"/>
            <a:r>
              <a:rPr lang="en-US" altLang="en-US" sz="1800" dirty="0" smtClean="0">
                <a:solidFill>
                  <a:schemeClr val="tx1"/>
                </a:solidFill>
              </a:rPr>
              <a:t>Approximately 150 consumers from San Francisco and Munich, Germany participated in this research and were qualified based on the following criteria:</a:t>
            </a:r>
          </a:p>
          <a:p>
            <a:pPr eaLnBrk="1" hangingPunct="1"/>
            <a:endParaRPr lang="en-US" altLang="en-US" sz="1800" dirty="0" smtClean="0">
              <a:solidFill>
                <a:schemeClr val="tx1"/>
              </a:solidFill>
            </a:endParaRPr>
          </a:p>
          <a:p>
            <a:pPr lvl="1" eaLnBrk="1" hangingPunct="1"/>
            <a:r>
              <a:rPr lang="en-US" altLang="en-US" sz="1800" dirty="0" smtClean="0">
                <a:solidFill>
                  <a:schemeClr val="tx1"/>
                </a:solidFill>
              </a:rPr>
              <a:t> Gender:  70% males, 30% females;</a:t>
            </a:r>
          </a:p>
          <a:p>
            <a:pPr lvl="1" eaLnBrk="1" hangingPunct="1"/>
            <a:r>
              <a:rPr lang="en-US" altLang="en-US" sz="1800" dirty="0" smtClean="0">
                <a:solidFill>
                  <a:schemeClr val="tx1"/>
                </a:solidFill>
              </a:rPr>
              <a:t> Ages 21-44; </a:t>
            </a:r>
          </a:p>
          <a:p>
            <a:pPr lvl="1" eaLnBrk="1" hangingPunct="1"/>
            <a:r>
              <a:rPr lang="en-US" altLang="en-US" sz="1800" dirty="0" smtClean="0">
                <a:solidFill>
                  <a:schemeClr val="tx1"/>
                </a:solidFill>
              </a:rPr>
              <a:t> Attended or graduated from college;</a:t>
            </a:r>
          </a:p>
          <a:p>
            <a:pPr lvl="1" eaLnBrk="1" hangingPunct="1"/>
            <a:r>
              <a:rPr lang="en-US" altLang="en-US" sz="1800" dirty="0" smtClean="0">
                <a:solidFill>
                  <a:schemeClr val="tx1"/>
                </a:solidFill>
              </a:rPr>
              <a:t>Purchased and regularly drink </a:t>
            </a:r>
            <a:r>
              <a:rPr lang="en-US" altLang="en-US" sz="1800" dirty="0" err="1" smtClean="0">
                <a:solidFill>
                  <a:schemeClr val="tx1"/>
                </a:solidFill>
              </a:rPr>
              <a:t>Radler</a:t>
            </a:r>
            <a:r>
              <a:rPr lang="en-US" altLang="en-US" sz="1800" dirty="0" smtClean="0">
                <a:solidFill>
                  <a:schemeClr val="tx1"/>
                </a:solidFill>
              </a:rPr>
              <a:t> or Shandy beer during the summer months;</a:t>
            </a:r>
          </a:p>
          <a:p>
            <a:pPr lvl="1" eaLnBrk="1" hangingPunct="1"/>
            <a:r>
              <a:rPr lang="en-US" altLang="en-US" sz="1800" dirty="0" smtClean="0">
                <a:solidFill>
                  <a:schemeClr val="tx1"/>
                </a:solidFill>
              </a:rPr>
              <a:t>Standard employment, allergies, pregnancy, and past participation screen.</a:t>
            </a:r>
          </a:p>
        </p:txBody>
      </p:sp>
    </p:spTree>
    <p:extLst>
      <p:ext uri="{BB962C8B-B14F-4D97-AF65-F5344CB8AC3E}">
        <p14:creationId xmlns:p14="http://schemas.microsoft.com/office/powerpoint/2010/main" val="2057993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ltLang="en-US" dirty="0" smtClean="0"/>
              <a:t>Methods and Product Scorecard</a:t>
            </a:r>
            <a:br>
              <a:rPr lang="en-US" altLang="en-US" dirty="0" smtClean="0"/>
            </a:br>
            <a:endParaRPr lang="en-US" altLang="en-US" sz="2000" dirty="0" smtClean="0"/>
          </a:p>
        </p:txBody>
      </p:sp>
      <p:sp>
        <p:nvSpPr>
          <p:cNvPr id="2" name="Content Placeholder 1"/>
          <p:cNvSpPr>
            <a:spLocks noGrp="1"/>
          </p:cNvSpPr>
          <p:nvPr>
            <p:ph idx="1"/>
          </p:nvPr>
        </p:nvSpPr>
        <p:spPr/>
        <p:txBody>
          <a:bodyPr>
            <a:noAutofit/>
          </a:bodyPr>
          <a:lstStyle/>
          <a:p>
            <a:r>
              <a:rPr lang="en-US" sz="1800" dirty="0" smtClean="0">
                <a:solidFill>
                  <a:schemeClr val="tx1"/>
                </a:solidFill>
              </a:rPr>
              <a:t>Products were served blind, identified by a 3-digit code.</a:t>
            </a:r>
          </a:p>
          <a:p>
            <a:pPr marL="669798" lvl="1" indent="-285750">
              <a:lnSpc>
                <a:spcPct val="80000"/>
              </a:lnSpc>
              <a:buFont typeface="Arial"/>
              <a:buChar char="•"/>
            </a:pPr>
            <a:r>
              <a:rPr lang="en-US" sz="1600" dirty="0" smtClean="0">
                <a:solidFill>
                  <a:schemeClr val="tx1"/>
                </a:solidFill>
              </a:rPr>
              <a:t>Serving Temperature Controlled</a:t>
            </a:r>
          </a:p>
          <a:p>
            <a:pPr marL="669798" lvl="1" indent="-285750">
              <a:lnSpc>
                <a:spcPct val="80000"/>
              </a:lnSpc>
              <a:buFont typeface="Arial"/>
              <a:buChar char="•"/>
            </a:pPr>
            <a:r>
              <a:rPr lang="en-US" sz="1600" dirty="0" smtClean="0">
                <a:solidFill>
                  <a:schemeClr val="tx1"/>
                </a:solidFill>
              </a:rPr>
              <a:t>Serving Orders Were Balanced (Each Product Seen In Each Of 5 Tasting Positions)</a:t>
            </a:r>
          </a:p>
          <a:p>
            <a:pPr marL="669798" lvl="1" indent="-285750">
              <a:lnSpc>
                <a:spcPct val="80000"/>
              </a:lnSpc>
              <a:buFont typeface="Arial"/>
              <a:buChar char="•"/>
            </a:pPr>
            <a:r>
              <a:rPr lang="en-US" sz="1600" dirty="0" smtClean="0">
                <a:solidFill>
                  <a:schemeClr val="tx1"/>
                </a:solidFill>
              </a:rPr>
              <a:t>Completed A Scorecard While Tasting The Product</a:t>
            </a:r>
          </a:p>
          <a:p>
            <a:pPr marL="669798" lvl="1" indent="-285750">
              <a:lnSpc>
                <a:spcPct val="80000"/>
              </a:lnSpc>
              <a:buFont typeface="Arial"/>
              <a:buChar char="•"/>
            </a:pPr>
            <a:r>
              <a:rPr lang="en-US" sz="1600" dirty="0" smtClean="0">
                <a:solidFill>
                  <a:schemeClr val="tx1"/>
                </a:solidFill>
              </a:rPr>
              <a:t>Timed Intervals  Between Products Helped To Maintain Sensory Acuity</a:t>
            </a:r>
          </a:p>
          <a:p>
            <a:endParaRPr lang="en-US" sz="1800" dirty="0" smtClean="0">
              <a:solidFill>
                <a:schemeClr val="tx1"/>
              </a:solidFill>
            </a:endParaRPr>
          </a:p>
          <a:p>
            <a:r>
              <a:rPr lang="en-US" sz="1800" dirty="0" smtClean="0">
                <a:solidFill>
                  <a:schemeClr val="tx1"/>
                </a:solidFill>
              </a:rPr>
              <a:t>Scaled Questions:</a:t>
            </a:r>
          </a:p>
          <a:p>
            <a:pPr marL="669798" lvl="1" indent="-285750">
              <a:lnSpc>
                <a:spcPct val="80000"/>
              </a:lnSpc>
              <a:buFont typeface="Arial"/>
              <a:buChar char="•"/>
            </a:pPr>
            <a:r>
              <a:rPr lang="en-US" sz="1600" dirty="0" smtClean="0">
                <a:solidFill>
                  <a:schemeClr val="tx1"/>
                </a:solidFill>
              </a:rPr>
              <a:t>Overall Liking (9 point scale)</a:t>
            </a:r>
          </a:p>
          <a:p>
            <a:pPr marL="669798" lvl="1" indent="-285750">
              <a:lnSpc>
                <a:spcPct val="80000"/>
              </a:lnSpc>
              <a:buFont typeface="Arial"/>
              <a:buChar char="•"/>
            </a:pPr>
            <a:r>
              <a:rPr lang="en-US" sz="1600" dirty="0" smtClean="0">
                <a:solidFill>
                  <a:schemeClr val="tx1"/>
                </a:solidFill>
              </a:rPr>
              <a:t>Purchase Interest (5 point scale)</a:t>
            </a:r>
          </a:p>
          <a:p>
            <a:pPr marL="669798" lvl="1" indent="-285750">
              <a:lnSpc>
                <a:spcPct val="80000"/>
              </a:lnSpc>
              <a:buFont typeface="Arial"/>
              <a:buChar char="•"/>
            </a:pPr>
            <a:r>
              <a:rPr lang="en-US" sz="1600" dirty="0" smtClean="0">
                <a:solidFill>
                  <a:schemeClr val="tx1"/>
                </a:solidFill>
              </a:rPr>
              <a:t>Attribute – Just About Right Questions ( 5 point scales)</a:t>
            </a:r>
          </a:p>
          <a:p>
            <a:r>
              <a:rPr lang="en-US" sz="1800" dirty="0">
                <a:solidFill>
                  <a:schemeClr val="tx1"/>
                </a:solidFill>
              </a:rPr>
              <a:t>	</a:t>
            </a:r>
          </a:p>
        </p:txBody>
      </p:sp>
      <p:sp>
        <p:nvSpPr>
          <p:cNvPr id="35842" name="Slide Number Placeholder 4"/>
          <p:cNvSpPr>
            <a:spLocks noGrp="1"/>
          </p:cNvSpPr>
          <p:nvPr>
            <p:ph type="sldNum" sz="quarter" idx="12"/>
          </p:nvPr>
        </p:nvSpPr>
        <p:spPr>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F85E0F36-C351-4F80-A838-25284BB2AC23}" type="slidenum">
              <a:rPr lang="en-US" altLang="en-US" sz="1000" baseline="0" smtClean="0">
                <a:solidFill>
                  <a:srgbClr val="636467"/>
                </a:solidFill>
                <a:latin typeface="NewsGoth Dm BT" pitchFamily="34" charset="0"/>
              </a:rPr>
              <a:pPr/>
              <a:t>41</a:t>
            </a:fld>
            <a:endParaRPr lang="en-US" altLang="en-US" sz="1000" baseline="0" dirty="0" smtClean="0">
              <a:solidFill>
                <a:srgbClr val="636467"/>
              </a:solidFill>
              <a:latin typeface="NewsGoth Dm BT" pitchFamily="34" charset="0"/>
            </a:endParaRPr>
          </a:p>
        </p:txBody>
      </p:sp>
    </p:spTree>
    <p:extLst>
      <p:ext uri="{BB962C8B-B14F-4D97-AF65-F5344CB8AC3E}">
        <p14:creationId xmlns:p14="http://schemas.microsoft.com/office/powerpoint/2010/main" val="2937403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Central Location Test</a:t>
            </a:r>
            <a:endParaRPr lang="en-US" sz="2800" dirty="0"/>
          </a:p>
        </p:txBody>
      </p:sp>
      <p:sp>
        <p:nvSpPr>
          <p:cNvPr id="4" name="Text Placeholder 3"/>
          <p:cNvSpPr>
            <a:spLocks noGrp="1"/>
          </p:cNvSpPr>
          <p:nvPr>
            <p:ph type="body" sz="half" idx="2"/>
          </p:nvPr>
        </p:nvSpPr>
        <p:spPr/>
        <p:txBody>
          <a:bodyPr/>
          <a:lstStyle/>
          <a:p>
            <a:r>
              <a:rPr lang="en-US" dirty="0" smtClean="0"/>
              <a:t>Consumers in CA and Munich liked Bavaria and demonstrated strong agreement by ranking most brands similarly.</a:t>
            </a:r>
          </a:p>
          <a:p>
            <a:r>
              <a:rPr lang="en-US" dirty="0" smtClean="0"/>
              <a:t>Least like by all consumers was Leinenkugels Shandy.</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88508854"/>
              </p:ext>
            </p:extLst>
          </p:nvPr>
        </p:nvGraphicFramePr>
        <p:xfrm>
          <a:off x="4323530" y="838199"/>
          <a:ext cx="7960619" cy="5583865"/>
        </p:xfrm>
        <a:graphic>
          <a:graphicData uri="http://schemas.openxmlformats.org/presentationml/2006/ole">
            <mc:AlternateContent xmlns:mc="http://schemas.openxmlformats.org/markup-compatibility/2006">
              <mc:Choice xmlns:v="urn:schemas-microsoft-com:vml" Requires="v">
                <p:oleObj spid="_x0000_s24613" name="Visio" r:id="rId3" imgW="6762289" imgH="5989556" progId="Visio.Drawing.11">
                  <p:embed/>
                </p:oleObj>
              </mc:Choice>
              <mc:Fallback>
                <p:oleObj name="Visio" r:id="rId3" imgW="6762289" imgH="5989556" progId="Visio.Drawing.11">
                  <p:embed/>
                  <p:pic>
                    <p:nvPicPr>
                      <p:cNvPr id="0" name=""/>
                      <p:cNvPicPr/>
                      <p:nvPr/>
                    </p:nvPicPr>
                    <p:blipFill>
                      <a:blip r:embed="rId4"/>
                      <a:stretch>
                        <a:fillRect/>
                      </a:stretch>
                    </p:blipFill>
                    <p:spPr>
                      <a:xfrm>
                        <a:off x="4323530" y="838199"/>
                        <a:ext cx="7960619" cy="5583865"/>
                      </a:xfrm>
                      <a:prstGeom prst="rect">
                        <a:avLst/>
                      </a:prstGeom>
                    </p:spPr>
                  </p:pic>
                </p:oleObj>
              </mc:Fallback>
            </mc:AlternateContent>
          </a:graphicData>
        </a:graphic>
      </p:graphicFrame>
      <p:sp>
        <p:nvSpPr>
          <p:cNvPr id="7" name="TextBox 6"/>
          <p:cNvSpPr txBox="1"/>
          <p:nvPr/>
        </p:nvSpPr>
        <p:spPr>
          <a:xfrm>
            <a:off x="5879805" y="6237398"/>
            <a:ext cx="5156790"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2547364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1106909" y="3479570"/>
            <a:ext cx="10327216" cy="638175"/>
          </a:xfrm>
        </p:spPr>
        <p:txBody>
          <a:bodyPr>
            <a:noAutofit/>
          </a:bodyPr>
          <a:lstStyle/>
          <a:p>
            <a:pPr eaLnBrk="1" hangingPunct="1"/>
            <a:r>
              <a:rPr lang="en-US" altLang="en-US" sz="4000" dirty="0" smtClean="0"/>
              <a:t>Understanding the ‘Why’ in Consumer Preferences</a:t>
            </a:r>
          </a:p>
        </p:txBody>
      </p:sp>
      <p:sp>
        <p:nvSpPr>
          <p:cNvPr id="40963" name="Rectangle 3"/>
          <p:cNvSpPr>
            <a:spLocks noGrp="1" noChangeArrowheads="1"/>
          </p:cNvSpPr>
          <p:nvPr>
            <p:ph type="subTitle" idx="1"/>
          </p:nvPr>
        </p:nvSpPr>
        <p:spPr/>
        <p:txBody>
          <a:bodyPr/>
          <a:lstStyle/>
          <a:p>
            <a:pPr eaLnBrk="1" hangingPunct="1"/>
            <a:r>
              <a:rPr lang="en-US" altLang="en-US" i="1" dirty="0" smtClean="0"/>
              <a:t>Combining QDA &amp; Consumer Assessment Results</a:t>
            </a:r>
          </a:p>
        </p:txBody>
      </p:sp>
    </p:spTree>
    <p:extLst>
      <p:ext uri="{BB962C8B-B14F-4D97-AF65-F5344CB8AC3E}">
        <p14:creationId xmlns:p14="http://schemas.microsoft.com/office/powerpoint/2010/main" val="3404109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534739" cy="1450757"/>
          </a:xfrm>
        </p:spPr>
        <p:txBody>
          <a:bodyPr/>
          <a:lstStyle/>
          <a:p>
            <a:r>
              <a:rPr lang="en-US" dirty="0"/>
              <a:t>Relationships of Sensory Attributes and </a:t>
            </a:r>
            <a:r>
              <a:rPr lang="en-US" dirty="0" smtClean="0"/>
              <a:t>Acceptance</a:t>
            </a:r>
            <a:r>
              <a:rPr lang="en-US" dirty="0"/>
              <a:t/>
            </a:r>
            <a:br>
              <a:rPr lang="en-US" dirty="0"/>
            </a:br>
            <a:r>
              <a:rPr lang="en-US" sz="3200" dirty="0"/>
              <a:t>Single Correlations</a:t>
            </a:r>
            <a:endParaRPr lang="en-US" dirty="0"/>
          </a:p>
        </p:txBody>
      </p:sp>
      <p:sp>
        <p:nvSpPr>
          <p:cNvPr id="3" name="Content Placeholder 2"/>
          <p:cNvSpPr>
            <a:spLocks noGrp="1"/>
          </p:cNvSpPr>
          <p:nvPr>
            <p:ph sz="half" idx="1"/>
          </p:nvPr>
        </p:nvSpPr>
        <p:spPr/>
        <p:txBody>
          <a:bodyPr/>
          <a:lstStyle/>
          <a:p>
            <a:r>
              <a:rPr lang="en-US" dirty="0" smtClean="0">
                <a:solidFill>
                  <a:schemeClr val="tx1"/>
                </a:solidFill>
              </a:rPr>
              <a:t>Consumers reacted positively to Radler products that had higher levels of sweet, fruit and citrus flavors.  They also disliked products with high levels of bitterness and puckering, drying and lingering affects. </a:t>
            </a:r>
          </a:p>
          <a:p>
            <a:r>
              <a:rPr lang="en-US" dirty="0" smtClean="0">
                <a:solidFill>
                  <a:schemeClr val="tx1"/>
                </a:solidFill>
              </a:rPr>
              <a:t>It appears, that Radler users  expect Radlers to be less beer like in character and to emphasize the fruit and grapefruit/citrus attributes while balancing sweetness and tartness</a:t>
            </a:r>
            <a:r>
              <a:rPr lang="en-US" dirty="0" smtClean="0"/>
              <a:t>.</a:t>
            </a:r>
            <a:endParaRPr lang="en-US" dirty="0"/>
          </a:p>
        </p:txBody>
      </p:sp>
      <p:sp>
        <p:nvSpPr>
          <p:cNvPr id="5" name="Footer Placeholder 4"/>
          <p:cNvSpPr>
            <a:spLocks noGrp="1"/>
          </p:cNvSpPr>
          <p:nvPr>
            <p:ph type="ftr" sz="quarter" idx="11"/>
          </p:nvPr>
        </p:nvSpPr>
        <p:spPr/>
        <p:txBody>
          <a:bodyPr/>
          <a:lstStyle/>
          <a:p>
            <a:r>
              <a:rPr lang="en-US" dirty="0" smtClean="0"/>
              <a:t>© 2017 DRAGONFLY SCI | CONFIDENTIAL AND PRIOPRIETARY INFORMATION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44</a:t>
            </a:fld>
            <a:endParaRPr lang="en-US" dirty="0"/>
          </a:p>
        </p:txBody>
      </p:sp>
      <p:graphicFrame>
        <p:nvGraphicFramePr>
          <p:cNvPr id="7" name="Content Placeholder 2"/>
          <p:cNvGraphicFramePr>
            <a:graphicFrameLocks noGrp="1"/>
          </p:cNvGraphicFramePr>
          <p:nvPr>
            <p:ph sz="half" idx="2"/>
            <p:extLst>
              <p:ext uri="{D42A27DB-BD31-4B8C-83A1-F6EECF244321}">
                <p14:modId xmlns:p14="http://schemas.microsoft.com/office/powerpoint/2010/main" val="897480669"/>
              </p:ext>
            </p:extLst>
          </p:nvPr>
        </p:nvGraphicFramePr>
        <p:xfrm>
          <a:off x="6218238" y="1846263"/>
          <a:ext cx="4282655" cy="4419600"/>
        </p:xfrm>
        <a:graphic>
          <a:graphicData uri="http://schemas.openxmlformats.org/drawingml/2006/table">
            <a:tbl>
              <a:tblPr/>
              <a:tblGrid>
                <a:gridCol w="2625990"/>
                <a:gridCol w="1656665"/>
              </a:tblGrid>
              <a:tr h="333375">
                <a:tc>
                  <a:txBody>
                    <a:bodyPr/>
                    <a:lstStyle/>
                    <a:p>
                      <a:pPr algn="ctr" fontAlgn="b"/>
                      <a:r>
                        <a:rPr lang="en-US" sz="1100" b="1" i="0" u="none" strike="noStrike" dirty="0">
                          <a:solidFill>
                            <a:schemeClr val="bg1"/>
                          </a:solidFill>
                          <a:effectLst/>
                          <a:latin typeface="Ideal Sans Office"/>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A744"/>
                    </a:solidFill>
                  </a:tcPr>
                </a:tc>
                <a:tc>
                  <a:txBody>
                    <a:bodyPr/>
                    <a:lstStyle/>
                    <a:p>
                      <a:pPr algn="ctr" fontAlgn="b"/>
                      <a:r>
                        <a:rPr lang="en-US" sz="1100" b="1" i="0" u="none" strike="noStrike" dirty="0">
                          <a:solidFill>
                            <a:schemeClr val="bg1"/>
                          </a:solidFill>
                          <a:effectLst/>
                          <a:latin typeface="Ideal Sans Office"/>
                        </a:rPr>
                        <a:t>Total Population</a:t>
                      </a:r>
                      <a:br>
                        <a:rPr lang="en-US" sz="1100" b="1" i="0" u="none" strike="noStrike" dirty="0">
                          <a:solidFill>
                            <a:schemeClr val="bg1"/>
                          </a:solidFill>
                          <a:effectLst/>
                          <a:latin typeface="Ideal Sans Office"/>
                        </a:rPr>
                      </a:br>
                      <a:r>
                        <a:rPr lang="en-US" sz="1100" b="1" i="0" u="none" strike="noStrike" dirty="0">
                          <a:solidFill>
                            <a:schemeClr val="bg1"/>
                          </a:solidFill>
                          <a:effectLst/>
                          <a:latin typeface="Ideal Sans Office"/>
                        </a:rPr>
                        <a:t>Acceptance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A744"/>
                    </a:solidFill>
                  </a:tcPr>
                </a:tc>
              </a:tr>
              <a:tr h="161925">
                <a:tc>
                  <a:txBody>
                    <a:bodyPr/>
                    <a:lstStyle/>
                    <a:p>
                      <a:pPr algn="l" fontAlgn="b"/>
                      <a:r>
                        <a:rPr lang="en-US" sz="1100" b="0" i="0" u="none" strike="noStrike" dirty="0">
                          <a:solidFill>
                            <a:srgbClr val="62A744"/>
                          </a:solidFill>
                          <a:effectLst/>
                          <a:latin typeface="Ideal Sans Office"/>
                        </a:rPr>
                        <a:t>SWEET FL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62A744"/>
                          </a:solidFill>
                          <a:effectLst/>
                          <a:latin typeface="Ideal Sans Office"/>
                        </a:rPr>
                        <a:t>0.97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1925">
                <a:tc>
                  <a:txBody>
                    <a:bodyPr/>
                    <a:lstStyle/>
                    <a:p>
                      <a:pPr algn="l" fontAlgn="b"/>
                      <a:r>
                        <a:rPr lang="en-US" sz="1100" b="0" i="0" u="none" strike="noStrike" dirty="0">
                          <a:solidFill>
                            <a:srgbClr val="62A744"/>
                          </a:solidFill>
                          <a:effectLst/>
                          <a:latin typeface="Ideal Sans Office"/>
                        </a:rPr>
                        <a:t>SWEET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62A744"/>
                          </a:solidFill>
                          <a:effectLst/>
                          <a:latin typeface="Ideal Sans Office"/>
                        </a:rPr>
                        <a:t>0.97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62A744"/>
                          </a:solidFill>
                          <a:effectLst/>
                          <a:latin typeface="Ideal Sans Office"/>
                        </a:rPr>
                        <a:t>STONE FRUIT FL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62A744"/>
                          </a:solidFill>
                          <a:effectLst/>
                          <a:latin typeface="Ideal Sans Office"/>
                        </a:rPr>
                        <a:t>0.95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62A744"/>
                          </a:solidFill>
                          <a:effectLst/>
                          <a:latin typeface="Ideal Sans Office"/>
                        </a:rPr>
                        <a:t>OTHER FRUIT FL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62A744"/>
                          </a:solidFill>
                          <a:effectLst/>
                          <a:latin typeface="Ideal Sans Office"/>
                        </a:rPr>
                        <a:t>0.91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62A744"/>
                          </a:solidFill>
                          <a:effectLst/>
                          <a:latin typeface="Ideal Sans Office"/>
                        </a:rPr>
                        <a:t>OTHER CITRUS FL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62A744"/>
                          </a:solidFill>
                          <a:effectLst/>
                          <a:latin typeface="Ideal Sans Office"/>
                        </a:rPr>
                        <a:t>0.86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62A744"/>
                          </a:solidFill>
                          <a:effectLst/>
                          <a:latin typeface="Ideal Sans Office"/>
                        </a:rPr>
                        <a:t>FRUITY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62A744"/>
                          </a:solidFill>
                          <a:effectLst/>
                          <a:latin typeface="Ideal Sans Office"/>
                        </a:rPr>
                        <a:t>0.86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62A744"/>
                          </a:solidFill>
                          <a:effectLst/>
                          <a:latin typeface="Ideal Sans Office"/>
                        </a:rPr>
                        <a:t>STONE FRUIT 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62A744"/>
                          </a:solidFill>
                          <a:effectLst/>
                          <a:latin typeface="Ideal Sans Office"/>
                        </a:rPr>
                        <a:t>0.71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62A744"/>
                          </a:solidFill>
                          <a:effectLst/>
                          <a:latin typeface="Ideal Sans Office"/>
                        </a:rPr>
                        <a:t>PINK COLOR AP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62A744"/>
                          </a:solidFill>
                          <a:effectLst/>
                          <a:latin typeface="Ideal Sans Office"/>
                        </a:rPr>
                        <a:t>0.59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62A744"/>
                          </a:solidFill>
                          <a:effectLst/>
                          <a:latin typeface="Ideal Sans Office"/>
                        </a:rPr>
                        <a:t>GRAPEFRUIT FL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62A744"/>
                          </a:solidFill>
                          <a:effectLst/>
                          <a:latin typeface="Ideal Sans Office"/>
                        </a:rPr>
                        <a:t>0.51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GOLDEN COLOR AP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TART FL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CARBONATED MF</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BEER 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TINGLING AE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-0.79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TINGLY MF</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MOUTHCOATING AE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LINGERING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BITTER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PUCKERING MF</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BEER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BITTER FL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gn="l" fontAlgn="b"/>
                      <a:r>
                        <a:rPr lang="en-US" sz="1100" b="0" i="0" u="none" strike="noStrike" dirty="0">
                          <a:solidFill>
                            <a:srgbClr val="263746"/>
                          </a:solidFill>
                          <a:effectLst/>
                          <a:latin typeface="Ideal Sans Office"/>
                        </a:rPr>
                        <a:t>SOUR FL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263746"/>
                          </a:solidFill>
                          <a:effectLst/>
                          <a:latin typeface="Ideal Sans Office"/>
                        </a:rPr>
                        <a:t>-0.95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1450">
                <a:tc>
                  <a:txBody>
                    <a:bodyPr/>
                    <a:lstStyle/>
                    <a:p>
                      <a:pPr algn="l" fontAlgn="b"/>
                      <a:r>
                        <a:rPr lang="en-US" sz="1100" b="0" i="0" u="none" strike="noStrike" dirty="0">
                          <a:solidFill>
                            <a:srgbClr val="263746"/>
                          </a:solidFill>
                          <a:effectLst/>
                          <a:latin typeface="Ideal Sans Office"/>
                        </a:rPr>
                        <a:t>BEER FL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263746"/>
                          </a:solidFill>
                          <a:effectLst/>
                          <a:latin typeface="Ideal Sans Office"/>
                        </a:rPr>
                        <a:t>-0.97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4858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ltLang="en-US" dirty="0" smtClean="0"/>
              <a:t>Important Attributes</a:t>
            </a:r>
            <a:endParaRPr lang="en-US" altLang="en-US" sz="2000" dirty="0" smtClean="0">
              <a:latin typeface="NewsGoth Dm BT"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80545739"/>
              </p:ext>
            </p:extLst>
          </p:nvPr>
        </p:nvGraphicFramePr>
        <p:xfrm>
          <a:off x="4800600" y="731838"/>
          <a:ext cx="6492875"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half" idx="2"/>
          </p:nvPr>
        </p:nvSpPr>
        <p:spPr/>
        <p:txBody>
          <a:bodyPr/>
          <a:lstStyle/>
          <a:p>
            <a:r>
              <a:rPr lang="en-US" dirty="0" smtClean="0"/>
              <a:t>The Bavaria product hit the recommended targets for key sensory attributes.  It was the best liked product because of this profile. </a:t>
            </a:r>
          </a:p>
          <a:p>
            <a:r>
              <a:rPr lang="en-US" dirty="0" smtClean="0"/>
              <a:t>Minimizing  the sensory attributes of bitter flavor, sour flavor and puckering and lingering affects would improve consumer perception of this product.  </a:t>
            </a:r>
            <a:endParaRPr lang="en-US" dirty="0"/>
          </a:p>
        </p:txBody>
      </p:sp>
      <p:sp>
        <p:nvSpPr>
          <p:cNvPr id="43010" name="Slide Number Placeholder 4"/>
          <p:cNvSpPr>
            <a:spLocks noGrp="1"/>
          </p:cNvSpPr>
          <p:nvPr>
            <p:ph type="sldNum" sz="quarter" idx="11"/>
          </p:nvPr>
        </p:nvSpPr>
        <p:spPr>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63952BC1-62F1-467D-88CB-7905053A152D}" type="slidenum">
              <a:rPr lang="en-US" altLang="en-US" sz="1000" baseline="0" smtClean="0">
                <a:solidFill>
                  <a:srgbClr val="636467"/>
                </a:solidFill>
                <a:latin typeface="NewsGoth Dm BT" pitchFamily="34" charset="0"/>
              </a:rPr>
              <a:pPr/>
              <a:t>45</a:t>
            </a:fld>
            <a:endParaRPr lang="en-US" altLang="en-US" sz="1000" baseline="0" dirty="0" smtClean="0">
              <a:solidFill>
                <a:srgbClr val="636467"/>
              </a:solidFill>
              <a:latin typeface="NewsGoth Dm BT" pitchFamily="34" charset="0"/>
            </a:endParaRPr>
          </a:p>
        </p:txBody>
      </p:sp>
      <p:sp>
        <p:nvSpPr>
          <p:cNvPr id="43014" name="Text Box 5"/>
          <p:cNvSpPr txBox="1">
            <a:spLocks noChangeArrowheads="1"/>
          </p:cNvSpPr>
          <p:nvPr/>
        </p:nvSpPr>
        <p:spPr bwMode="auto">
          <a:xfrm>
            <a:off x="10824881" y="993818"/>
            <a:ext cx="1149601" cy="276999"/>
          </a:xfrm>
          <a:prstGeom prst="rect">
            <a:avLst/>
          </a:prstGeom>
          <a:noFill/>
          <a:ln>
            <a:noFill/>
          </a:ln>
          <a:effectLst/>
          <a:extLst>
            <a:ext uri="{909E8E84-426E-40DD-AFC4-6F175D3DCCD1}">
              <a14:hiddenFill xmlns:a14="http://schemas.microsoft.com/office/drawing/2010/main">
                <a:gradFill rotWithShape="1">
                  <a:gsLst>
                    <a:gs pos="0">
                      <a:srgbClr val="FFCC00"/>
                    </a:gs>
                    <a:gs pos="50000">
                      <a:srgbClr val="FFFCEF"/>
                    </a:gs>
                    <a:gs pos="100000">
                      <a:srgbClr val="FFCC00"/>
                    </a:gs>
                  </a:gsLst>
                  <a:lin ang="5400000" scaled="1"/>
                </a:gra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125724" dir="2700000" algn="ctr" rotWithShape="0">
                    <a:srgbClr val="DDDDDD"/>
                  </a:outerShdw>
                </a:effectLst>
              </a14:hiddenEffects>
            </a:ext>
          </a:extLst>
        </p:spPr>
        <p:txBody>
          <a:bodyPr wrap="square">
            <a:spAutoFit/>
          </a:bodyPr>
          <a:lstStyle>
            <a:lvl1pPr marL="233363" indent="-233363"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pPr eaLnBrk="1" hangingPunct="1">
              <a:spcBef>
                <a:spcPct val="50000"/>
              </a:spcBef>
              <a:buFontTx/>
              <a:buNone/>
            </a:pPr>
            <a:r>
              <a:rPr lang="en-US" altLang="en-US" sz="1200" i="1" baseline="0" dirty="0">
                <a:latin typeface="NewsGoth Dm BT" pitchFamily="34" charset="0"/>
              </a:rPr>
              <a:t>Scale: 0 - </a:t>
            </a:r>
            <a:r>
              <a:rPr lang="en-US" altLang="en-US" sz="1200" i="1" baseline="0" dirty="0" smtClean="0">
                <a:latin typeface="NewsGoth Dm BT" pitchFamily="34" charset="0"/>
              </a:rPr>
              <a:t>60</a:t>
            </a:r>
            <a:endParaRPr lang="en-US" altLang="en-US" sz="1200" i="1" baseline="0" dirty="0">
              <a:latin typeface="NewsGoth Dm BT" pitchFamily="34" charset="0"/>
            </a:endParaRPr>
          </a:p>
        </p:txBody>
      </p:sp>
    </p:spTree>
    <p:extLst>
      <p:ext uri="{BB962C8B-B14F-4D97-AF65-F5344CB8AC3E}">
        <p14:creationId xmlns:p14="http://schemas.microsoft.com/office/powerpoint/2010/main" val="4204799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4294967295"/>
          </p:nvPr>
        </p:nvSpPr>
        <p:spPr>
          <a:xfrm>
            <a:off x="11813118" y="6643688"/>
            <a:ext cx="245533" cy="152400"/>
          </a:xfrm>
          <a:prstGeom prst="rect">
            <a:avLst/>
          </a:prstGeom>
          <a:noFill/>
        </p:spPr>
        <p:txBody>
          <a:bodyPr/>
          <a:lstStyle>
            <a:lvl1pPr eaLnBrk="0" hangingPunct="0">
              <a:defRPr sz="1600" baseline="-25000">
                <a:solidFill>
                  <a:schemeClr val="tx1"/>
                </a:solidFill>
                <a:latin typeface="Arial" charset="0"/>
              </a:defRPr>
            </a:lvl1pPr>
            <a:lvl2pPr marL="742950" indent="-285750" eaLnBrk="0" hangingPunct="0">
              <a:defRPr sz="1600" baseline="-25000">
                <a:solidFill>
                  <a:schemeClr val="tx1"/>
                </a:solidFill>
                <a:latin typeface="Arial" charset="0"/>
              </a:defRPr>
            </a:lvl2pPr>
            <a:lvl3pPr marL="1143000" indent="-228600" eaLnBrk="0" hangingPunct="0">
              <a:defRPr sz="1600" baseline="-25000">
                <a:solidFill>
                  <a:schemeClr val="tx1"/>
                </a:solidFill>
                <a:latin typeface="Arial" charset="0"/>
              </a:defRPr>
            </a:lvl3pPr>
            <a:lvl4pPr marL="1600200" indent="-228600" eaLnBrk="0" hangingPunct="0">
              <a:defRPr sz="1600" baseline="-25000">
                <a:solidFill>
                  <a:schemeClr val="tx1"/>
                </a:solidFill>
                <a:latin typeface="Arial" charset="0"/>
              </a:defRPr>
            </a:lvl4pPr>
            <a:lvl5pPr marL="2057400" indent="-228600" eaLnBrk="0" hangingPunct="0">
              <a:defRPr sz="1600" baseline="-25000">
                <a:solidFill>
                  <a:schemeClr val="tx1"/>
                </a:solidFill>
                <a:latin typeface="Arial" charset="0"/>
              </a:defRPr>
            </a:lvl5pPr>
            <a:lvl6pPr marL="25146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6pPr>
            <a:lvl7pPr marL="29718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7pPr>
            <a:lvl8pPr marL="34290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8pPr>
            <a:lvl9pPr marL="3886200" indent="-228600" eaLnBrk="0" fontAlgn="base" hangingPunct="0">
              <a:lnSpc>
                <a:spcPct val="90000"/>
              </a:lnSpc>
              <a:spcBef>
                <a:spcPct val="0"/>
              </a:spcBef>
              <a:spcAft>
                <a:spcPct val="35000"/>
              </a:spcAft>
              <a:buClr>
                <a:srgbClr val="678BA8"/>
              </a:buClr>
              <a:buChar char="•"/>
              <a:defRPr sz="1600" baseline="-25000">
                <a:solidFill>
                  <a:schemeClr val="tx1"/>
                </a:solidFill>
                <a:latin typeface="Arial" charset="0"/>
              </a:defRPr>
            </a:lvl9pPr>
          </a:lstStyle>
          <a:p>
            <a:fld id="{D6B0AB4D-6D2B-4159-873E-1C9D6126506E}" type="slidenum">
              <a:rPr lang="en-US" altLang="en-US" sz="1000" baseline="0" smtClean="0">
                <a:solidFill>
                  <a:srgbClr val="636467"/>
                </a:solidFill>
                <a:latin typeface="NewsGoth Dm BT" pitchFamily="34" charset="0"/>
              </a:rPr>
              <a:pPr/>
              <a:t>46</a:t>
            </a:fld>
            <a:endParaRPr lang="en-US" altLang="en-US" sz="1000" baseline="0" dirty="0" smtClean="0">
              <a:solidFill>
                <a:srgbClr val="636467"/>
              </a:solidFill>
              <a:latin typeface="NewsGoth Dm BT" pitchFamily="34" charset="0"/>
            </a:endParaRPr>
          </a:p>
        </p:txBody>
      </p:sp>
      <p:sp>
        <p:nvSpPr>
          <p:cNvPr id="50179" name="Rectangle 4"/>
          <p:cNvSpPr>
            <a:spLocks noGrp="1" noChangeArrowheads="1"/>
          </p:cNvSpPr>
          <p:nvPr>
            <p:ph type="title"/>
          </p:nvPr>
        </p:nvSpPr>
        <p:spPr/>
        <p:txBody>
          <a:bodyPr/>
          <a:lstStyle/>
          <a:p>
            <a:pPr eaLnBrk="1" hangingPunct="1"/>
            <a:r>
              <a:rPr lang="en-US" altLang="en-US" dirty="0" smtClean="0"/>
              <a:t>Conclusions</a:t>
            </a:r>
          </a:p>
        </p:txBody>
      </p:sp>
      <p:sp>
        <p:nvSpPr>
          <p:cNvPr id="50180" name="Rectangle 5"/>
          <p:cNvSpPr>
            <a:spLocks noGrp="1" noChangeArrowheads="1"/>
          </p:cNvSpPr>
          <p:nvPr>
            <p:ph type="body" idx="1"/>
          </p:nvPr>
        </p:nvSpPr>
        <p:spPr/>
        <p:txBody>
          <a:bodyPr>
            <a:normAutofit/>
          </a:bodyPr>
          <a:lstStyle/>
          <a:p>
            <a:pPr eaLnBrk="1" hangingPunct="1"/>
            <a:r>
              <a:rPr lang="en-US" altLang="en-US" sz="1800" dirty="0" smtClean="0">
                <a:solidFill>
                  <a:schemeClr val="tx2"/>
                </a:solidFill>
              </a:rPr>
              <a:t>Descriptive Analysis identified a range of sensory differences among the products.</a:t>
            </a:r>
          </a:p>
          <a:p>
            <a:pPr eaLnBrk="1" hangingPunct="1"/>
            <a:endParaRPr lang="en-US" altLang="en-US" sz="1800" dirty="0" smtClean="0">
              <a:solidFill>
                <a:schemeClr val="tx2"/>
              </a:solidFill>
            </a:endParaRPr>
          </a:p>
          <a:p>
            <a:pPr eaLnBrk="1" hangingPunct="1"/>
            <a:r>
              <a:rPr lang="en-US" altLang="en-US" sz="1800" dirty="0" smtClean="0">
                <a:solidFill>
                  <a:schemeClr val="tx2"/>
                </a:solidFill>
              </a:rPr>
              <a:t>Consumers in CA and Germany demonstrated similar preferences for Radler products.  </a:t>
            </a:r>
          </a:p>
          <a:p>
            <a:pPr eaLnBrk="1" hangingPunct="1"/>
            <a:endParaRPr lang="en-US" altLang="en-US" sz="1800" dirty="0" smtClean="0">
              <a:solidFill>
                <a:schemeClr val="tx2"/>
              </a:solidFill>
            </a:endParaRPr>
          </a:p>
          <a:p>
            <a:pPr eaLnBrk="1" hangingPunct="1"/>
            <a:r>
              <a:rPr lang="en-US" altLang="en-US" sz="1800" dirty="0" smtClean="0">
                <a:solidFill>
                  <a:schemeClr val="tx2"/>
                </a:solidFill>
              </a:rPr>
              <a:t>Correlations between consumer preference and QDA attributes identified key differences between the best and least liked Radler products.   </a:t>
            </a:r>
          </a:p>
          <a:p>
            <a:pPr eaLnBrk="1" hangingPunct="1"/>
            <a:endParaRPr lang="en-US" altLang="en-US" sz="1800" dirty="0" smtClean="0">
              <a:solidFill>
                <a:schemeClr val="tx2"/>
              </a:solidFill>
            </a:endParaRPr>
          </a:p>
          <a:p>
            <a:pPr eaLnBrk="1" hangingPunct="1"/>
            <a:r>
              <a:rPr lang="en-US" altLang="en-US" sz="1800" dirty="0" smtClean="0">
                <a:solidFill>
                  <a:schemeClr val="tx2"/>
                </a:solidFill>
              </a:rPr>
              <a:t>Market opportunities can be identified relative to specific market strategies.</a:t>
            </a:r>
          </a:p>
        </p:txBody>
      </p:sp>
    </p:spTree>
    <p:extLst>
      <p:ext uri="{BB962C8B-B14F-4D97-AF65-F5344CB8AC3E}">
        <p14:creationId xmlns:p14="http://schemas.microsoft.com/office/powerpoint/2010/main" val="1149688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How Might this Help Wine Makers?"/>
          <p:cNvSpPr txBox="1">
            <a:spLocks noGrp="1"/>
          </p:cNvSpPr>
          <p:nvPr>
            <p:ph type="ctrTitle"/>
          </p:nvPr>
        </p:nvSpPr>
        <p:spPr>
          <a:prstGeom prst="rect">
            <a:avLst/>
          </a:prstGeom>
        </p:spPr>
        <p:txBody>
          <a:bodyPr>
            <a:normAutofit/>
          </a:bodyPr>
          <a:lstStyle>
            <a:lvl1pPr>
              <a:defRPr sz="6000">
                <a:latin typeface="Avenir Book"/>
                <a:ea typeface="Avenir Book"/>
                <a:cs typeface="Avenir Book"/>
                <a:sym typeface="Avenir Book"/>
              </a:defRPr>
            </a:lvl1pPr>
          </a:lstStyle>
          <a:p>
            <a:r>
              <a:rPr sz="5400" dirty="0"/>
              <a:t>How Might this Help </a:t>
            </a:r>
            <a:r>
              <a:rPr lang="en-US" sz="5400" dirty="0" smtClean="0"/>
              <a:t>Craft Brewers</a:t>
            </a:r>
            <a:r>
              <a:rPr sz="5400" dirty="0" smtClean="0"/>
              <a:t>?</a:t>
            </a:r>
            <a:endParaRPr sz="5400" dirty="0"/>
          </a:p>
        </p:txBody>
      </p:sp>
      <p:sp>
        <p:nvSpPr>
          <p:cNvPr id="404" name="Understand how to apply sensory science principles in your work."/>
          <p:cNvSpPr txBox="1">
            <a:spLocks noGrp="1"/>
          </p:cNvSpPr>
          <p:nvPr>
            <p:ph type="subTitle" idx="1"/>
          </p:nvPr>
        </p:nvSpPr>
        <p:spPr>
          <a:prstGeom prst="rect">
            <a:avLst/>
          </a:prstGeom>
        </p:spPr>
        <p:txBody>
          <a:bodyPr/>
          <a:lstStyle>
            <a:lvl1pPr>
              <a:defRPr>
                <a:latin typeface="Avenir Book Oblique"/>
                <a:ea typeface="Avenir Book Oblique"/>
                <a:cs typeface="Avenir Book Oblique"/>
                <a:sym typeface="Avenir Book Oblique"/>
              </a:defRPr>
            </a:lvl1pPr>
          </a:lstStyle>
          <a:p>
            <a:r>
              <a:t>Understand how to apply sensory science principles in your work.</a:t>
            </a:r>
          </a:p>
        </p:txBody>
      </p:sp>
    </p:spTree>
    <p:extLst>
      <p:ext uri="{BB962C8B-B14F-4D97-AF65-F5344CB8AC3E}">
        <p14:creationId xmlns:p14="http://schemas.microsoft.com/office/powerpoint/2010/main" val="406568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o Teach” or “To Learn”?"/>
          <p:cNvSpPr txBox="1">
            <a:spLocks noGrp="1"/>
          </p:cNvSpPr>
          <p:nvPr>
            <p:ph type="title"/>
          </p:nvPr>
        </p:nvSpPr>
        <p:spPr/>
        <p:txBody>
          <a:bodyPr/>
          <a:lstStyle/>
          <a:p>
            <a:r>
              <a:rPr lang="en-US" smtClean="0"/>
              <a:t>“To Teach” </a:t>
            </a:r>
            <a:r>
              <a:rPr lang="en-US" smtClean="0">
                <a:sym typeface="Bodoni SvtyTwo ITC TT-BookIta"/>
              </a:rPr>
              <a:t>or</a:t>
            </a:r>
            <a:r>
              <a:rPr lang="en-US" smtClean="0"/>
              <a:t> “To Learn”?</a:t>
            </a:r>
            <a:endParaRPr lang="en-US"/>
          </a:p>
        </p:txBody>
      </p:sp>
      <p:sp>
        <p:nvSpPr>
          <p:cNvPr id="410" name="Do you want to teach consumers?…"/>
          <p:cNvSpPr txBox="1">
            <a:spLocks noGrp="1"/>
          </p:cNvSpPr>
          <p:nvPr>
            <p:ph idx="1"/>
          </p:nvPr>
        </p:nvSpPr>
        <p:spPr/>
        <p:txBody>
          <a:bodyPr/>
          <a:lstStyle/>
          <a:p>
            <a:r>
              <a:rPr lang="en-US" dirty="0" smtClean="0"/>
              <a:t>Do you want to teach consumers?</a:t>
            </a:r>
          </a:p>
          <a:p>
            <a:r>
              <a:rPr lang="en-US" dirty="0" smtClean="0"/>
              <a:t>           or . . . </a:t>
            </a:r>
          </a:p>
          <a:p>
            <a:r>
              <a:rPr lang="en-US" dirty="0" smtClean="0"/>
              <a:t>Do you want to learn from them?</a:t>
            </a:r>
          </a:p>
          <a:p>
            <a:endParaRPr lang="en-US" dirty="0" smtClean="0"/>
          </a:p>
          <a:p>
            <a:r>
              <a:rPr lang="en-US" dirty="0" smtClean="0"/>
              <a:t>Marketers are concerned with how consumers learn because they are interested in teaching them about products, product attributes, and their potential benefits. </a:t>
            </a:r>
          </a:p>
          <a:p>
            <a:r>
              <a:rPr lang="en-US" dirty="0" smtClean="0"/>
              <a:t>They are also interested in how effectively they have taught consumers to prefer their brands and to differentiate their products from competitive offerings. </a:t>
            </a:r>
            <a:endParaRPr lang="en-US" dirty="0"/>
          </a:p>
        </p:txBody>
      </p:sp>
    </p:spTree>
    <p:extLst>
      <p:ext uri="{BB962C8B-B14F-4D97-AF65-F5344CB8AC3E}">
        <p14:creationId xmlns:p14="http://schemas.microsoft.com/office/powerpoint/2010/main" val="259211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Where to start?"/>
          <p:cNvSpPr txBox="1">
            <a:spLocks noGrp="1"/>
          </p:cNvSpPr>
          <p:nvPr>
            <p:ph type="title"/>
          </p:nvPr>
        </p:nvSpPr>
        <p:spPr>
          <a:prstGeom prst="rect">
            <a:avLst/>
          </a:prstGeom>
        </p:spPr>
        <p:txBody>
          <a:bodyPr/>
          <a:lstStyle>
            <a:lvl1pPr defTabSz="537463">
              <a:spcBef>
                <a:spcPts val="1400"/>
              </a:spcBef>
              <a:defRPr sz="6440">
                <a:latin typeface="Avenir Book"/>
                <a:ea typeface="Avenir Book"/>
                <a:cs typeface="Avenir Book"/>
                <a:sym typeface="Avenir Book"/>
              </a:defRPr>
            </a:lvl1pPr>
          </a:lstStyle>
          <a:p>
            <a:r>
              <a:t>Where to start?</a:t>
            </a:r>
          </a:p>
        </p:txBody>
      </p:sp>
      <p:sp>
        <p:nvSpPr>
          <p:cNvPr id="461" name="Knowing what to measure and how to measure it is key!…"/>
          <p:cNvSpPr txBox="1">
            <a:spLocks noGrp="1"/>
          </p:cNvSpPr>
          <p:nvPr>
            <p:ph idx="1"/>
          </p:nvPr>
        </p:nvSpPr>
        <p:spPr>
          <a:prstGeom prst="rect">
            <a:avLst/>
          </a:prstGeom>
        </p:spPr>
        <p:txBody>
          <a:bodyPr anchor="t">
            <a:normAutofit fontScale="92500" lnSpcReduction="20000"/>
          </a:bodyPr>
          <a:lstStyle/>
          <a:p>
            <a:pPr marL="0" indent="0">
              <a:buClrTx/>
              <a:buSzTx/>
              <a:defRPr>
                <a:latin typeface="Avenir Heavy"/>
                <a:ea typeface="Avenir Heavy"/>
                <a:cs typeface="Avenir Heavy"/>
                <a:sym typeface="Avenir Heavy"/>
              </a:defRPr>
            </a:pPr>
            <a:r>
              <a:rPr dirty="0"/>
              <a:t>Knowing what to measure and how to measure it is key!</a:t>
            </a:r>
          </a:p>
          <a:p>
            <a:pPr>
              <a:defRPr sz="2400">
                <a:latin typeface="Avenir Book"/>
                <a:ea typeface="Avenir Book"/>
                <a:cs typeface="Avenir Book"/>
                <a:sym typeface="Avenir Book"/>
              </a:defRPr>
            </a:pPr>
            <a:endParaRPr dirty="0"/>
          </a:p>
          <a:p>
            <a:pPr>
              <a:defRPr sz="2400">
                <a:latin typeface="Avenir Book"/>
                <a:ea typeface="Avenir Book"/>
                <a:cs typeface="Avenir Book"/>
                <a:sym typeface="Avenir Book"/>
              </a:defRPr>
            </a:pPr>
            <a:r>
              <a:rPr dirty="0"/>
              <a:t>Who is your consumer?</a:t>
            </a:r>
          </a:p>
          <a:p>
            <a:pPr>
              <a:defRPr sz="2400">
                <a:latin typeface="Avenir Book"/>
                <a:ea typeface="Avenir Book"/>
                <a:cs typeface="Avenir Book"/>
                <a:sym typeface="Avenir Book"/>
              </a:defRPr>
            </a:pPr>
            <a:r>
              <a:rPr dirty="0"/>
              <a:t>What do your consumers do?</a:t>
            </a:r>
          </a:p>
          <a:p>
            <a:pPr>
              <a:defRPr sz="2400">
                <a:latin typeface="Avenir Book"/>
                <a:ea typeface="Avenir Book"/>
                <a:cs typeface="Avenir Book"/>
                <a:sym typeface="Avenir Book"/>
              </a:defRPr>
            </a:pPr>
            <a:r>
              <a:rPr dirty="0"/>
              <a:t>Why, when, and how often?</a:t>
            </a:r>
          </a:p>
          <a:p>
            <a:pPr marL="393306" indent="-393306">
              <a:spcBef>
                <a:spcPts val="2009"/>
              </a:spcBef>
              <a:buSzPct val="60000"/>
              <a:defRPr sz="2400">
                <a:latin typeface="Avenir Book"/>
                <a:ea typeface="Avenir Book"/>
                <a:cs typeface="Avenir Book"/>
                <a:sym typeface="Avenir Book"/>
              </a:defRPr>
            </a:pPr>
            <a:r>
              <a:rPr dirty="0"/>
              <a:t>Be curious!</a:t>
            </a:r>
          </a:p>
          <a:p>
            <a:pPr marL="393306" indent="-393306">
              <a:spcBef>
                <a:spcPts val="2009"/>
              </a:spcBef>
              <a:buSzPct val="60000"/>
              <a:defRPr sz="2400">
                <a:latin typeface="Avenir Book"/>
                <a:ea typeface="Avenir Book"/>
                <a:cs typeface="Avenir Book"/>
                <a:sym typeface="Avenir Book"/>
              </a:defRPr>
            </a:pPr>
            <a:r>
              <a:rPr dirty="0"/>
              <a:t>Make your research team curious.</a:t>
            </a:r>
          </a:p>
          <a:p>
            <a:pPr marL="393306" indent="-393306">
              <a:spcBef>
                <a:spcPts val="2009"/>
              </a:spcBef>
              <a:buSzPct val="60000"/>
              <a:defRPr sz="2400">
                <a:latin typeface="Avenir Book"/>
                <a:ea typeface="Avenir Book"/>
                <a:cs typeface="Avenir Book"/>
                <a:sym typeface="Avenir Book"/>
              </a:defRPr>
            </a:pPr>
            <a:r>
              <a:rPr dirty="0"/>
              <a:t>What are the business issues?</a:t>
            </a:r>
          </a:p>
          <a:p>
            <a:pPr marL="393306" indent="-393306">
              <a:spcBef>
                <a:spcPts val="2009"/>
              </a:spcBef>
              <a:buSzPct val="60000"/>
              <a:defRPr sz="2400">
                <a:latin typeface="Avenir Book"/>
                <a:ea typeface="Avenir Book"/>
                <a:cs typeface="Avenir Book"/>
                <a:sym typeface="Avenir Book"/>
              </a:defRPr>
            </a:pPr>
            <a:r>
              <a:rPr dirty="0"/>
              <a:t>What is the size of the opportunity?</a:t>
            </a:r>
          </a:p>
        </p:txBody>
      </p:sp>
      <p:grpSp>
        <p:nvGrpSpPr>
          <p:cNvPr id="464" name="Image"/>
          <p:cNvGrpSpPr/>
          <p:nvPr/>
        </p:nvGrpSpPr>
        <p:grpSpPr>
          <a:xfrm>
            <a:off x="6541461" y="2801539"/>
            <a:ext cx="4464588" cy="2546281"/>
            <a:chOff x="0" y="0"/>
            <a:chExt cx="4762225" cy="3621376"/>
          </a:xfrm>
        </p:grpSpPr>
        <p:pic>
          <p:nvPicPr>
            <p:cNvPr id="463" name="Image" descr="Image"/>
            <p:cNvPicPr>
              <a:picLocks noChangeAspect="1"/>
            </p:cNvPicPr>
            <p:nvPr/>
          </p:nvPicPr>
          <p:blipFill>
            <a:blip r:embed="rId2">
              <a:extLst/>
            </a:blip>
            <a:stretch>
              <a:fillRect/>
            </a:stretch>
          </p:blipFill>
          <p:spPr>
            <a:xfrm>
              <a:off x="127000" y="88900"/>
              <a:ext cx="4508226" cy="3291177"/>
            </a:xfrm>
            <a:prstGeom prst="rect">
              <a:avLst/>
            </a:prstGeom>
            <a:ln>
              <a:noFill/>
            </a:ln>
            <a:effectLst/>
          </p:spPr>
        </p:pic>
        <p:pic>
          <p:nvPicPr>
            <p:cNvPr id="462" name="Image" descr="Image"/>
            <p:cNvPicPr>
              <a:picLocks/>
            </p:cNvPicPr>
            <p:nvPr/>
          </p:nvPicPr>
          <p:blipFill>
            <a:blip r:embed="rId3">
              <a:extLst/>
            </a:blip>
            <a:stretch>
              <a:fillRect/>
            </a:stretch>
          </p:blipFill>
          <p:spPr>
            <a:xfrm>
              <a:off x="0" y="0"/>
              <a:ext cx="4762226" cy="3621377"/>
            </a:xfrm>
            <a:prstGeom prst="rect">
              <a:avLst/>
            </a:prstGeom>
            <a:effectLst/>
          </p:spPr>
        </p:pic>
      </p:grpSp>
    </p:spTree>
    <p:extLst>
      <p:ext uri="{BB962C8B-B14F-4D97-AF65-F5344CB8AC3E}">
        <p14:creationId xmlns:p14="http://schemas.microsoft.com/office/powerpoint/2010/main" val="374994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companies support sensory programs? </a:t>
            </a:r>
            <a:endParaRPr lang="en-US" dirty="0"/>
          </a:p>
        </p:txBody>
      </p:sp>
      <p:sp>
        <p:nvSpPr>
          <p:cNvPr id="17410" name="Rectangle 2"/>
          <p:cNvSpPr>
            <a:spLocks noGrp="1"/>
          </p:cNvSpPr>
          <p:nvPr>
            <p:ph idx="1"/>
          </p:nvPr>
        </p:nvSpPr>
        <p:spPr/>
        <p:txBody>
          <a:bodyPr>
            <a:noAutofit/>
          </a:bodyPr>
          <a:lstStyle/>
          <a:p>
            <a:r>
              <a:rPr lang="en-US" sz="1800" dirty="0" smtClean="0">
                <a:solidFill>
                  <a:schemeClr val="tx1"/>
                </a:solidFill>
              </a:rPr>
              <a:t>Usually management needs answers to questions such as:</a:t>
            </a:r>
          </a:p>
          <a:p>
            <a:r>
              <a:rPr lang="en-US" sz="1800" dirty="0" smtClean="0">
                <a:solidFill>
                  <a:schemeClr val="tx1"/>
                </a:solidFill>
              </a:rPr>
              <a:t>	</a:t>
            </a:r>
          </a:p>
          <a:p>
            <a:pPr lvl="1"/>
            <a:r>
              <a:rPr lang="en-US" dirty="0" smtClean="0">
                <a:solidFill>
                  <a:schemeClr val="tx1"/>
                </a:solidFill>
              </a:rPr>
              <a:t>Do technological or ingredient changes impact consumer preference and purchase? </a:t>
            </a:r>
          </a:p>
          <a:p>
            <a:pPr lvl="2"/>
            <a:r>
              <a:rPr lang="en-US" sz="1800" i="1" dirty="0" smtClean="0">
                <a:solidFill>
                  <a:srgbClr val="61A744"/>
                </a:solidFill>
              </a:rPr>
              <a:t>Hop source, temperature, seasonal ingredients, carbohydrate source, etc.</a:t>
            </a:r>
          </a:p>
          <a:p>
            <a:pPr lvl="1"/>
            <a:endParaRPr lang="en-US" dirty="0" smtClean="0">
              <a:solidFill>
                <a:schemeClr val="tx1"/>
              </a:solidFill>
            </a:endParaRPr>
          </a:p>
          <a:p>
            <a:pPr lvl="1"/>
            <a:r>
              <a:rPr lang="en-US" dirty="0" smtClean="0">
                <a:solidFill>
                  <a:schemeClr val="tx1"/>
                </a:solidFill>
              </a:rPr>
              <a:t>Which sensory characteristics most impact preferences and purchase intent ?</a:t>
            </a:r>
          </a:p>
          <a:p>
            <a:pPr lvl="2"/>
            <a:r>
              <a:rPr lang="en-US" sz="1800" i="1" dirty="0" smtClean="0">
                <a:solidFill>
                  <a:srgbClr val="61A744"/>
                </a:solidFill>
              </a:rPr>
              <a:t>Sweetness, color, astringency, aroma, mouth weight.</a:t>
            </a:r>
          </a:p>
          <a:p>
            <a:pPr lvl="1"/>
            <a:endParaRPr lang="en-US" dirty="0" smtClean="0">
              <a:solidFill>
                <a:schemeClr val="tx1"/>
              </a:solidFill>
            </a:endParaRPr>
          </a:p>
          <a:p>
            <a:pPr lvl="1"/>
            <a:r>
              <a:rPr lang="en-US" dirty="0" smtClean="0">
                <a:solidFill>
                  <a:schemeClr val="tx1"/>
                </a:solidFill>
              </a:rPr>
              <a:t>What physical and chemical measures best represent important sensory measures?</a:t>
            </a:r>
          </a:p>
          <a:p>
            <a:pPr lvl="2"/>
            <a:r>
              <a:rPr lang="en-US" sz="1800" i="1" dirty="0" smtClean="0">
                <a:solidFill>
                  <a:srgbClr val="61A744"/>
                </a:solidFill>
              </a:rPr>
              <a:t>Alcohol level, pH, bitterness units, etc.</a:t>
            </a:r>
          </a:p>
          <a:p>
            <a:pPr lvl="1"/>
            <a:endParaRPr lang="en-US" dirty="0" smtClean="0">
              <a:solidFill>
                <a:schemeClr val="tx1"/>
              </a:solidFill>
            </a:endParaRPr>
          </a:p>
          <a:p>
            <a:pPr lvl="1"/>
            <a:r>
              <a:rPr lang="en-US" dirty="0" smtClean="0">
                <a:solidFill>
                  <a:schemeClr val="tx1"/>
                </a:solidFill>
              </a:rPr>
              <a:t>Which new brews are best to go into a test market or retail space?</a:t>
            </a:r>
          </a:p>
          <a:p>
            <a:endParaRPr lang="en-US" sz="1800" i="1" dirty="0" smtClean="0">
              <a:solidFill>
                <a:schemeClr val="tx1"/>
              </a:solidFill>
            </a:endParaRPr>
          </a:p>
          <a:p>
            <a:r>
              <a:rPr lang="en-US" sz="1800" dirty="0" smtClean="0">
                <a:solidFill>
                  <a:schemeClr val="tx1"/>
                </a:solidFill>
              </a:rPr>
              <a:t>	</a:t>
            </a:r>
          </a:p>
        </p:txBody>
      </p:sp>
    </p:spTree>
    <p:extLst>
      <p:ext uri="{BB962C8B-B14F-4D97-AF65-F5344CB8AC3E}">
        <p14:creationId xmlns:p14="http://schemas.microsoft.com/office/powerpoint/2010/main" val="13128436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Business Objectives"/>
          <p:cNvSpPr txBox="1">
            <a:spLocks noGrp="1"/>
          </p:cNvSpPr>
          <p:nvPr>
            <p:ph type="title"/>
          </p:nvPr>
        </p:nvSpPr>
        <p:spPr/>
        <p:txBody>
          <a:bodyPr/>
          <a:lstStyle>
            <a:lvl1pPr defTabSz="537463">
              <a:spcBef>
                <a:spcPts val="1400"/>
              </a:spcBef>
              <a:defRPr sz="6440">
                <a:latin typeface="Avenir Book"/>
                <a:ea typeface="Avenir Book"/>
                <a:cs typeface="Avenir Book"/>
                <a:sym typeface="Avenir Book"/>
              </a:defRPr>
            </a:lvl1pPr>
          </a:lstStyle>
          <a:p>
            <a:r>
              <a:rPr lang="en-US" smtClean="0"/>
              <a:t>Business Objectives</a:t>
            </a:r>
            <a:endParaRPr lang="en-US"/>
          </a:p>
        </p:txBody>
      </p:sp>
      <p:sp>
        <p:nvSpPr>
          <p:cNvPr id="467" name="What sensory research will be most valuable to you?…"/>
          <p:cNvSpPr txBox="1">
            <a:spLocks noGrp="1"/>
          </p:cNvSpPr>
          <p:nvPr>
            <p:ph idx="1"/>
          </p:nvPr>
        </p:nvSpPr>
        <p:spPr/>
        <p:txBody>
          <a:bodyPr/>
          <a:lstStyle/>
          <a:p>
            <a:r>
              <a:rPr lang="en-US" smtClean="0"/>
              <a:t>What sensory research will be most valuable to you?</a:t>
            </a:r>
          </a:p>
          <a:p>
            <a:pPr lvl="1"/>
            <a:r>
              <a:rPr lang="en-US" smtClean="0"/>
              <a:t>What are you trying to achieve?</a:t>
            </a:r>
          </a:p>
          <a:p>
            <a:pPr lvl="1"/>
            <a:r>
              <a:rPr lang="en-US" smtClean="0"/>
              <a:t>How do you measure success?</a:t>
            </a:r>
          </a:p>
          <a:p>
            <a:pPr lvl="1"/>
            <a:r>
              <a:rPr lang="en-US" smtClean="0"/>
              <a:t>How might you change what you are doing if you had sensory data?</a:t>
            </a:r>
          </a:p>
          <a:p>
            <a:pPr lvl="1"/>
            <a:endParaRPr lang="en-US" smtClean="0"/>
          </a:p>
          <a:p>
            <a:pPr lvl="1"/>
            <a:endParaRPr lang="en-US"/>
          </a:p>
        </p:txBody>
      </p:sp>
    </p:spTree>
    <p:extLst>
      <p:ext uri="{BB962C8B-B14F-4D97-AF65-F5344CB8AC3E}">
        <p14:creationId xmlns:p14="http://schemas.microsoft.com/office/powerpoint/2010/main" val="3575303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What do you know?"/>
          <p:cNvSpPr txBox="1">
            <a:spLocks noGrp="1"/>
          </p:cNvSpPr>
          <p:nvPr>
            <p:ph type="title"/>
          </p:nvPr>
        </p:nvSpPr>
        <p:spPr/>
        <p:txBody>
          <a:bodyPr/>
          <a:lstStyle>
            <a:lvl1pPr defTabSz="537463">
              <a:spcBef>
                <a:spcPts val="1400"/>
              </a:spcBef>
              <a:defRPr sz="6440">
                <a:latin typeface="Avenir Book"/>
                <a:ea typeface="Avenir Book"/>
                <a:cs typeface="Avenir Book"/>
                <a:sym typeface="Avenir Book"/>
              </a:defRPr>
            </a:lvl1pPr>
          </a:lstStyle>
          <a:p>
            <a:r>
              <a:rPr lang="en-US" smtClean="0"/>
              <a:t>What do you know?</a:t>
            </a:r>
            <a:endParaRPr lang="en-US"/>
          </a:p>
        </p:txBody>
      </p:sp>
      <p:sp>
        <p:nvSpPr>
          <p:cNvPr id="470" name="(Versus what you think you know).…"/>
          <p:cNvSpPr txBox="1">
            <a:spLocks noGrp="1"/>
          </p:cNvSpPr>
          <p:nvPr>
            <p:ph type="body" idx="1"/>
          </p:nvPr>
        </p:nvSpPr>
        <p:spPr/>
        <p:txBody>
          <a:bodyPr/>
          <a:lstStyle/>
          <a:p>
            <a:r>
              <a:rPr lang="en-US" smtClean="0"/>
              <a:t>(Versus what you think you know).</a:t>
            </a:r>
          </a:p>
          <a:p>
            <a:r>
              <a:rPr lang="en-US" smtClean="0"/>
              <a:t>About the category?</a:t>
            </a:r>
          </a:p>
          <a:p>
            <a:r>
              <a:rPr lang="en-US" smtClean="0"/>
              <a:t>About the consumer?</a:t>
            </a:r>
          </a:p>
          <a:p>
            <a:pPr lvl="1"/>
            <a:r>
              <a:rPr lang="en-US" smtClean="0"/>
              <a:t>Demographics, psychographics, segments, markets</a:t>
            </a:r>
          </a:p>
          <a:p>
            <a:r>
              <a:rPr lang="en-US" smtClean="0"/>
              <a:t>Products</a:t>
            </a:r>
          </a:p>
          <a:p>
            <a:pPr lvl="1"/>
            <a:r>
              <a:rPr lang="en-US" smtClean="0"/>
              <a:t>Usage, frequency, new developments, trends, pricing tiers, distribution, etc.</a:t>
            </a:r>
          </a:p>
          <a:p>
            <a:r>
              <a:rPr lang="en-US" smtClean="0"/>
              <a:t>Gather all available knowledge from key sources</a:t>
            </a:r>
            <a:endParaRPr lang="en-US"/>
          </a:p>
        </p:txBody>
      </p:sp>
    </p:spTree>
    <p:extLst>
      <p:ext uri="{BB962C8B-B14F-4D97-AF65-F5344CB8AC3E}">
        <p14:creationId xmlns:p14="http://schemas.microsoft.com/office/powerpoint/2010/main" val="210962884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Why Consumer Sensory?"/>
          <p:cNvSpPr txBox="1">
            <a:spLocks noGrp="1"/>
          </p:cNvSpPr>
          <p:nvPr>
            <p:ph type="title"/>
          </p:nvPr>
        </p:nvSpPr>
        <p:spPr/>
        <p:txBody>
          <a:bodyPr/>
          <a:lstStyle>
            <a:lvl1pPr defTabSz="537463">
              <a:spcBef>
                <a:spcPts val="1400"/>
              </a:spcBef>
              <a:defRPr sz="6440">
                <a:latin typeface="Avenir Book"/>
                <a:ea typeface="Avenir Book"/>
                <a:cs typeface="Avenir Book"/>
                <a:sym typeface="Avenir Book"/>
              </a:defRPr>
            </a:lvl1pPr>
          </a:lstStyle>
          <a:p>
            <a:r>
              <a:rPr lang="en-US" smtClean="0"/>
              <a:t>Why Consumer Sensory?</a:t>
            </a:r>
            <a:endParaRPr lang="en-US"/>
          </a:p>
        </p:txBody>
      </p:sp>
      <p:sp>
        <p:nvSpPr>
          <p:cNvPr id="476" name="Sensory, product development, quality, and brand groups bring unique and valuable skills to the organization.…"/>
          <p:cNvSpPr txBox="1">
            <a:spLocks noGrp="1"/>
          </p:cNvSpPr>
          <p:nvPr>
            <p:ph type="body" idx="1"/>
          </p:nvPr>
        </p:nvSpPr>
        <p:spPr/>
        <p:txBody>
          <a:bodyPr/>
          <a:lstStyle/>
          <a:p>
            <a:r>
              <a:rPr lang="en-US" smtClean="0"/>
              <a:t>Sensory, product development, quality, and brand groups bring unique and valuable skills to the organization.</a:t>
            </a:r>
          </a:p>
          <a:p>
            <a:r>
              <a:rPr lang="en-US" smtClean="0"/>
              <a:t>Sensory is focused on the product, whereas marketing manages the portfolio and promotes the brand.</a:t>
            </a:r>
          </a:p>
          <a:p>
            <a:r>
              <a:rPr lang="en-US" smtClean="0"/>
              <a:t>When groups work together, they create a synergy that allows for an in-depth exploration of products and consumers.</a:t>
            </a:r>
          </a:p>
          <a:p>
            <a:r>
              <a:rPr lang="en-US" smtClean="0"/>
              <a:t>Sensory professionals can help bridge the gap between the science of discovery and implementation.</a:t>
            </a:r>
            <a:endParaRPr lang="en-US"/>
          </a:p>
        </p:txBody>
      </p:sp>
    </p:spTree>
    <p:extLst>
      <p:ext uri="{BB962C8B-B14F-4D97-AF65-F5344CB8AC3E}">
        <p14:creationId xmlns:p14="http://schemas.microsoft.com/office/powerpoint/2010/main" val="1165045855"/>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Want to learn more?"/>
          <p:cNvSpPr txBox="1">
            <a:spLocks noGrp="1"/>
          </p:cNvSpPr>
          <p:nvPr>
            <p:ph type="body" idx="13"/>
          </p:nvPr>
        </p:nvSpPr>
        <p:spPr>
          <a:prstGeom prst="rect">
            <a:avLst/>
          </a:prstGeom>
        </p:spPr>
        <p:txBody>
          <a:bodyPr/>
          <a:lstStyle/>
          <a:p>
            <a:r>
              <a:t>Want to learn more?</a:t>
            </a:r>
          </a:p>
        </p:txBody>
      </p:sp>
      <p:pic>
        <p:nvPicPr>
          <p:cNvPr id="479" name="Image" descr="Image"/>
          <p:cNvPicPr>
            <a:picLocks noGrp="1"/>
          </p:cNvPicPr>
          <p:nvPr>
            <p:ph type="pic" idx="14"/>
          </p:nvPr>
        </p:nvPicPr>
        <p:blipFill>
          <a:blip r:embed="rId2">
            <a:extLst/>
          </a:blip>
          <a:stretch>
            <a:fillRect/>
          </a:stretch>
        </p:blipFill>
        <p:spPr>
          <a:xfrm>
            <a:off x="440531" y="382895"/>
            <a:ext cx="11310938" cy="3893344"/>
          </a:xfrm>
          <a:prstGeom prst="rect">
            <a:avLst/>
          </a:prstGeom>
        </p:spPr>
      </p:pic>
      <p:sp>
        <p:nvSpPr>
          <p:cNvPr id="480" name="UC Davis Sensory &amp; Consumer Insights"/>
          <p:cNvSpPr txBox="1">
            <a:spLocks noGrp="1"/>
          </p:cNvSpPr>
          <p:nvPr>
            <p:ph type="title"/>
          </p:nvPr>
        </p:nvSpPr>
        <p:spPr>
          <a:prstGeom prst="rect">
            <a:avLst/>
          </a:prstGeom>
        </p:spPr>
        <p:txBody>
          <a:bodyPr/>
          <a:lstStyle/>
          <a:p>
            <a:r>
              <a:t>UC Davis Sensory &amp; Consumer Insights</a:t>
            </a:r>
          </a:p>
        </p:txBody>
      </p:sp>
      <p:sp>
        <p:nvSpPr>
          <p:cNvPr id="481" name="Web-based opportunities via UCD Extension"/>
          <p:cNvSpPr txBox="1">
            <a:spLocks noGrp="1"/>
          </p:cNvSpPr>
          <p:nvPr>
            <p:ph type="body" sz="quarter" idx="1"/>
          </p:nvPr>
        </p:nvSpPr>
        <p:spPr>
          <a:prstGeom prst="rect">
            <a:avLst/>
          </a:prstGeom>
        </p:spPr>
        <p:txBody>
          <a:bodyPr/>
          <a:lstStyle/>
          <a:p>
            <a:r>
              <a:t>Web-based opportunities via UCD Extension</a:t>
            </a:r>
          </a:p>
        </p:txBody>
      </p:sp>
    </p:spTree>
    <p:extLst>
      <p:ext uri="{BB962C8B-B14F-4D97-AF65-F5344CB8AC3E}">
        <p14:creationId xmlns:p14="http://schemas.microsoft.com/office/powerpoint/2010/main" val="3197235189"/>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ensory is an Applied Science"/>
          <p:cNvSpPr txBox="1">
            <a:spLocks noGrp="1"/>
          </p:cNvSpPr>
          <p:nvPr>
            <p:ph type="title"/>
          </p:nvPr>
        </p:nvSpPr>
        <p:spPr/>
        <p:txBody>
          <a:bodyPr/>
          <a:lstStyle/>
          <a:p>
            <a:r>
              <a:rPr lang="en-US" smtClean="0"/>
              <a:t>Sensory is an Applied Science</a:t>
            </a:r>
            <a:endParaRPr lang="en-US"/>
          </a:p>
        </p:txBody>
      </p:sp>
      <p:sp>
        <p:nvSpPr>
          <p:cNvPr id="484" name="Sensory evaluation has been taught in universities for over 70 years, primarily in the food science programs.…"/>
          <p:cNvSpPr txBox="1">
            <a:spLocks noGrp="1"/>
          </p:cNvSpPr>
          <p:nvPr>
            <p:ph type="body" idx="1"/>
          </p:nvPr>
        </p:nvSpPr>
        <p:spPr/>
        <p:txBody>
          <a:bodyPr/>
          <a:lstStyle/>
          <a:p>
            <a:r>
              <a:rPr lang="en-US" smtClean="0"/>
              <a:t>Sensory evaluation has been taught in universities for over 70 years, primarily in the food science programs.  </a:t>
            </a:r>
          </a:p>
          <a:p>
            <a:r>
              <a:rPr lang="en-US" smtClean="0"/>
              <a:t>Most professionals discover sensory science after they leave college.</a:t>
            </a:r>
          </a:p>
          <a:p>
            <a:r>
              <a:rPr lang="en-US" smtClean="0"/>
              <a:t>Sensory science is much broader than food science.</a:t>
            </a:r>
          </a:p>
          <a:p>
            <a:r>
              <a:rPr lang="en-US" smtClean="0"/>
              <a:t>University and short courses vary greatly in how they define sensory evaluation.</a:t>
            </a:r>
          </a:p>
          <a:p>
            <a:r>
              <a:rPr lang="en-US" smtClean="0"/>
              <a:t>Sensory is an applied science with important business implications.</a:t>
            </a:r>
          </a:p>
          <a:p>
            <a:r>
              <a:rPr lang="en-US" smtClean="0"/>
              <a:t>Many university programs have limited business applications experience.</a:t>
            </a:r>
          </a:p>
          <a:p>
            <a:r>
              <a:rPr lang="en-US" smtClean="0"/>
              <a:t>Sensory science should be taught in business school, to entrepreneurs, marketers, and product developers, among others.</a:t>
            </a:r>
            <a:endParaRPr lang="en-US"/>
          </a:p>
        </p:txBody>
      </p:sp>
    </p:spTree>
    <p:extLst>
      <p:ext uri="{BB962C8B-B14F-4D97-AF65-F5344CB8AC3E}">
        <p14:creationId xmlns:p14="http://schemas.microsoft.com/office/powerpoint/2010/main" val="361977630"/>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UCDE Applied Sensory &amp; Consumer Science Certificate Program"/>
          <p:cNvSpPr txBox="1">
            <a:spLocks noGrp="1"/>
          </p:cNvSpPr>
          <p:nvPr>
            <p:ph type="title"/>
          </p:nvPr>
        </p:nvSpPr>
        <p:spPr>
          <a:prstGeom prst="rect">
            <a:avLst/>
          </a:prstGeom>
        </p:spPr>
        <p:txBody>
          <a:bodyPr>
            <a:normAutofit fontScale="90000"/>
          </a:bodyPr>
          <a:lstStyle>
            <a:lvl1pPr defTabSz="473201">
              <a:spcBef>
                <a:spcPts val="1200"/>
              </a:spcBef>
              <a:defRPr sz="4536"/>
            </a:lvl1pPr>
          </a:lstStyle>
          <a:p>
            <a:r>
              <a:rPr dirty="0"/>
              <a:t>UCDE Applied Sensory &amp; Consumer Science Certificate Program</a:t>
            </a:r>
          </a:p>
        </p:txBody>
      </p:sp>
      <p:sp>
        <p:nvSpPr>
          <p:cNvPr id="491" name="Foundations of Sensory Science…"/>
          <p:cNvSpPr txBox="1">
            <a:spLocks noGrp="1"/>
          </p:cNvSpPr>
          <p:nvPr>
            <p:ph type="body" sz="half" idx="2"/>
          </p:nvPr>
        </p:nvSpPr>
        <p:spPr>
          <a:xfrm>
            <a:off x="457200" y="2926080"/>
            <a:ext cx="3342222" cy="3379124"/>
          </a:xfrm>
          <a:prstGeom prst="rect">
            <a:avLst/>
          </a:prstGeom>
        </p:spPr>
        <p:txBody>
          <a:bodyPr>
            <a:normAutofit/>
          </a:bodyPr>
          <a:lstStyle/>
          <a:p>
            <a:pPr marL="368503" indent="-368503">
              <a:buSzPct val="100000"/>
              <a:buAutoNum type="arabicPeriod"/>
            </a:pPr>
            <a:r>
              <a:rPr dirty="0"/>
              <a:t>Foundations of Sensory Science</a:t>
            </a:r>
          </a:p>
          <a:p>
            <a:pPr marL="368503" indent="-368503">
              <a:buSzPct val="100000"/>
              <a:buAutoNum type="arabicPeriod"/>
            </a:pPr>
            <a:r>
              <a:rPr dirty="0"/>
              <a:t>Sensory Evaluation Methods</a:t>
            </a:r>
          </a:p>
          <a:p>
            <a:pPr marL="368503" indent="-368503">
              <a:buSzPct val="100000"/>
              <a:buAutoNum type="arabicPeriod"/>
            </a:pPr>
            <a:r>
              <a:rPr dirty="0"/>
              <a:t>Consumer Testing Methods</a:t>
            </a:r>
          </a:p>
          <a:p>
            <a:pPr marL="368503" indent="-368503">
              <a:buSzPct val="100000"/>
              <a:buAutoNum type="arabicPeriod"/>
            </a:pPr>
            <a:r>
              <a:rPr dirty="0"/>
              <a:t>Applications of Sensory &amp; Consumer Science Principles</a:t>
            </a:r>
          </a:p>
        </p:txBody>
      </p:sp>
      <p:pic>
        <p:nvPicPr>
          <p:cNvPr id="492" name="162107c-UCDE Sensory Program Brochure.pdf" descr="162107c-UCDE Sensory Program Brochure.pdf"/>
          <p:cNvPicPr>
            <a:picLocks noChangeAspect="1"/>
          </p:cNvPicPr>
          <p:nvPr/>
        </p:nvPicPr>
        <p:blipFill>
          <a:blip r:embed="rId2">
            <a:extLst/>
          </a:blip>
          <a:stretch>
            <a:fillRect/>
          </a:stretch>
        </p:blipFill>
        <p:spPr>
          <a:xfrm>
            <a:off x="5175345" y="0"/>
            <a:ext cx="4779819" cy="6858000"/>
          </a:xfrm>
          <a:prstGeom prst="rect">
            <a:avLst/>
          </a:prstGeom>
          <a:ln w="12700">
            <a:miter lim="400000"/>
          </a:ln>
        </p:spPr>
      </p:pic>
    </p:spTree>
    <p:extLst>
      <p:ext uri="{BB962C8B-B14F-4D97-AF65-F5344CB8AC3E}">
        <p14:creationId xmlns:p14="http://schemas.microsoft.com/office/powerpoint/2010/main" val="401353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Thank You</a:t>
            </a:r>
            <a:endParaRPr lang="en-US" dirty="0"/>
          </a:p>
        </p:txBody>
      </p:sp>
      <p:sp>
        <p:nvSpPr>
          <p:cNvPr id="9" name="Text Placeholder 8"/>
          <p:cNvSpPr>
            <a:spLocks noGrp="1"/>
          </p:cNvSpPr>
          <p:nvPr>
            <p:ph type="body" idx="1"/>
          </p:nvPr>
        </p:nvSpPr>
        <p:spPr/>
        <p:txBody>
          <a:bodyPr/>
          <a:lstStyle/>
          <a:p>
            <a:r>
              <a:rPr lang="en-US" dirty="0" smtClean="0"/>
              <a:t>Janet Williams</a:t>
            </a:r>
          </a:p>
          <a:p>
            <a:r>
              <a:rPr lang="en-US" dirty="0" smtClean="0"/>
              <a:t>JWilliams@Dragonflysci.net</a:t>
            </a:r>
            <a:endParaRPr lang="en-US" dirty="0"/>
          </a:p>
        </p:txBody>
      </p:sp>
      <p:sp>
        <p:nvSpPr>
          <p:cNvPr id="5" name="Footer Placeholder 4"/>
          <p:cNvSpPr>
            <a:spLocks noGrp="1"/>
          </p:cNvSpPr>
          <p:nvPr>
            <p:ph type="ftr" sz="quarter" idx="11"/>
          </p:nvPr>
        </p:nvSpPr>
        <p:spPr>
          <a:prstGeom prst="rect">
            <a:avLst/>
          </a:prstGeom>
        </p:spPr>
        <p:txBody>
          <a:bodyPr/>
          <a:lstStyle/>
          <a:p>
            <a:r>
              <a:rPr lang="en-US" dirty="0" smtClean="0"/>
              <a:t>© 2017 DRAGONFLY SCI | CONFIDENTIAL AND PRIOPRIETARY INFORMATION</a:t>
            </a:r>
            <a:endParaRPr lang="en-US" dirty="0"/>
          </a:p>
        </p:txBody>
      </p:sp>
      <p:sp>
        <p:nvSpPr>
          <p:cNvPr id="6" name="Slide Number Placeholder 5"/>
          <p:cNvSpPr>
            <a:spLocks noGrp="1"/>
          </p:cNvSpPr>
          <p:nvPr>
            <p:ph type="sldNum" sz="quarter" idx="12"/>
          </p:nvPr>
        </p:nvSpPr>
        <p:spPr>
          <a:prstGeom prst="rect">
            <a:avLst/>
          </a:prstGeom>
        </p:spPr>
        <p:txBody>
          <a:bodyPr/>
          <a:lstStyle/>
          <a:p>
            <a:fld id="{4FAB73BC-B049-4115-A692-8D63A059BFB8}" type="slidenum">
              <a:rPr lang="en-US" smtClean="0"/>
              <a:pPr/>
              <a:t>56</a:t>
            </a:fld>
            <a:endParaRPr lang="en-US" dirty="0"/>
          </a:p>
        </p:txBody>
      </p:sp>
    </p:spTree>
    <p:extLst>
      <p:ext uri="{BB962C8B-B14F-4D97-AF65-F5344CB8AC3E}">
        <p14:creationId xmlns:p14="http://schemas.microsoft.com/office/powerpoint/2010/main" val="712352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dirty="0" smtClean="0"/>
              <a:t>Sensory Resources Required</a:t>
            </a:r>
          </a:p>
        </p:txBody>
      </p:sp>
      <p:sp>
        <p:nvSpPr>
          <p:cNvPr id="18435" name="Rectangle 3"/>
          <p:cNvSpPr>
            <a:spLocks noGrp="1"/>
          </p:cNvSpPr>
          <p:nvPr>
            <p:ph idx="1"/>
          </p:nvPr>
        </p:nvSpPr>
        <p:spPr/>
        <p:txBody>
          <a:bodyPr>
            <a:noAutofit/>
          </a:bodyPr>
          <a:lstStyle/>
          <a:p>
            <a:r>
              <a:rPr lang="en-US" dirty="0" smtClean="0">
                <a:solidFill>
                  <a:schemeClr val="tx1"/>
                </a:solidFill>
              </a:rPr>
              <a:t>There are a finite number of resources to help provide valid and reliable research.</a:t>
            </a:r>
          </a:p>
          <a:p>
            <a:endParaRPr lang="en-US" dirty="0" smtClean="0">
              <a:solidFill>
                <a:schemeClr val="tx1"/>
              </a:solidFill>
            </a:endParaRPr>
          </a:p>
          <a:p>
            <a:pPr marL="841248" lvl="1" indent="-457200">
              <a:buFont typeface="+mj-lt"/>
              <a:buAutoNum type="arabicPeriod"/>
            </a:pPr>
            <a:r>
              <a:rPr lang="en-US" dirty="0" smtClean="0">
                <a:solidFill>
                  <a:schemeClr val="tx1"/>
                </a:solidFill>
              </a:rPr>
              <a:t>Subjects/Test Population</a:t>
            </a:r>
            <a:endParaRPr lang="en-US" dirty="0">
              <a:solidFill>
                <a:schemeClr val="tx1"/>
              </a:solidFill>
            </a:endParaRPr>
          </a:p>
          <a:p>
            <a:pPr marL="841248" lvl="1" indent="-457200">
              <a:buFont typeface="+mj-lt"/>
              <a:buAutoNum type="arabicPeriod"/>
            </a:pPr>
            <a:r>
              <a:rPr lang="en-US" dirty="0" smtClean="0">
                <a:solidFill>
                  <a:schemeClr val="tx1"/>
                </a:solidFill>
              </a:rPr>
              <a:t>Methods</a:t>
            </a:r>
            <a:endParaRPr lang="en-US" dirty="0">
              <a:solidFill>
                <a:schemeClr val="tx1"/>
              </a:solidFill>
            </a:endParaRPr>
          </a:p>
          <a:p>
            <a:pPr marL="841248" lvl="1" indent="-457200">
              <a:buFont typeface="+mj-lt"/>
              <a:buAutoNum type="arabicPeriod"/>
            </a:pPr>
            <a:r>
              <a:rPr lang="en-US" sz="1800" dirty="0" smtClean="0">
                <a:solidFill>
                  <a:schemeClr val="tx1"/>
                </a:solidFill>
              </a:rPr>
              <a:t>Facilities/Test Location </a:t>
            </a:r>
          </a:p>
          <a:p>
            <a:pPr marL="841248" lvl="1" indent="-457200">
              <a:buFont typeface="+mj-lt"/>
              <a:buAutoNum type="arabicPeriod"/>
            </a:pPr>
            <a:r>
              <a:rPr lang="en-US" dirty="0" smtClean="0">
                <a:solidFill>
                  <a:schemeClr val="tx1"/>
                </a:solidFill>
              </a:rPr>
              <a:t>Gathering sensory information and data processing</a:t>
            </a:r>
          </a:p>
          <a:p>
            <a:pPr marL="841248" lvl="1" indent="-457200">
              <a:buFont typeface="+mj-lt"/>
              <a:buAutoNum type="arabicPeriod"/>
            </a:pPr>
            <a:r>
              <a:rPr lang="en-US" dirty="0" smtClean="0">
                <a:solidFill>
                  <a:schemeClr val="tx1"/>
                </a:solidFill>
              </a:rPr>
              <a:t>Professional staff for research design, execution, and interpretation</a:t>
            </a:r>
          </a:p>
          <a:p>
            <a:endParaRPr lang="en-US" dirty="0" smtClean="0">
              <a:solidFill>
                <a:schemeClr val="tx1"/>
              </a:solidFill>
            </a:endParaRPr>
          </a:p>
          <a:p>
            <a:pPr lvl="1"/>
            <a:endParaRPr lang="en-US" sz="2000" dirty="0" smtClean="0">
              <a:solidFill>
                <a:schemeClr val="tx1"/>
              </a:solidFill>
            </a:endParaRPr>
          </a:p>
          <a:p>
            <a:pPr lvl="1"/>
            <a:endParaRPr lang="en-US" sz="2000" dirty="0" smtClean="0">
              <a:solidFill>
                <a:schemeClr val="tx1"/>
              </a:solidFill>
            </a:endParaRPr>
          </a:p>
        </p:txBody>
      </p:sp>
    </p:spTree>
    <p:extLst>
      <p:ext uri="{BB962C8B-B14F-4D97-AF65-F5344CB8AC3E}">
        <p14:creationId xmlns:p14="http://schemas.microsoft.com/office/powerpoint/2010/main" val="2538283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dirty="0" smtClean="0"/>
              <a:t>Subjects Must Be Qualified </a:t>
            </a:r>
          </a:p>
        </p:txBody>
      </p:sp>
      <p:sp>
        <p:nvSpPr>
          <p:cNvPr id="19459" name="Rectangle 3"/>
          <p:cNvSpPr>
            <a:spLocks noGrp="1"/>
          </p:cNvSpPr>
          <p:nvPr>
            <p:ph idx="1"/>
          </p:nvPr>
        </p:nvSpPr>
        <p:spPr>
          <a:xfrm>
            <a:off x="1097280" y="1845734"/>
            <a:ext cx="10247660" cy="4023360"/>
          </a:xfrm>
        </p:spPr>
        <p:txBody>
          <a:bodyPr>
            <a:noAutofit/>
          </a:bodyPr>
          <a:lstStyle/>
          <a:p>
            <a:r>
              <a:rPr lang="en-US" sz="1800" dirty="0" smtClean="0">
                <a:solidFill>
                  <a:schemeClr val="tx1"/>
                </a:solidFill>
              </a:rPr>
              <a:t>Defining the target consumer is necessary to ensure research integrity. Unfortunately, business decisions are often based on results obtained from an erroneous test population.</a:t>
            </a:r>
          </a:p>
          <a:p>
            <a:endParaRPr lang="en-US" sz="1800" dirty="0" smtClean="0">
              <a:solidFill>
                <a:schemeClr val="tx1"/>
              </a:solidFill>
            </a:endParaRPr>
          </a:p>
          <a:p>
            <a:r>
              <a:rPr lang="en-US" sz="1800" dirty="0" smtClean="0">
                <a:solidFill>
                  <a:schemeClr val="tx1"/>
                </a:solidFill>
              </a:rPr>
              <a:t>Anyone can participate in a sensory test by being at the right location at right time. </a:t>
            </a:r>
          </a:p>
          <a:p>
            <a:endParaRPr lang="en-US" sz="1800" dirty="0" smtClean="0">
              <a:solidFill>
                <a:schemeClr val="tx1"/>
              </a:solidFill>
            </a:endParaRPr>
          </a:p>
          <a:p>
            <a:r>
              <a:rPr lang="en-US" sz="1800" dirty="0" smtClean="0">
                <a:solidFill>
                  <a:schemeClr val="tx1"/>
                </a:solidFill>
              </a:rPr>
              <a:t>But ………………each </a:t>
            </a:r>
            <a:r>
              <a:rPr lang="en-US" sz="1800" dirty="0">
                <a:solidFill>
                  <a:schemeClr val="tx1"/>
                </a:solidFill>
              </a:rPr>
              <a:t>i</a:t>
            </a:r>
            <a:r>
              <a:rPr lang="en-US" sz="1800" dirty="0" smtClean="0">
                <a:solidFill>
                  <a:schemeClr val="tx1"/>
                </a:solidFill>
              </a:rPr>
              <a:t>ndividual’s sensory skills are unique.</a:t>
            </a:r>
          </a:p>
          <a:p>
            <a:endParaRPr lang="en-US" sz="1800" dirty="0" smtClean="0">
              <a:solidFill>
                <a:schemeClr val="tx1"/>
              </a:solidFill>
            </a:endParaRPr>
          </a:p>
          <a:p>
            <a:r>
              <a:rPr lang="en-US" sz="1800" dirty="0" smtClean="0">
                <a:solidFill>
                  <a:schemeClr val="tx1"/>
                </a:solidFill>
              </a:rPr>
              <a:t>Basic sensitivity can vary by as much as 100+%, among average or heavy/frequent </a:t>
            </a:r>
            <a:r>
              <a:rPr lang="en-US" sz="1800" smtClean="0">
                <a:solidFill>
                  <a:schemeClr val="tx1"/>
                </a:solidFill>
              </a:rPr>
              <a:t>product users.   </a:t>
            </a:r>
            <a:endParaRPr lang="en-US" sz="1800" dirty="0" smtClean="0">
              <a:solidFill>
                <a:schemeClr val="tx1"/>
              </a:solidFill>
            </a:endParaRPr>
          </a:p>
          <a:p>
            <a:endParaRPr lang="en-US" sz="2100" dirty="0" smtClean="0">
              <a:solidFill>
                <a:schemeClr val="tx1"/>
              </a:solidFill>
            </a:endParaRPr>
          </a:p>
          <a:p>
            <a:r>
              <a:rPr lang="en-US" dirty="0" smtClean="0">
                <a:solidFill>
                  <a:schemeClr val="tx1"/>
                </a:solidFill>
              </a:rPr>
              <a:t>  </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732442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dirty="0" smtClean="0"/>
              <a:t> Sensory Skills Vary Greatly in the Population</a:t>
            </a:r>
          </a:p>
        </p:txBody>
      </p:sp>
      <p:sp>
        <p:nvSpPr>
          <p:cNvPr id="20483" name="Rectangle 3"/>
          <p:cNvSpPr>
            <a:spLocks noGrp="1"/>
          </p:cNvSpPr>
          <p:nvPr>
            <p:ph type="body" idx="1"/>
          </p:nvPr>
        </p:nvSpPr>
        <p:spPr/>
        <p:txBody>
          <a:bodyPr>
            <a:noAutofit/>
          </a:bodyPr>
          <a:lstStyle/>
          <a:p>
            <a:r>
              <a:rPr lang="en-US" b="1" dirty="0" smtClean="0">
                <a:solidFill>
                  <a:srgbClr val="C00000"/>
                </a:solidFill>
              </a:rPr>
              <a:t>Sensory analytical tests </a:t>
            </a:r>
            <a:r>
              <a:rPr lang="en-US" dirty="0" smtClean="0">
                <a:solidFill>
                  <a:schemeClr val="tx1"/>
                </a:solidFill>
              </a:rPr>
              <a:t>are small panel procedures that rely on about 25 or fewer subjects so the qualifying process is critical.  </a:t>
            </a:r>
          </a:p>
          <a:p>
            <a:endParaRPr lang="en-US" dirty="0" smtClean="0">
              <a:solidFill>
                <a:schemeClr val="tx1"/>
              </a:solidFill>
            </a:endParaRPr>
          </a:p>
          <a:p>
            <a:r>
              <a:rPr lang="en-US" dirty="0" smtClean="0">
                <a:solidFill>
                  <a:schemeClr val="tx1"/>
                </a:solidFill>
              </a:rPr>
              <a:t>But, about </a:t>
            </a:r>
            <a:r>
              <a:rPr lang="en-US" dirty="0">
                <a:solidFill>
                  <a:schemeClr val="tx1"/>
                </a:solidFill>
              </a:rPr>
              <a:t>30% of any population cannot discriminate differences </a:t>
            </a:r>
            <a:r>
              <a:rPr lang="en-US" dirty="0" smtClean="0">
                <a:solidFill>
                  <a:schemeClr val="tx1"/>
                </a:solidFill>
              </a:rPr>
              <a:t>between products at </a:t>
            </a:r>
            <a:r>
              <a:rPr lang="en-US" dirty="0">
                <a:solidFill>
                  <a:schemeClr val="tx1"/>
                </a:solidFill>
              </a:rPr>
              <a:t>better than chance </a:t>
            </a:r>
            <a:r>
              <a:rPr lang="en-US" dirty="0" smtClean="0">
                <a:solidFill>
                  <a:schemeClr val="tx1"/>
                </a:solidFill>
              </a:rPr>
              <a:t>even among </a:t>
            </a:r>
            <a:r>
              <a:rPr lang="en-US" dirty="0">
                <a:solidFill>
                  <a:schemeClr val="tx1"/>
                </a:solidFill>
              </a:rPr>
              <a:t>products they regularly consume.  </a:t>
            </a:r>
          </a:p>
          <a:p>
            <a:endParaRPr lang="en-US" dirty="0" smtClean="0">
              <a:solidFill>
                <a:schemeClr val="tx1"/>
              </a:solidFill>
            </a:endParaRPr>
          </a:p>
          <a:p>
            <a:r>
              <a:rPr lang="en-US" dirty="0" smtClean="0">
                <a:solidFill>
                  <a:schemeClr val="tx1"/>
                </a:solidFill>
              </a:rPr>
              <a:t>Increasing N does not reduce error or correct for use of unqualified subjects.</a:t>
            </a:r>
          </a:p>
          <a:p>
            <a:endParaRPr lang="en-US" dirty="0" smtClean="0">
              <a:solidFill>
                <a:schemeClr val="tx1"/>
              </a:solidFill>
            </a:endParaRPr>
          </a:p>
          <a:p>
            <a:r>
              <a:rPr lang="en-US" dirty="0" smtClean="0">
                <a:solidFill>
                  <a:schemeClr val="tx1"/>
                </a:solidFill>
              </a:rPr>
              <a:t>Testing unqualified individuals increases risk of incorrect decisions (sometimes referred to as ß, beta risk, or type 2 error – stating there is no difference when, in fact, there is).</a:t>
            </a:r>
          </a:p>
          <a:p>
            <a:endParaRPr lang="en-US" dirty="0" smtClean="0">
              <a:solidFill>
                <a:schemeClr val="tx1"/>
              </a:solidFill>
            </a:endParaRP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36951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Practices Methodology</a:t>
            </a:r>
            <a:endParaRPr lang="en-US" dirty="0"/>
          </a:p>
        </p:txBody>
      </p:sp>
      <p:sp>
        <p:nvSpPr>
          <p:cNvPr id="21506" name="Rectangle 3"/>
          <p:cNvSpPr>
            <a:spLocks noGrp="1"/>
          </p:cNvSpPr>
          <p:nvPr>
            <p:ph type="body" idx="1"/>
          </p:nvPr>
        </p:nvSpPr>
        <p:spPr/>
        <p:txBody>
          <a:bodyPr>
            <a:normAutofit/>
          </a:bodyPr>
          <a:lstStyle/>
          <a:p>
            <a:r>
              <a:rPr lang="en-US" dirty="0" smtClean="0">
                <a:solidFill>
                  <a:schemeClr val="tx1"/>
                </a:solidFill>
              </a:rPr>
              <a:t>To account for variability due to subject’s sensitivity used in sensory analytical tests, we:</a:t>
            </a:r>
          </a:p>
          <a:p>
            <a:endParaRPr lang="en-US" dirty="0" smtClean="0">
              <a:solidFill>
                <a:schemeClr val="tx1"/>
              </a:solidFill>
            </a:endParaRPr>
          </a:p>
          <a:p>
            <a:pPr lvl="1"/>
            <a:r>
              <a:rPr lang="en-US" sz="2000" dirty="0" smtClean="0">
                <a:solidFill>
                  <a:schemeClr val="tx1"/>
                </a:solidFill>
              </a:rPr>
              <a:t>	Use a panel of qualified subjects</a:t>
            </a:r>
          </a:p>
          <a:p>
            <a:pPr lvl="1"/>
            <a:r>
              <a:rPr lang="en-US" sz="2000" dirty="0" smtClean="0">
                <a:solidFill>
                  <a:schemeClr val="tx1"/>
                </a:solidFill>
              </a:rPr>
              <a:t>	Qualify subjects based on product use and sensory skill</a:t>
            </a:r>
          </a:p>
          <a:p>
            <a:pPr lvl="1"/>
            <a:r>
              <a:rPr lang="en-US" sz="2000" dirty="0" smtClean="0">
                <a:solidFill>
                  <a:schemeClr val="tx1"/>
                </a:solidFill>
              </a:rPr>
              <a:t>	Use balanced block serving orders</a:t>
            </a:r>
          </a:p>
          <a:p>
            <a:pPr lvl="1"/>
            <a:r>
              <a:rPr lang="en-US" sz="2000" dirty="0" smtClean="0">
                <a:solidFill>
                  <a:schemeClr val="tx1"/>
                </a:solidFill>
              </a:rPr>
              <a:t>	Require a response; i.e., tests are forced choice</a:t>
            </a:r>
          </a:p>
          <a:p>
            <a:pPr lvl="1"/>
            <a:r>
              <a:rPr lang="en-US" sz="2000" dirty="0" smtClean="0">
                <a:solidFill>
                  <a:schemeClr val="tx1"/>
                </a:solidFill>
              </a:rPr>
              <a:t>	Use repeated trials design </a:t>
            </a:r>
          </a:p>
          <a:p>
            <a:pPr lvl="1"/>
            <a:r>
              <a:rPr lang="en-US" sz="2000" dirty="0" smtClean="0">
                <a:solidFill>
                  <a:schemeClr val="tx1"/>
                </a:solidFill>
              </a:rPr>
              <a:t>	Monitor performance on a subject basis by and across tests</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2317563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rgbClr val="262626"/>
      </a:dk1>
      <a:lt1>
        <a:srgbClr val="FFFFFF"/>
      </a:lt1>
      <a:dk2>
        <a:srgbClr val="262626"/>
      </a:dk2>
      <a:lt2>
        <a:srgbClr val="FFFFFF"/>
      </a:lt2>
      <a:accent1>
        <a:srgbClr val="FFC000"/>
      </a:accent1>
      <a:accent2>
        <a:srgbClr val="C84A33"/>
      </a:accent2>
      <a:accent3>
        <a:srgbClr val="8330A6"/>
      </a:accent3>
      <a:accent4>
        <a:srgbClr val="263746"/>
      </a:accent4>
      <a:accent5>
        <a:srgbClr val="00BCB3"/>
      </a:accent5>
      <a:accent6>
        <a:srgbClr val="61A744"/>
      </a:accent6>
      <a:hlink>
        <a:srgbClr val="FFFFFF"/>
      </a:hlink>
      <a:folHlink>
        <a:srgbClr val="59595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1_Custom Design">
  <a:themeElements>
    <a:clrScheme name="Custom 2">
      <a:dk1>
        <a:srgbClr val="262626"/>
      </a:dk1>
      <a:lt1>
        <a:srgbClr val="FFFFFF"/>
      </a:lt1>
      <a:dk2>
        <a:srgbClr val="262626"/>
      </a:dk2>
      <a:lt2>
        <a:srgbClr val="FFFFFF"/>
      </a:lt2>
      <a:accent1>
        <a:srgbClr val="FFC000"/>
      </a:accent1>
      <a:accent2>
        <a:srgbClr val="C84A33"/>
      </a:accent2>
      <a:accent3>
        <a:srgbClr val="8330A6"/>
      </a:accent3>
      <a:accent4>
        <a:srgbClr val="263746"/>
      </a:accent4>
      <a:accent5>
        <a:srgbClr val="00BCB3"/>
      </a:accent5>
      <a:accent6>
        <a:srgbClr val="61A744"/>
      </a:accent6>
      <a:hlink>
        <a:srgbClr val="FFFFFF"/>
      </a:hlink>
      <a:folHlink>
        <a:srgbClr val="595959"/>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2">
      <a:dk1>
        <a:srgbClr val="262626"/>
      </a:dk1>
      <a:lt1>
        <a:srgbClr val="FFFFFF"/>
      </a:lt1>
      <a:dk2>
        <a:srgbClr val="262626"/>
      </a:dk2>
      <a:lt2>
        <a:srgbClr val="FFFFFF"/>
      </a:lt2>
      <a:accent1>
        <a:srgbClr val="FFC000"/>
      </a:accent1>
      <a:accent2>
        <a:srgbClr val="C84A33"/>
      </a:accent2>
      <a:accent3>
        <a:srgbClr val="8330A6"/>
      </a:accent3>
      <a:accent4>
        <a:srgbClr val="263746"/>
      </a:accent4>
      <a:accent5>
        <a:srgbClr val="00BCB3"/>
      </a:accent5>
      <a:accent6>
        <a:srgbClr val="61A744"/>
      </a:accent6>
      <a:hlink>
        <a:srgbClr val="FFFFFF"/>
      </a:hlink>
      <a:folHlink>
        <a:srgbClr val="595959"/>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4722</TotalTime>
  <Words>2860</Words>
  <Application>Microsoft Office PowerPoint</Application>
  <PresentationFormat>Custom</PresentationFormat>
  <Paragraphs>491</Paragraphs>
  <Slides>56</Slides>
  <Notes>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56</vt:i4>
      </vt:variant>
    </vt:vector>
  </HeadingPairs>
  <TitlesOfParts>
    <vt:vector size="61" baseType="lpstr">
      <vt:lpstr>Retrospect</vt:lpstr>
      <vt:lpstr>1_Custom Design</vt:lpstr>
      <vt:lpstr>2_Custom Design</vt:lpstr>
      <vt:lpstr>Microsoft Word 97 - 2003 Document</vt:lpstr>
      <vt:lpstr>Visio</vt:lpstr>
      <vt:lpstr>Consumer Sensory Research for Craft Brewers</vt:lpstr>
      <vt:lpstr>What is Sensory &amp; Consumer Science?</vt:lpstr>
      <vt:lpstr>It seems so simple!</vt:lpstr>
      <vt:lpstr>Why do so many products fail?</vt:lpstr>
      <vt:lpstr>Why do companies support sensory programs? </vt:lpstr>
      <vt:lpstr>Sensory Resources Required</vt:lpstr>
      <vt:lpstr>Subjects Must Be Qualified </vt:lpstr>
      <vt:lpstr> Sensory Skills Vary Greatly in the Population</vt:lpstr>
      <vt:lpstr>Best Practices Methodology</vt:lpstr>
      <vt:lpstr>All Products Vary</vt:lpstr>
      <vt:lpstr>Categories of Sensory Methods</vt:lpstr>
      <vt:lpstr>Analytical -- Discrimination Testing</vt:lpstr>
      <vt:lpstr>Analytical – Descriptive Analysis</vt:lpstr>
      <vt:lpstr>A Sensory Map (QDA Spider Plot) </vt:lpstr>
      <vt:lpstr>A Sensory Map (QDA Spider Plot) </vt:lpstr>
      <vt:lpstr>Affective -- Preference</vt:lpstr>
      <vt:lpstr>Affective -- Hedonic</vt:lpstr>
      <vt:lpstr>Facilities</vt:lpstr>
      <vt:lpstr>Typical Sensory Facility</vt:lpstr>
      <vt:lpstr>Data Collection &amp; Processing</vt:lpstr>
      <vt:lpstr>Summary</vt:lpstr>
      <vt:lpstr>Let’s Taste Some Beer</vt:lpstr>
      <vt:lpstr>Sample Triangle Scorecard</vt:lpstr>
      <vt:lpstr>Did You Select the Correct Product?</vt:lpstr>
      <vt:lpstr>Sample Preference Scorecard</vt:lpstr>
      <vt:lpstr>Analysis of Duo Trio and Preference Tests</vt:lpstr>
      <vt:lpstr>Category Sheet Introduction to Descriptive Analysis</vt:lpstr>
      <vt:lpstr>Descriptive Terms </vt:lpstr>
      <vt:lpstr>Application of Sensory Methods</vt:lpstr>
      <vt:lpstr>Introduction &amp; Overview</vt:lpstr>
      <vt:lpstr>Research Objectives</vt:lpstr>
      <vt:lpstr>How do we measure consumer perception?</vt:lpstr>
      <vt:lpstr>Why is this important?</vt:lpstr>
      <vt:lpstr>Products Tested</vt:lpstr>
      <vt:lpstr>Quantitative Descriptive Analysis</vt:lpstr>
      <vt:lpstr>Descriptive Analysis Methodology</vt:lpstr>
      <vt:lpstr>Select QDA Attributes</vt:lpstr>
      <vt:lpstr>Product and Sensory Attributes</vt:lpstr>
      <vt:lpstr>Consumer Assessment</vt:lpstr>
      <vt:lpstr>Consumer Qualification Criteria </vt:lpstr>
      <vt:lpstr>Methods and Product Scorecard </vt:lpstr>
      <vt:lpstr>Central Location Test</vt:lpstr>
      <vt:lpstr>Understanding the ‘Why’ in Consumer Preferences</vt:lpstr>
      <vt:lpstr>Relationships of Sensory Attributes and Acceptance Single Correlations</vt:lpstr>
      <vt:lpstr>Important Attributes</vt:lpstr>
      <vt:lpstr>Conclusions</vt:lpstr>
      <vt:lpstr>How Might this Help Craft Brewers?</vt:lpstr>
      <vt:lpstr>“To Teach” or “To Learn”?</vt:lpstr>
      <vt:lpstr>Where to start?</vt:lpstr>
      <vt:lpstr>Business Objectives</vt:lpstr>
      <vt:lpstr>What do you know?</vt:lpstr>
      <vt:lpstr>Why Consumer Sensory?</vt:lpstr>
      <vt:lpstr>UC Davis Sensory &amp; Consumer Insights</vt:lpstr>
      <vt:lpstr>Sensory is an Applied Science</vt:lpstr>
      <vt:lpstr>UCDE Applied Sensory &amp; Consumer Science Certificate Program</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Preo</dc:creator>
  <cp:lastModifiedBy>Janet Williams</cp:lastModifiedBy>
  <cp:revision>92</cp:revision>
  <dcterms:created xsi:type="dcterms:W3CDTF">2017-10-22T19:09:55Z</dcterms:created>
  <dcterms:modified xsi:type="dcterms:W3CDTF">2017-11-04T21:27:36Z</dcterms:modified>
</cp:coreProperties>
</file>