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95" r:id="rId1"/>
  </p:sldMasterIdLst>
  <p:notesMasterIdLst>
    <p:notesMasterId r:id="rId13"/>
  </p:notesMasterIdLst>
  <p:sldIdLst>
    <p:sldId id="256" r:id="rId2"/>
    <p:sldId id="262" r:id="rId3"/>
    <p:sldId id="272" r:id="rId4"/>
    <p:sldId id="273" r:id="rId5"/>
    <p:sldId id="263" r:id="rId6"/>
    <p:sldId id="264" r:id="rId7"/>
    <p:sldId id="266" r:id="rId8"/>
    <p:sldId id="267" r:id="rId9"/>
    <p:sldId id="265" r:id="rId10"/>
    <p:sldId id="268" r:id="rId11"/>
    <p:sldId id="270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9"/>
    <p:restoredTop sz="76139"/>
  </p:normalViewPr>
  <p:slideViewPr>
    <p:cSldViewPr snapToGrid="0" snapToObjects="1">
      <p:cViewPr>
        <p:scale>
          <a:sx n="80" d="100"/>
          <a:sy n="80" d="100"/>
        </p:scale>
        <p:origin x="-1856" y="-80"/>
      </p:cViewPr>
      <p:guideLst>
        <p:guide orient="horz" pos="2160"/>
        <p:guide pos="2880"/>
      </p:guideLst>
    </p:cSldViewPr>
  </p:slideViewPr>
  <p:notesTextViewPr>
    <p:cViewPr>
      <p:scale>
        <a:sx n="80" d="100"/>
        <a:sy n="8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localhost//Users/joshuachanin/Dropbox/Craft%20beer/Brewery%20List%20(Sept%202017).xlsx" TargetMode="External"/><Relationship Id="rId2" Type="http://schemas.microsoft.com/office/2011/relationships/chartStyle" Target="style1.xml"/><Relationship Id="rId3" Type="http://schemas.microsoft.com/office/2011/relationships/chartColorStyle" Target="colors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'Rank demog (2)'!$B$1</c:f>
              <c:strCache>
                <c:ptCount val="1"/>
                <c:pt idx="0">
                  <c:v>Brewery count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'Rank demog (2)'!$A$2:$A$16</c:f>
              <c:strCache>
                <c:ptCount val="15"/>
                <c:pt idx="0">
                  <c:v>Del Mar</c:v>
                </c:pt>
                <c:pt idx="1">
                  <c:v>Coronado</c:v>
                </c:pt>
                <c:pt idx="2">
                  <c:v>Carlsbad</c:v>
                </c:pt>
                <c:pt idx="3">
                  <c:v>Santee</c:v>
                </c:pt>
                <c:pt idx="4">
                  <c:v>Solana Beach</c:v>
                </c:pt>
                <c:pt idx="5">
                  <c:v>Escondido</c:v>
                </c:pt>
                <c:pt idx="6">
                  <c:v>Vista</c:v>
                </c:pt>
                <c:pt idx="7">
                  <c:v>Poway</c:v>
                </c:pt>
                <c:pt idx="8">
                  <c:v>San Marcos</c:v>
                </c:pt>
                <c:pt idx="9">
                  <c:v>El Cajon</c:v>
                </c:pt>
                <c:pt idx="10">
                  <c:v>La Mesa</c:v>
                </c:pt>
                <c:pt idx="11">
                  <c:v>Oceanside</c:v>
                </c:pt>
                <c:pt idx="12">
                  <c:v>Chula Vista</c:v>
                </c:pt>
                <c:pt idx="13">
                  <c:v>San Diego</c:v>
                </c:pt>
                <c:pt idx="14">
                  <c:v>Unincorporated</c:v>
                </c:pt>
              </c:strCache>
            </c:strRef>
          </c:cat>
          <c:val>
            <c:numRef>
              <c:f>'Rank demog (2)'!$B$2:$B$16</c:f>
              <c:numCache>
                <c:formatCode>General</c:formatCode>
                <c:ptCount val="15"/>
                <c:pt idx="0">
                  <c:v>1.0</c:v>
                </c:pt>
                <c:pt idx="1">
                  <c:v>1.0</c:v>
                </c:pt>
                <c:pt idx="2">
                  <c:v>9.0</c:v>
                </c:pt>
                <c:pt idx="3">
                  <c:v>4.0</c:v>
                </c:pt>
                <c:pt idx="4">
                  <c:v>2.0</c:v>
                </c:pt>
                <c:pt idx="5">
                  <c:v>4.0</c:v>
                </c:pt>
                <c:pt idx="6">
                  <c:v>17.0</c:v>
                </c:pt>
                <c:pt idx="7">
                  <c:v>1.0</c:v>
                </c:pt>
                <c:pt idx="8">
                  <c:v>9.0</c:v>
                </c:pt>
                <c:pt idx="9">
                  <c:v>1.0</c:v>
                </c:pt>
                <c:pt idx="10">
                  <c:v>2.0</c:v>
                </c:pt>
                <c:pt idx="11">
                  <c:v>9.0</c:v>
                </c:pt>
                <c:pt idx="12">
                  <c:v>4.0</c:v>
                </c:pt>
                <c:pt idx="13">
                  <c:v>83.0</c:v>
                </c:pt>
                <c:pt idx="14">
                  <c:v>8.0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146323352"/>
        <c:axId val="-2119160040"/>
      </c:barChart>
      <c:catAx>
        <c:axId val="-2146323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-2119160040"/>
        <c:crosses val="autoZero"/>
        <c:auto val="1"/>
        <c:lblAlgn val="ctr"/>
        <c:lblOffset val="100"/>
        <c:noMultiLvlLbl val="0"/>
      </c:catAx>
      <c:valAx>
        <c:axId val="-2119160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-2146323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692551-5FAD-5845-932E-6476598874E7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2CD1C-DABD-034B-B534-E4A6D36F2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070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2CD1C-DABD-034B-B534-E4A6D36F26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37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2CD1C-DABD-034B-B534-E4A6D36F267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95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2CD1C-DABD-034B-B534-E4A6D36F267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726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Total as of 10/27:</a:t>
            </a:r>
            <a:r>
              <a:rPr lang="en-US" baseline="0" dirty="0" smtClean="0"/>
              <a:t> 155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2CD1C-DABD-034B-B534-E4A6D36F267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05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2CD1C-DABD-034B-B534-E4A6D36F267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31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2CD1C-DABD-034B-B534-E4A6D36F267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33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2CD1C-DABD-034B-B534-E4A6D36F267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42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2CD1C-DABD-034B-B534-E4A6D36F267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2473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2CD1C-DABD-034B-B534-E4A6D36F267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74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F6974-B23A-E24C-B98C-F61CB86879A5}" type="datetime1">
              <a:rPr lang="en-US" smtClean="0"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F03B-911F-FC49-9653-13A7F9756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77520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732A4-E6C7-E940-A186-B71F26C288CC}" type="datetime1">
              <a:rPr lang="en-US" smtClean="0"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F03B-911F-FC49-9653-13A7F9756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09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28511-F544-DA47-A01B-18D6663FBCDE}" type="datetime1">
              <a:rPr lang="en-US" smtClean="0"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F03B-911F-FC49-9653-13A7F9756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4769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EE0CA-B400-D245-A1F5-2EEC92FCEBDA}" type="datetime1">
              <a:rPr lang="en-US" smtClean="0"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F03B-911F-FC49-9653-13A7F9756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08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1AA91-E778-4F4E-8162-0DA0197EB6C7}" type="datetime1">
              <a:rPr lang="en-US" smtClean="0"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F03B-911F-FC49-9653-13A7F9756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92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17B31-F275-F640-91A1-0B3BB3CB28BC}" type="datetime1">
              <a:rPr lang="en-US" smtClean="0"/>
              <a:t>10/30/17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F03B-911F-FC49-9653-13A7F9756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329992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FBC-9E8D-7C43-BF6F-1775BFD1C88B}" type="datetime1">
              <a:rPr lang="en-US" smtClean="0"/>
              <a:t>10/30/17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F03B-911F-FC49-9653-13A7F9756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7357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6E432-856A-1B42-A811-BB8A83A3C442}" type="datetime1">
              <a:rPr lang="en-US" smtClean="0"/>
              <a:t>10/30/17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F03B-911F-FC49-9653-13A7F9756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57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85227-FF9A-F940-9047-089B72C7417D}" type="datetime1">
              <a:rPr lang="en-US" smtClean="0"/>
              <a:t>10/30/17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F03B-911F-FC49-9653-13A7F9756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067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F5243-CC1D-0C4C-8356-053A93A2FB06}" type="datetime1">
              <a:rPr lang="en-US" smtClean="0"/>
              <a:t>10/30/17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F03B-911F-FC49-9653-13A7F9756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73969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D4E0E-A656-3848-82A2-EE908BFEEBEF}" type="datetime1">
              <a:rPr lang="en-US" smtClean="0"/>
              <a:t>10/30/17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F03B-911F-FC49-9653-13A7F9756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361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53A18-C84C-C348-8172-1A9B8B06D5E1}" type="datetime1">
              <a:rPr lang="en-US" smtClean="0"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8F03B-911F-FC49-9653-13A7F975685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DSU_SPA logo_3 color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125" y="5225169"/>
            <a:ext cx="1476656" cy="149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562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  <p:sldLayoutId id="2147484097" r:id="rId2"/>
    <p:sldLayoutId id="2147484098" r:id="rId3"/>
    <p:sldLayoutId id="2147484099" r:id="rId4"/>
    <p:sldLayoutId id="2147484100" r:id="rId5"/>
    <p:sldLayoutId id="2147484101" r:id="rId6"/>
    <p:sldLayoutId id="2147484102" r:id="rId7"/>
    <p:sldLayoutId id="2147484103" r:id="rId8"/>
    <p:sldLayoutId id="2147484104" r:id="rId9"/>
    <p:sldLayoutId id="2147484105" r:id="rId10"/>
    <p:sldLayoutId id="2147484106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75005"/>
            <a:ext cx="7772400" cy="302838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Brewing Partnerships? </a:t>
            </a:r>
            <a:br>
              <a:rPr lang="en-US" dirty="0" smtClean="0"/>
            </a:br>
            <a:r>
              <a:rPr lang="en-US" dirty="0" smtClean="0"/>
              <a:t>Navigating Local Government</a:t>
            </a:r>
            <a:br>
              <a:rPr lang="en-US" dirty="0" smtClean="0"/>
            </a:br>
            <a:r>
              <a:rPr lang="en-US" sz="2700" dirty="0" smtClean="0"/>
              <a:t>What it means for brewers and cities that love brewers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10529"/>
            <a:ext cx="6400800" cy="1389646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sz="2200" dirty="0" smtClean="0">
                <a:latin typeface="+mj-lt"/>
              </a:rPr>
              <a:t>Christianne Penunuri and Joshua Chanin </a:t>
            </a:r>
          </a:p>
          <a:p>
            <a:r>
              <a:rPr lang="en-US" sz="2200" dirty="0" smtClean="0">
                <a:latin typeface="+mj-lt"/>
              </a:rPr>
              <a:t>San Diego State University</a:t>
            </a:r>
          </a:p>
          <a:p>
            <a:endParaRPr lang="en-US" sz="22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63886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u="sng" dirty="0" smtClean="0"/>
              <a:t>Clusters bring value</a:t>
            </a:r>
            <a:endParaRPr lang="en-US" sz="36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sz="3200" i="1" dirty="0" smtClean="0">
                <a:latin typeface="+mj-lt"/>
              </a:rPr>
              <a:t>For brewers</a:t>
            </a:r>
            <a:r>
              <a:rPr lang="en-US" sz="3200" dirty="0" smtClean="0">
                <a:latin typeface="+mj-lt"/>
              </a:rPr>
              <a:t>:</a:t>
            </a:r>
          </a:p>
          <a:p>
            <a:pPr lvl="1">
              <a:spcAft>
                <a:spcPts val="600"/>
              </a:spcAft>
            </a:pPr>
            <a:r>
              <a:rPr lang="en-US" sz="2900" dirty="0" smtClean="0">
                <a:latin typeface="+mj-lt"/>
              </a:rPr>
              <a:t>Shared knowledge, materials, staff, etc.</a:t>
            </a:r>
          </a:p>
          <a:p>
            <a:pPr lvl="1">
              <a:spcAft>
                <a:spcPts val="600"/>
              </a:spcAft>
            </a:pPr>
            <a:r>
              <a:rPr lang="en-US" sz="2900" dirty="0" smtClean="0">
                <a:latin typeface="+mj-lt"/>
              </a:rPr>
              <a:t>Increased customer base</a:t>
            </a:r>
          </a:p>
          <a:p>
            <a:pPr>
              <a:spcAft>
                <a:spcPts val="600"/>
              </a:spcAft>
            </a:pPr>
            <a:endParaRPr lang="en-US" sz="3200" dirty="0"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3200" i="1" dirty="0" smtClean="0">
                <a:latin typeface="+mj-lt"/>
              </a:rPr>
              <a:t>For cities</a:t>
            </a:r>
            <a:r>
              <a:rPr lang="en-US" sz="3200" dirty="0" smtClean="0">
                <a:latin typeface="+mj-lt"/>
              </a:rPr>
              <a:t>:</a:t>
            </a:r>
            <a:endParaRPr lang="en-US" sz="3200" i="1" dirty="0" smtClean="0">
              <a:latin typeface="+mj-lt"/>
            </a:endParaRPr>
          </a:p>
          <a:p>
            <a:pPr lvl="1">
              <a:spcAft>
                <a:spcPts val="600"/>
              </a:spcAft>
            </a:pPr>
            <a:r>
              <a:rPr lang="en-US" sz="2900" dirty="0" smtClean="0">
                <a:latin typeface="+mj-lt"/>
              </a:rPr>
              <a:t>Increased economic development prospects</a:t>
            </a:r>
          </a:p>
          <a:p>
            <a:pPr lvl="1">
              <a:spcAft>
                <a:spcPts val="600"/>
              </a:spcAft>
            </a:pPr>
            <a:r>
              <a:rPr lang="en-US" sz="2900" dirty="0" smtClean="0">
                <a:latin typeface="+mj-lt"/>
              </a:rPr>
              <a:t>The multiplier effect</a:t>
            </a:r>
          </a:p>
          <a:p>
            <a:pPr lvl="1">
              <a:spcAft>
                <a:spcPts val="600"/>
              </a:spcAft>
            </a:pPr>
            <a:r>
              <a:rPr lang="en-US" sz="2900" dirty="0" smtClean="0">
                <a:latin typeface="+mj-lt"/>
              </a:rPr>
              <a:t>Tourist destination?</a:t>
            </a:r>
            <a:endParaRPr lang="en-US" sz="2900" dirty="0"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F03B-911F-FC49-9653-13A7F975685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918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u="sng" dirty="0" smtClean="0"/>
              <a:t>Several questions remain</a:t>
            </a:r>
            <a:endParaRPr lang="en-US" sz="36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3200" dirty="0" smtClean="0">
                <a:latin typeface="+mj-lt"/>
              </a:rPr>
              <a:t>Why clusters in some places, not others? </a:t>
            </a:r>
          </a:p>
          <a:p>
            <a:pPr>
              <a:spcAft>
                <a:spcPts val="600"/>
              </a:spcAft>
            </a:pPr>
            <a:r>
              <a:rPr lang="en-US" sz="3200" dirty="0" smtClean="0">
                <a:latin typeface="+mj-lt"/>
              </a:rPr>
              <a:t>How does a cluster start? </a:t>
            </a:r>
          </a:p>
          <a:p>
            <a:pPr>
              <a:spcAft>
                <a:spcPts val="600"/>
              </a:spcAft>
            </a:pPr>
            <a:endParaRPr lang="en-US" sz="3200" dirty="0"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3200" dirty="0" smtClean="0">
                <a:latin typeface="+mj-lt"/>
              </a:rPr>
              <a:t>Does public policy matter? </a:t>
            </a:r>
          </a:p>
          <a:p>
            <a:pPr>
              <a:spcAft>
                <a:spcPts val="600"/>
              </a:spcAft>
            </a:pPr>
            <a:r>
              <a:rPr lang="en-US" sz="3200" dirty="0" smtClean="0">
                <a:latin typeface="+mj-lt"/>
              </a:rPr>
              <a:t>What can a city do to start a cluster? </a:t>
            </a:r>
          </a:p>
          <a:p>
            <a:pPr>
              <a:spcAft>
                <a:spcPts val="600"/>
              </a:spcAft>
            </a:pPr>
            <a:r>
              <a:rPr lang="en-US" sz="3200" dirty="0" smtClean="0">
                <a:latin typeface="+mj-lt"/>
              </a:rPr>
              <a:t>Help to expand an existing one? </a:t>
            </a:r>
            <a:endParaRPr lang="en-US" sz="3200" dirty="0"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F03B-911F-FC49-9653-13A7F975685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845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u="sng" dirty="0" smtClean="0"/>
              <a:t>Discussion roadmap</a:t>
            </a:r>
            <a:endParaRPr lang="en-US" sz="36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3200" dirty="0" smtClean="0">
                <a:latin typeface="+mj-lt"/>
              </a:rPr>
              <a:t>Craft beer in San Diego County</a:t>
            </a:r>
          </a:p>
          <a:p>
            <a:pPr>
              <a:spcAft>
                <a:spcPts val="600"/>
              </a:spcAft>
            </a:pPr>
            <a:endParaRPr lang="en-US" sz="3200" dirty="0" smtClean="0"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3200" dirty="0" smtClean="0">
                <a:latin typeface="+mj-lt"/>
              </a:rPr>
              <a:t>Explaining brewery location patterns</a:t>
            </a:r>
            <a:endParaRPr lang="en-US" sz="2600" dirty="0" smtClean="0">
              <a:latin typeface="+mj-lt"/>
            </a:endParaRPr>
          </a:p>
          <a:p>
            <a:pPr>
              <a:spcAft>
                <a:spcPts val="600"/>
              </a:spcAft>
            </a:pPr>
            <a:endParaRPr lang="en-US" sz="3200" dirty="0">
              <a:latin typeface="+mj-lt"/>
            </a:endParaRPr>
          </a:p>
          <a:p>
            <a:pPr>
              <a:spcAft>
                <a:spcPts val="600"/>
              </a:spcAft>
            </a:pPr>
            <a:endParaRPr lang="en-US" sz="3200" dirty="0">
              <a:latin typeface="+mj-lt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F03B-911F-FC49-9653-13A7F975685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65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government especially challenging for craft brewers?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 smtClean="0"/>
              <a:t>BREWERS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DIY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Iconoclastic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Innovation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Integrity of the workmanship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Experimentation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Craft joins head and hands      (John Ruskin, Arts &amp; Crafts Movement)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 smtClean="0"/>
              <a:t>GOVERNMENT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One-size fits all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Democratic basis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Uniform service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Structure seeks mobile capital and measureable impact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Bureaucratic (each individual “owns” part of the process)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F03B-911F-FC49-9653-13A7F975685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435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 dirty="0" smtClean="0"/>
              <a:t>are craft brewers especially appealing for government?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 smtClean="0"/>
              <a:t>BREWERS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Create social wealth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Draw creative class 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Engage community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Philanthropic 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Taxes, fees, revenue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Local labor, capital, revenue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 smtClean="0"/>
              <a:t>GOVERNMENT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Seeks livable neighborhoods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Seeks educated workforce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Local business drives economy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Organic community engagement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Taxes, fees, revenue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Local labor, capital, revenue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F03B-911F-FC49-9653-13A7F975685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130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8650" y="1013327"/>
            <a:ext cx="7886700" cy="421172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F03B-911F-FC49-9653-13A7F975685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232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F03B-911F-FC49-9653-13A7F975685F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1771538"/>
              </p:ext>
            </p:extLst>
          </p:nvPr>
        </p:nvGraphicFramePr>
        <p:xfrm>
          <a:off x="628650" y="1395663"/>
          <a:ext cx="7886699" cy="4411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86158"/>
          </a:xfrm>
        </p:spPr>
        <p:txBody>
          <a:bodyPr>
            <a:normAutofit/>
          </a:bodyPr>
          <a:lstStyle/>
          <a:p>
            <a:r>
              <a:rPr lang="en-US" sz="3600" u="sng" dirty="0" smtClean="0"/>
              <a:t>San Diego County brewery count</a:t>
            </a:r>
            <a:endParaRPr lang="en-US" sz="3600" u="sng" dirty="0"/>
          </a:p>
        </p:txBody>
      </p:sp>
    </p:spTree>
    <p:extLst>
      <p:ext uri="{BB962C8B-B14F-4D97-AF65-F5344CB8AC3E}">
        <p14:creationId xmlns:p14="http://schemas.microsoft.com/office/powerpoint/2010/main" val="1965296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u="sng" dirty="0" smtClean="0"/>
              <a:t>What explains brewery location patterns?</a:t>
            </a:r>
            <a:endParaRPr lang="en-US" sz="36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900" dirty="0" smtClean="0">
                <a:latin typeface="+mj-lt"/>
              </a:rPr>
              <a:t>Theory: Location is all about demand </a:t>
            </a:r>
          </a:p>
          <a:p>
            <a:pPr lvl="1">
              <a:spcAft>
                <a:spcPts val="600"/>
              </a:spcAft>
            </a:pPr>
            <a:r>
              <a:rPr lang="en-US" sz="2600" dirty="0" smtClean="0">
                <a:latin typeface="+mj-lt"/>
              </a:rPr>
              <a:t>Millennials?</a:t>
            </a:r>
          </a:p>
          <a:p>
            <a:pPr lvl="1">
              <a:spcAft>
                <a:spcPts val="600"/>
              </a:spcAft>
            </a:pPr>
            <a:r>
              <a:rPr lang="en-US" sz="2600" dirty="0" smtClean="0">
                <a:latin typeface="+mj-lt"/>
              </a:rPr>
              <a:t>Disposable income? </a:t>
            </a:r>
            <a:endParaRPr lang="en-US" sz="2600" dirty="0">
              <a:latin typeface="+mj-lt"/>
            </a:endParaRPr>
          </a:p>
          <a:p>
            <a:pPr lvl="1">
              <a:spcAft>
                <a:spcPts val="600"/>
              </a:spcAft>
            </a:pPr>
            <a:r>
              <a:rPr lang="en-US" sz="2600" dirty="0" smtClean="0">
                <a:latin typeface="+mj-lt"/>
              </a:rPr>
              <a:t>White men and other known beer drinkers?</a:t>
            </a:r>
          </a:p>
          <a:p>
            <a:pPr lvl="1">
              <a:spcAft>
                <a:spcPts val="600"/>
              </a:spcAft>
            </a:pPr>
            <a:r>
              <a:rPr lang="en-US" sz="2600" dirty="0" smtClean="0">
                <a:latin typeface="+mj-lt"/>
              </a:rPr>
              <a:t>Affordable real estate?</a:t>
            </a:r>
          </a:p>
          <a:p>
            <a:pPr lvl="1">
              <a:spcAft>
                <a:spcPts val="600"/>
              </a:spcAft>
            </a:pPr>
            <a:r>
              <a:rPr lang="en-US" sz="2600" dirty="0" smtClean="0">
                <a:latin typeface="+mj-lt"/>
              </a:rPr>
              <a:t>Some or all of the above? </a:t>
            </a:r>
          </a:p>
          <a:p>
            <a:pPr lvl="1">
              <a:spcAft>
                <a:spcPts val="600"/>
              </a:spcAft>
            </a:pPr>
            <a:endParaRPr lang="en-US" sz="2600" dirty="0" smtClean="0"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2900" dirty="0" smtClean="0">
                <a:latin typeface="+mj-lt"/>
              </a:rPr>
              <a:t>Reality: No empirical support for any of it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F03B-911F-FC49-9653-13A7F975685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539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u="sng" dirty="0" smtClean="0"/>
              <a:t>Brewers want to be near other brewers!</a:t>
            </a:r>
            <a:endParaRPr lang="en-US" sz="36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3200" dirty="0" smtClean="0">
                <a:latin typeface="+mj-lt"/>
              </a:rPr>
              <a:t>Barajas </a:t>
            </a:r>
            <a:r>
              <a:rPr lang="en-US" sz="3200" dirty="0">
                <a:latin typeface="+mj-lt"/>
              </a:rPr>
              <a:t>et </a:t>
            </a:r>
            <a:r>
              <a:rPr lang="en-US" sz="3200" dirty="0" smtClean="0">
                <a:latin typeface="+mj-lt"/>
              </a:rPr>
              <a:t>al (2017): </a:t>
            </a:r>
            <a:r>
              <a:rPr lang="en-US" sz="3200" dirty="0">
                <a:latin typeface="+mj-lt"/>
              </a:rPr>
              <a:t>O</a:t>
            </a:r>
            <a:r>
              <a:rPr lang="en-US" sz="3200" dirty="0" smtClean="0">
                <a:latin typeface="+mj-lt"/>
              </a:rPr>
              <a:t>nly </a:t>
            </a:r>
            <a:r>
              <a:rPr lang="en-US" sz="3200" dirty="0">
                <a:latin typeface="+mj-lt"/>
              </a:rPr>
              <a:t>significant predictor of brewery location is the </a:t>
            </a:r>
            <a:r>
              <a:rPr lang="en-US" sz="3200" i="1" dirty="0" smtClean="0">
                <a:latin typeface="+mj-lt"/>
              </a:rPr>
              <a:t>presence </a:t>
            </a:r>
            <a:r>
              <a:rPr lang="en-US" sz="3200" i="1" dirty="0">
                <a:latin typeface="+mj-lt"/>
              </a:rPr>
              <a:t>of other </a:t>
            </a:r>
            <a:r>
              <a:rPr lang="en-US" sz="3200" i="1" dirty="0" smtClean="0">
                <a:latin typeface="+mj-lt"/>
              </a:rPr>
              <a:t>breweries</a:t>
            </a:r>
            <a:endParaRPr lang="en-US" sz="3200" dirty="0" smtClean="0">
              <a:latin typeface="+mj-lt"/>
            </a:endParaRPr>
          </a:p>
          <a:p>
            <a:pPr>
              <a:spcAft>
                <a:spcPts val="600"/>
              </a:spcAft>
            </a:pPr>
            <a:endParaRPr lang="en-US" sz="3200" dirty="0"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3200" dirty="0" smtClean="0">
                <a:latin typeface="+mj-lt"/>
              </a:rPr>
              <a:t>Nilsson </a:t>
            </a:r>
            <a:r>
              <a:rPr lang="en-US" sz="3200" dirty="0">
                <a:latin typeface="+mj-lt"/>
              </a:rPr>
              <a:t>et </a:t>
            </a:r>
            <a:r>
              <a:rPr lang="en-US" sz="3200" dirty="0" smtClean="0">
                <a:latin typeface="+mj-lt"/>
              </a:rPr>
              <a:t>al (2017): Evidence </a:t>
            </a:r>
            <a:r>
              <a:rPr lang="en-US" sz="3200" dirty="0">
                <a:latin typeface="+mj-lt"/>
              </a:rPr>
              <a:t>of </a:t>
            </a:r>
            <a:r>
              <a:rPr lang="en-US" sz="3200" i="1" dirty="0" smtClean="0">
                <a:latin typeface="+mj-lt"/>
              </a:rPr>
              <a:t>clustering </a:t>
            </a:r>
            <a:r>
              <a:rPr lang="en-US" sz="3200" dirty="0">
                <a:latin typeface="+mj-lt"/>
              </a:rPr>
              <a:t>among breweries in 9 of 10 </a:t>
            </a:r>
            <a:r>
              <a:rPr lang="en-US" sz="3200" dirty="0" smtClean="0">
                <a:latin typeface="+mj-lt"/>
              </a:rPr>
              <a:t>cities analyzed, including SD and SF</a:t>
            </a:r>
            <a:endParaRPr lang="en-US" sz="2000" dirty="0"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F03B-911F-FC49-9653-13A7F975685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00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F03B-911F-FC49-9653-13A7F975685F}" type="slidenum">
              <a:rPr lang="en-US" smtClean="0"/>
              <a:t>9</a:t>
            </a:fld>
            <a:endParaRPr lang="en-US"/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82778" y="1684421"/>
            <a:ext cx="4028055" cy="449254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u="sng" dirty="0" smtClean="0"/>
              <a:t>Brewery clusters in San Diego County</a:t>
            </a:r>
            <a:endParaRPr lang="en-US" sz="3600" u="sng" dirty="0"/>
          </a:p>
        </p:txBody>
      </p:sp>
    </p:spTree>
    <p:extLst>
      <p:ext uri="{BB962C8B-B14F-4D97-AF65-F5344CB8AC3E}">
        <p14:creationId xmlns:p14="http://schemas.microsoft.com/office/powerpoint/2010/main" val="656758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11668</TotalTime>
  <Words>342</Words>
  <Application>Microsoft Macintosh PowerPoint</Application>
  <PresentationFormat>On-screen Show (4:3)</PresentationFormat>
  <Paragraphs>89</Paragraphs>
  <Slides>11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    Brewing Partnerships?  Navigating Local Government What it means for brewers and cities that love brewers </vt:lpstr>
      <vt:lpstr>Discussion roadmap</vt:lpstr>
      <vt:lpstr>Why is government especially challenging for craft brewers?</vt:lpstr>
      <vt:lpstr>Why are craft brewers especially appealing for government?</vt:lpstr>
      <vt:lpstr>PowerPoint Presentation</vt:lpstr>
      <vt:lpstr>San Diego County brewery count</vt:lpstr>
      <vt:lpstr>What explains brewery location patterns?</vt:lpstr>
      <vt:lpstr>Brewers want to be near other brewers!</vt:lpstr>
      <vt:lpstr>Brewery clusters in San Diego County</vt:lpstr>
      <vt:lpstr>Clusters bring value</vt:lpstr>
      <vt:lpstr>Several questions remain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Chanin</dc:creator>
  <cp:lastModifiedBy>. .</cp:lastModifiedBy>
  <cp:revision>254</cp:revision>
  <cp:lastPrinted>2016-10-26T04:47:23Z</cp:lastPrinted>
  <dcterms:created xsi:type="dcterms:W3CDTF">2015-11-13T17:25:36Z</dcterms:created>
  <dcterms:modified xsi:type="dcterms:W3CDTF">2017-10-30T22:09:06Z</dcterms:modified>
</cp:coreProperties>
</file>