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jpg" ContentType="image/jpe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256" r:id="rId2"/>
    <p:sldId id="257" r:id="rId3"/>
    <p:sldId id="258" r:id="rId4"/>
    <p:sldId id="259" r:id="rId5"/>
    <p:sldId id="260" r:id="rId6"/>
    <p:sldId id="261" r:id="rId7"/>
    <p:sldId id="285" r:id="rId8"/>
    <p:sldId id="284" r:id="rId9"/>
    <p:sldId id="286" r:id="rId10"/>
    <p:sldId id="266" r:id="rId11"/>
    <p:sldId id="287" r:id="rId12"/>
    <p:sldId id="281" r:id="rId13"/>
    <p:sldId id="288" r:id="rId14"/>
    <p:sldId id="289" r:id="rId15"/>
    <p:sldId id="282" r:id="rId16"/>
    <p:sldId id="290" r:id="rId17"/>
    <p:sldId id="291" r:id="rId18"/>
    <p:sldId id="283" r:id="rId19"/>
    <p:sldId id="292" r:id="rId20"/>
    <p:sldId id="294" r:id="rId21"/>
    <p:sldId id="293" r:id="rId22"/>
    <p:sldId id="280" r:id="rId2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98">
          <p15:clr>
            <a:srgbClr val="A4A3A4"/>
          </p15:clr>
        </p15:guide>
        <p15:guide id="2" pos="434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6"/>
    <p:restoredTop sz="94575"/>
  </p:normalViewPr>
  <p:slideViewPr>
    <p:cSldViewPr snapToGrid="0" snapToObjects="1" showGuides="1">
      <p:cViewPr varScale="1">
        <p:scale>
          <a:sx n="85" d="100"/>
          <a:sy n="85" d="100"/>
        </p:scale>
        <p:origin x="848" y="160"/>
      </p:cViewPr>
      <p:guideLst>
        <p:guide orient="horz" pos="3098"/>
        <p:guide pos="4341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85" d="100"/>
          <a:sy n="85" d="100"/>
        </p:scale>
        <p:origin x="3928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notesMaster" Target="notesMasters/notesMaster1.xml"/><Relationship Id="rId25" Type="http://schemas.openxmlformats.org/officeDocument/2006/relationships/handoutMaster" Target="handoutMasters/handoutMaster1.xml"/><Relationship Id="rId26" Type="http://schemas.openxmlformats.org/officeDocument/2006/relationships/presProps" Target="presProps.xml"/><Relationship Id="rId27" Type="http://schemas.openxmlformats.org/officeDocument/2006/relationships/viewProps" Target="viewProps.xml"/><Relationship Id="rId28" Type="http://schemas.openxmlformats.org/officeDocument/2006/relationships/theme" Target="theme/theme1.xml"/><Relationship Id="rId29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dirty="0" smtClean="0"/>
              <a:t>Flavor Training by Cicerone®</a:t>
            </a:r>
          </a:p>
          <a:p>
            <a:r>
              <a:rPr lang="en-US" dirty="0" smtClean="0"/>
              <a:t>CCBA Summit 2016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altLang="en-US" dirty="0"/>
              <a:t>© 2016 Cicerone® Certification </a:t>
            </a:r>
            <a:r>
              <a:rPr lang="en-US" altLang="en-US" dirty="0" smtClean="0"/>
              <a:t>Program</a:t>
            </a:r>
            <a:endParaRPr lang="en-US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CE79B1-F631-694F-9965-C3C20BA676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68845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38CFCF-17C6-BF47-BF79-199EDF698EA5}" type="datetimeFigureOut">
              <a:rPr lang="en-US" smtClean="0"/>
              <a:t>9/7/17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4B50A6-796F-6E4A-92CA-D3AD7CB950B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1095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0A6-796F-6E4A-92CA-D3AD7CB950B1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0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44B50A6-796F-6E4A-92CA-D3AD7CB950B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889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16EE4-5863-2C40-89B8-992861179074}" type="datetime1">
              <a:rPr lang="en-US" smtClean="0"/>
              <a:t>9/7/17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 sz="1800" b="1"/>
            </a:lvl1pPr>
          </a:lstStyle>
          <a:p>
            <a:r>
              <a:rPr lang="en-US" smtClean="0"/>
              <a:t>    #FlavorTraining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D6B462-9C16-614D-85A1-FE6D84B6A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518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921EA2-89F8-D244-8BF7-0B5532182800}" type="datetime1">
              <a:rPr lang="en-US" smtClean="0"/>
              <a:t>9/7/17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D6B462-9C16-614D-85A1-FE6D84B6A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887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6EE93F-167E-4B4A-B0AC-7FE9DDF95814}" type="datetime1">
              <a:rPr lang="en-US" smtClean="0"/>
              <a:t>9/7/17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D6B462-9C16-614D-85A1-FE6D84B6A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0417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D6D443-C9B8-2E44-84F6-3C92D41AEB5C}" type="datetime1">
              <a:rPr lang="en-US" smtClean="0"/>
              <a:t>9/7/17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D6B462-9C16-614D-85A1-FE6D84B6A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2888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ACA21-5879-374A-BC4C-65757809BD65}" type="datetime1">
              <a:rPr lang="en-US" smtClean="0"/>
              <a:t>9/7/17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D6B462-9C16-614D-85A1-FE6D84B6A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3898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3AF17-E441-D841-8619-45A41AD112AC}" type="datetime1">
              <a:rPr lang="en-US" smtClean="0"/>
              <a:t>9/7/17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D6B462-9C16-614D-85A1-FE6D84B6A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12054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F55CF8-A6D7-5A4E-9D07-469A135D1E11}" type="datetime1">
              <a:rPr lang="en-US" smtClean="0"/>
              <a:t>9/7/17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D6B462-9C16-614D-85A1-FE6D84B6A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306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BE68-6EA4-534A-A773-84C1CDE84EE9}" type="datetime1">
              <a:rPr lang="en-US" smtClean="0"/>
              <a:t>9/7/17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D6B462-9C16-614D-85A1-FE6D84B6A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55092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23FEB5-8C03-604A-815E-F8B4876DFF0F}" type="datetime1">
              <a:rPr lang="en-US" smtClean="0"/>
              <a:t>9/7/17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D6B462-9C16-614D-85A1-FE6D84B6A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20656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92731A-4C64-CE45-B108-664080ED9F6F}" type="datetime1">
              <a:rPr lang="en-US" smtClean="0"/>
              <a:t>9/7/17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D6B462-9C16-614D-85A1-FE6D84B6A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28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4582C1-C465-D940-819C-1A5768D3162A}" type="datetime1">
              <a:rPr lang="en-US" smtClean="0"/>
              <a:t>9/7/17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2D6B462-9C16-614D-85A1-FE6D84B6A9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2809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29587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5750F0-D519-364A-9322-FA3B0C09A43F}" type="datetime1">
              <a:rPr lang="en-US" smtClean="0"/>
              <a:t>9/7/17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310996"/>
            <a:ext cx="9144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8069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tif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tif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tif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913465"/>
            <a:ext cx="9144000" cy="1991780"/>
          </a:xfrm>
        </p:spPr>
        <p:txBody>
          <a:bodyPr>
            <a:normAutofit fontScale="90000"/>
          </a:bodyPr>
          <a:lstStyle/>
          <a:p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</a:rPr>
              <a:t>Sensory Workshop:</a:t>
            </a:r>
            <a:br>
              <a:rPr lang="en-US" sz="5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</a:rPr>
              <a:t>Hop Essential Oils</a:t>
            </a:r>
            <a:r>
              <a:rPr lang="en-US" sz="54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sz="54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California Craft Beer Summit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2017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123262"/>
            <a:ext cx="9144000" cy="1752600"/>
          </a:xfrm>
        </p:spPr>
        <p:txBody>
          <a:bodyPr/>
          <a:lstStyle/>
          <a:p>
            <a:r>
              <a:rPr lang="en-US" dirty="0" smtClean="0"/>
              <a:t>Pat Fahey - @PatFahey24 - #</a:t>
            </a:r>
            <a:r>
              <a:rPr lang="en-US" dirty="0" err="1" smtClean="0"/>
              <a:t>FlavorTraining</a:t>
            </a:r>
            <a:endParaRPr lang="en-US" dirty="0" smtClean="0"/>
          </a:p>
          <a:p>
            <a:r>
              <a:rPr lang="en-US" dirty="0" smtClean="0"/>
              <a:t>Cicerone® Certification Program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9676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2628"/>
            <a:ext cx="8229600" cy="1143000"/>
          </a:xfrm>
        </p:spPr>
        <p:txBody>
          <a:bodyPr/>
          <a:lstStyle/>
          <a:p>
            <a:r>
              <a:rPr lang="en-US" dirty="0" err="1" smtClean="0"/>
              <a:t>Myrcene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794" y="1888061"/>
            <a:ext cx="4916774" cy="4617670"/>
          </a:xfrm>
        </p:spPr>
        <p:txBody>
          <a:bodyPr>
            <a:normAutofit/>
          </a:bodyPr>
          <a:lstStyle/>
          <a:p>
            <a:pPr lvl="0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Hydrocarbon = low solubility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Huge component of raw hop aroma</a:t>
            </a:r>
          </a:p>
          <a:p>
            <a:pPr lvl="1"/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Only present in dry hopped 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beers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685" y="2878112"/>
            <a:ext cx="4196368" cy="138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010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2628"/>
            <a:ext cx="8229600" cy="1143000"/>
          </a:xfrm>
        </p:spPr>
        <p:txBody>
          <a:bodyPr/>
          <a:lstStyle/>
          <a:p>
            <a:r>
              <a:rPr lang="en-US" dirty="0" err="1" smtClean="0"/>
              <a:t>Myrcene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794" y="1888061"/>
            <a:ext cx="4916774" cy="4617670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600" dirty="0" smtClean="0"/>
              <a:t>Flavor Descriptors</a:t>
            </a:r>
          </a:p>
          <a:p>
            <a:pPr lvl="0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Raw hop</a:t>
            </a:r>
          </a:p>
          <a:p>
            <a:pPr lvl="0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Resin/pine</a:t>
            </a:r>
          </a:p>
          <a:p>
            <a:pPr lvl="0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Herbaceous</a:t>
            </a:r>
          </a:p>
          <a:p>
            <a:pPr lvl="0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Balsamic</a:t>
            </a:r>
          </a:p>
          <a:p>
            <a:pPr lvl="0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“Green”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685" y="2878112"/>
            <a:ext cx="4196368" cy="138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62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2628"/>
            <a:ext cx="8229600" cy="1143000"/>
          </a:xfrm>
        </p:spPr>
        <p:txBody>
          <a:bodyPr/>
          <a:lstStyle/>
          <a:p>
            <a:r>
              <a:rPr lang="en-US" dirty="0" smtClean="0"/>
              <a:t>Linalool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8061"/>
            <a:ext cx="4549515" cy="4258739"/>
          </a:xfrm>
        </p:spPr>
        <p:txBody>
          <a:bodyPr>
            <a:normAutofit/>
          </a:bodyPr>
          <a:lstStyle/>
          <a:p>
            <a:pPr lvl="0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Terpene alcohol prominent in coriander oil and lavender oil</a:t>
            </a:r>
          </a:p>
          <a:p>
            <a:pPr lvl="0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Commonly used in perfumes, soaps, laundry detergent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715" y="2971101"/>
            <a:ext cx="4137285" cy="137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2628"/>
            <a:ext cx="8229600" cy="1143000"/>
          </a:xfrm>
        </p:spPr>
        <p:txBody>
          <a:bodyPr/>
          <a:lstStyle/>
          <a:p>
            <a:r>
              <a:rPr lang="en-US" dirty="0" smtClean="0"/>
              <a:t>Linalool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8061"/>
            <a:ext cx="4549515" cy="4258739"/>
          </a:xfrm>
        </p:spPr>
        <p:txBody>
          <a:bodyPr>
            <a:normAutofit fontScale="92500"/>
          </a:bodyPr>
          <a:lstStyle/>
          <a:p>
            <a:pPr lvl="0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Some difference from varietal to varietal</a:t>
            </a:r>
          </a:p>
          <a:p>
            <a:pPr lvl="0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Presence in finished beer dictated by use: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Late hopping produces most pronounced effect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Dry hopping also yields a fair amount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715" y="2971101"/>
            <a:ext cx="4137285" cy="137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274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2628"/>
            <a:ext cx="8229600" cy="1143000"/>
          </a:xfrm>
        </p:spPr>
        <p:txBody>
          <a:bodyPr/>
          <a:lstStyle/>
          <a:p>
            <a:r>
              <a:rPr lang="en-US" dirty="0" smtClean="0"/>
              <a:t>Linalool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8061"/>
            <a:ext cx="4549515" cy="425873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600" dirty="0"/>
              <a:t>Flavor Descriptors</a:t>
            </a:r>
          </a:p>
          <a:p>
            <a:pPr lvl="0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Floral</a:t>
            </a:r>
          </a:p>
          <a:p>
            <a:pPr lvl="0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Citrus</a:t>
            </a:r>
          </a:p>
          <a:p>
            <a:pPr lvl="0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Coriander</a:t>
            </a:r>
          </a:p>
          <a:p>
            <a:pPr lvl="0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Lavender</a:t>
            </a:r>
          </a:p>
          <a:p>
            <a:pPr lvl="0"/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</a:rPr>
              <a:t>Froot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 Loops®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6715" y="2971101"/>
            <a:ext cx="4137285" cy="1376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8574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2628"/>
            <a:ext cx="8229600" cy="1143000"/>
          </a:xfrm>
        </p:spPr>
        <p:txBody>
          <a:bodyPr/>
          <a:lstStyle/>
          <a:p>
            <a:r>
              <a:rPr lang="en-US" dirty="0" smtClean="0"/>
              <a:t>Geraniol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8061"/>
            <a:ext cx="4549515" cy="4258739"/>
          </a:xfrm>
        </p:spPr>
        <p:txBody>
          <a:bodyPr>
            <a:normAutofit/>
          </a:bodyPr>
          <a:lstStyle/>
          <a:p>
            <a:pPr lvl="0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Terpene alcohol prominent in 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rose oil and citronella oil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Also commonly </a:t>
            </a:r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used in perfumes, </a:t>
            </a:r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soaps, etc.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032" y="3132943"/>
            <a:ext cx="3846018" cy="89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2628"/>
            <a:ext cx="8229600" cy="1143000"/>
          </a:xfrm>
        </p:spPr>
        <p:txBody>
          <a:bodyPr/>
          <a:lstStyle/>
          <a:p>
            <a:r>
              <a:rPr lang="en-US" dirty="0" smtClean="0"/>
              <a:t>Geraniol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8061"/>
            <a:ext cx="4549515" cy="4258739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More varietal impact than linalool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High levels in Cascade, Centennial, Chinook, Citra, Mosaic, Motueka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Late hopping and dry hopping leads to highest levels</a:t>
            </a:r>
          </a:p>
          <a:p>
            <a:pPr lvl="0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Some amount of biotransformation to </a:t>
            </a:r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</a:rPr>
              <a:t>citronellol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032" y="3132943"/>
            <a:ext cx="3846018" cy="89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185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2628"/>
            <a:ext cx="8229600" cy="1143000"/>
          </a:xfrm>
        </p:spPr>
        <p:txBody>
          <a:bodyPr/>
          <a:lstStyle/>
          <a:p>
            <a:r>
              <a:rPr lang="en-US" dirty="0" smtClean="0"/>
              <a:t>Geraniol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8061"/>
            <a:ext cx="4549515" cy="425873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600" dirty="0"/>
              <a:t>Flavor Descriptors</a:t>
            </a:r>
          </a:p>
          <a:p>
            <a:pPr lvl="0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Floral</a:t>
            </a:r>
          </a:p>
          <a:p>
            <a:pPr lvl="0"/>
            <a:r>
              <a:rPr lang="en-US" sz="3600" dirty="0">
                <a:solidFill>
                  <a:schemeClr val="accent1">
                    <a:lumMod val="75000"/>
                  </a:schemeClr>
                </a:solidFill>
              </a:rPr>
              <a:t>Citrus</a:t>
            </a:r>
          </a:p>
          <a:p>
            <a:pPr lvl="0"/>
            <a:r>
              <a:rPr lang="en-US" sz="3600" dirty="0" err="1" smtClean="0">
                <a:solidFill>
                  <a:schemeClr val="accent1">
                    <a:lumMod val="75000"/>
                  </a:schemeClr>
                </a:solidFill>
              </a:rPr>
              <a:t>Roselike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3032" y="3132943"/>
            <a:ext cx="3846018" cy="89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42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2628"/>
            <a:ext cx="8229600" cy="1143000"/>
          </a:xfrm>
        </p:spPr>
        <p:txBody>
          <a:bodyPr/>
          <a:lstStyle/>
          <a:p>
            <a:r>
              <a:rPr lang="en-US" dirty="0" smtClean="0"/>
              <a:t>4MMP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8061"/>
            <a:ext cx="5658787" cy="4258739"/>
          </a:xfrm>
        </p:spPr>
        <p:txBody>
          <a:bodyPr>
            <a:normAutofit/>
          </a:bodyPr>
          <a:lstStyle/>
          <a:p>
            <a:pPr lvl="0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Full name: 4-mercapto-4-methylpentan-2-one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Cat pheromone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Found in black currants, sauvignon blanc grapes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561" y="2854322"/>
            <a:ext cx="2683239" cy="148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2994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2628"/>
            <a:ext cx="8229600" cy="1143000"/>
          </a:xfrm>
        </p:spPr>
        <p:txBody>
          <a:bodyPr/>
          <a:lstStyle/>
          <a:p>
            <a:r>
              <a:rPr lang="en-US" dirty="0" smtClean="0"/>
              <a:t>4MMP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8061"/>
            <a:ext cx="5546361" cy="4258739"/>
          </a:xfrm>
        </p:spPr>
        <p:txBody>
          <a:bodyPr>
            <a:normAutofit/>
          </a:bodyPr>
          <a:lstStyle/>
          <a:p>
            <a:pPr lvl="0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Found in hops alongside several other volatile thiols:</a:t>
            </a:r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3MH: 3-mercaptohexan-1-ol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3MHA: 3-mercaptohexylacetate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Both have notes of grapefruit, passionfruit, black currant, and Sauvignon Blanc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561" y="2854322"/>
            <a:ext cx="2683239" cy="148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7610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2628"/>
            <a:ext cx="8229600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8061"/>
            <a:ext cx="8229600" cy="4525963"/>
          </a:xfrm>
        </p:spPr>
        <p:txBody>
          <a:bodyPr/>
          <a:lstStyle/>
          <a:p>
            <a:pPr lvl="0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Explore basic taste physiology</a:t>
            </a:r>
          </a:p>
          <a:p>
            <a:pPr lvl="0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Cover tasting techniques</a:t>
            </a:r>
          </a:p>
          <a:p>
            <a:pPr lvl="0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Hop oil chemistry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lvl="0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Tasting: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Myrcene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, Linalool, Geraniol, 4MMP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523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2628"/>
            <a:ext cx="8229600" cy="1143000"/>
          </a:xfrm>
        </p:spPr>
        <p:txBody>
          <a:bodyPr/>
          <a:lstStyle/>
          <a:p>
            <a:r>
              <a:rPr lang="en-US" dirty="0" smtClean="0"/>
              <a:t>4MMP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8061"/>
            <a:ext cx="5546361" cy="4258739"/>
          </a:xfrm>
        </p:spPr>
        <p:txBody>
          <a:bodyPr>
            <a:normAutofit/>
          </a:bodyPr>
          <a:lstStyle/>
          <a:p>
            <a:pPr lvl="0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Varietal dependent: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Found in Cascade, Citra, Mosaic, Nelson Sauvin, Simcoe, Summit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Impacted by growing conditions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Copper containing mildew-control agents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561" y="2854322"/>
            <a:ext cx="2683239" cy="148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09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2628"/>
            <a:ext cx="8229600" cy="1143000"/>
          </a:xfrm>
        </p:spPr>
        <p:txBody>
          <a:bodyPr/>
          <a:lstStyle/>
          <a:p>
            <a:r>
              <a:rPr lang="en-US" dirty="0" smtClean="0"/>
              <a:t>4MMP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888061"/>
            <a:ext cx="5546361" cy="425873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sz="3600" dirty="0"/>
              <a:t>Flavor Descriptors</a:t>
            </a:r>
          </a:p>
          <a:p>
            <a:pPr lvl="0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Catty</a:t>
            </a:r>
          </a:p>
          <a:p>
            <a:pPr lvl="0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Black Currant</a:t>
            </a:r>
          </a:p>
          <a:p>
            <a:pPr lvl="0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Gooseberry</a:t>
            </a:r>
          </a:p>
          <a:p>
            <a:pPr lvl="0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Sauvignon Blanc</a:t>
            </a:r>
          </a:p>
          <a:p>
            <a:pPr marL="0" indent="0">
              <a:buNone/>
            </a:pPr>
            <a:r>
              <a:rPr lang="en-US" sz="3600" dirty="0"/>
              <a:t>Flavor </a:t>
            </a:r>
            <a:r>
              <a:rPr lang="en-US" sz="3600" dirty="0" smtClean="0"/>
              <a:t>Threshold: </a:t>
            </a:r>
            <a:r>
              <a:rPr lang="en-US" sz="3600" b="1" dirty="0" smtClean="0"/>
              <a:t>0.8 </a:t>
            </a:r>
            <a:r>
              <a:rPr lang="en-US" sz="3600" b="1" dirty="0" err="1" smtClean="0"/>
              <a:t>ppt</a:t>
            </a:r>
            <a:r>
              <a:rPr lang="en-US" sz="3600" b="1" dirty="0" smtClean="0"/>
              <a:t>!!!</a:t>
            </a:r>
            <a:endParaRPr lang="en-US" sz="3600" b="1" dirty="0"/>
          </a:p>
          <a:p>
            <a:pPr lvl="0"/>
            <a:endParaRPr lang="en-US" sz="3600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3561" y="2854322"/>
            <a:ext cx="2683239" cy="1485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24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1405466"/>
            <a:ext cx="9144000" cy="1991780"/>
          </a:xfrm>
        </p:spPr>
        <p:txBody>
          <a:bodyPr>
            <a:normAutofit fontScale="90000"/>
          </a:bodyPr>
          <a:lstStyle/>
          <a:p>
            <a:r>
              <a:rPr lang="en-US" sz="5400" b="1" dirty="0">
                <a:solidFill>
                  <a:schemeClr val="accent1">
                    <a:lumMod val="75000"/>
                  </a:schemeClr>
                </a:solidFill>
              </a:rPr>
              <a:t>Sensory Workshop:</a:t>
            </a:r>
            <a:br>
              <a:rPr lang="en-US" sz="5400" b="1" dirty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5400" b="1" dirty="0">
                <a:solidFill>
                  <a:schemeClr val="accent1">
                    <a:lumMod val="75000"/>
                  </a:schemeClr>
                </a:solidFill>
              </a:rPr>
              <a:t>Hop Essential Oils </a:t>
            </a:r>
            <a: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California Craft Beer Summit 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</a:rPr>
              <a:t>2017</a:t>
            </a:r>
            <a:endParaRPr lang="en-US" sz="2400" dirty="0"/>
          </a:p>
        </p:txBody>
      </p:sp>
      <p:sp>
        <p:nvSpPr>
          <p:cNvPr id="4" name="Subtitle 7"/>
          <p:cNvSpPr txBox="1">
            <a:spLocks/>
          </p:cNvSpPr>
          <p:nvPr/>
        </p:nvSpPr>
        <p:spPr>
          <a:xfrm>
            <a:off x="0" y="3467198"/>
            <a:ext cx="9144000" cy="21717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6000" b="1" dirty="0" smtClean="0">
                <a:solidFill>
                  <a:srgbClr val="000000"/>
                </a:solidFill>
              </a:rPr>
              <a:t>Thanks for coming!</a:t>
            </a:r>
          </a:p>
          <a:p>
            <a:endParaRPr lang="en-US" sz="1000" dirty="0" smtClean="0"/>
          </a:p>
          <a:p>
            <a:r>
              <a:rPr lang="en-US" sz="2800" dirty="0" smtClean="0"/>
              <a:t>Pat Fahey - @PatFahey24 - #</a:t>
            </a:r>
            <a:r>
              <a:rPr lang="en-US" sz="2800" dirty="0" err="1" smtClean="0"/>
              <a:t>FlavorTraining</a:t>
            </a:r>
            <a:endParaRPr lang="en-US" sz="2800" dirty="0" smtClean="0"/>
          </a:p>
          <a:p>
            <a:r>
              <a:rPr lang="en-US" sz="2800" dirty="0" smtClean="0"/>
              <a:t>Cicerone® Certification Program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94361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2628"/>
            <a:ext cx="8229600" cy="1143000"/>
          </a:xfrm>
        </p:spPr>
        <p:txBody>
          <a:bodyPr/>
          <a:lstStyle/>
          <a:p>
            <a:r>
              <a:rPr lang="en-US" dirty="0" smtClean="0"/>
              <a:t>Basic Tasting Technique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8061"/>
            <a:ext cx="8229600" cy="4525963"/>
          </a:xfrm>
        </p:spPr>
        <p:txBody>
          <a:bodyPr/>
          <a:lstStyle/>
          <a:p>
            <a:pPr lvl="0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Flavor is a composite of all senses</a:t>
            </a:r>
          </a:p>
          <a:p>
            <a:pPr lvl="0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Tongue has limited number of tastes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Sweet, Sour, Bitter, Salty, Umami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Fat</a:t>
            </a:r>
          </a:p>
          <a:p>
            <a:pPr lvl="0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Nose contributes thousands of flavors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823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2628"/>
            <a:ext cx="8229600" cy="1143000"/>
          </a:xfrm>
        </p:spPr>
        <p:txBody>
          <a:bodyPr/>
          <a:lstStyle/>
          <a:p>
            <a:r>
              <a:rPr lang="en-US" dirty="0" smtClean="0"/>
              <a:t>Basic Tasting Technique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8061"/>
            <a:ext cx="8229600" cy="4525963"/>
          </a:xfrm>
        </p:spPr>
        <p:txBody>
          <a:bodyPr/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Swirl glass</a:t>
            </a:r>
          </a:p>
          <a:p>
            <a:pPr lvl="0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Sample aroma first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Distant Sniff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Short Sniff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Long Sniff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Covered Sniff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sme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1815" y="2199211"/>
            <a:ext cx="2802451" cy="2802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793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2628"/>
            <a:ext cx="8229600" cy="1143000"/>
          </a:xfrm>
        </p:spPr>
        <p:txBody>
          <a:bodyPr/>
          <a:lstStyle/>
          <a:p>
            <a:r>
              <a:rPr lang="en-US" dirty="0" smtClean="0"/>
              <a:t>Basic Tasting Technique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8061"/>
            <a:ext cx="5095875" cy="4525963"/>
          </a:xfrm>
        </p:spPr>
        <p:txBody>
          <a:bodyPr/>
          <a:lstStyle/>
          <a:p>
            <a:pPr lvl="0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Taste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Take “a taste”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Make sure it travels</a:t>
            </a:r>
          </a:p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Fully engage </a:t>
            </a:r>
            <a:r>
              <a:rPr lang="en-US" dirty="0" err="1" smtClean="0">
                <a:solidFill>
                  <a:schemeClr val="accent1">
                    <a:lumMod val="75000"/>
                  </a:schemeClr>
                </a:solidFill>
              </a:rPr>
              <a:t>retronasal</a:t>
            </a:r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 detection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 descr="tas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3075" y="2193389"/>
            <a:ext cx="2758552" cy="2758552"/>
          </a:xfrm>
          <a:prstGeom prst="rect">
            <a:avLst/>
          </a:prstGeom>
          <a:ln>
            <a:solidFill>
              <a:srgbClr val="4F81BD"/>
            </a:solidFill>
          </a:ln>
        </p:spPr>
      </p:pic>
    </p:spTree>
    <p:extLst>
      <p:ext uri="{BB962C8B-B14F-4D97-AF65-F5344CB8AC3E}">
        <p14:creationId xmlns:p14="http://schemas.microsoft.com/office/powerpoint/2010/main" val="202202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2628"/>
            <a:ext cx="8229600" cy="1143000"/>
          </a:xfrm>
        </p:spPr>
        <p:txBody>
          <a:bodyPr/>
          <a:lstStyle/>
          <a:p>
            <a:r>
              <a:rPr lang="en-US" dirty="0" smtClean="0"/>
              <a:t>Key components of hops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1901" y="1925628"/>
            <a:ext cx="4279134" cy="3987781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457200" y="1888061"/>
            <a:ext cx="4159770" cy="4525963"/>
          </a:xfrm>
        </p:spPr>
        <p:txBody>
          <a:bodyPr/>
          <a:lstStyle/>
          <a:p>
            <a:pPr marL="0" lvl="0" indent="0">
              <a:buNone/>
            </a:pPr>
            <a:r>
              <a:rPr lang="en-US" sz="3600" dirty="0" smtClean="0"/>
              <a:t>Found in </a:t>
            </a:r>
            <a:r>
              <a:rPr lang="en-US" sz="3600" dirty="0" err="1" smtClean="0"/>
              <a:t>Lupulin</a:t>
            </a:r>
            <a:r>
              <a:rPr lang="en-US" sz="3600" dirty="0" smtClean="0"/>
              <a:t>:</a:t>
            </a:r>
          </a:p>
          <a:p>
            <a:pPr lvl="0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Alpha acids</a:t>
            </a:r>
          </a:p>
          <a:p>
            <a:pPr lvl="0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Beta acids</a:t>
            </a:r>
          </a:p>
          <a:p>
            <a:pPr lvl="0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Essential oils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040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2628"/>
            <a:ext cx="8229600" cy="1143000"/>
          </a:xfrm>
        </p:spPr>
        <p:txBody>
          <a:bodyPr/>
          <a:lstStyle/>
          <a:p>
            <a:r>
              <a:rPr lang="en-US" dirty="0" smtClean="0"/>
              <a:t>4 “Major” Essential Oils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4616" y="1850678"/>
            <a:ext cx="3237875" cy="106600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558729" y="2721816"/>
            <a:ext cx="12896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Myrcene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9311" y="3717764"/>
            <a:ext cx="2231879" cy="196405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20426" y="5534741"/>
            <a:ext cx="14863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Humulene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2294" y="1932312"/>
            <a:ext cx="4710241" cy="81336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684771" y="2721816"/>
            <a:ext cx="14782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Farnesene</a:t>
            </a:r>
            <a:endParaRPr lang="en-US" sz="2400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68516" y="3197916"/>
            <a:ext cx="2770360" cy="259201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468809" y="5534740"/>
            <a:ext cx="19707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Caryophyllene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18794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2628"/>
            <a:ext cx="8229600" cy="1143000"/>
          </a:xfrm>
        </p:spPr>
        <p:txBody>
          <a:bodyPr/>
          <a:lstStyle/>
          <a:p>
            <a:r>
              <a:rPr lang="en-US" dirty="0" smtClean="0"/>
              <a:t>Essential Oils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888061"/>
            <a:ext cx="4489554" cy="4525963"/>
          </a:xfrm>
        </p:spPr>
        <p:txBody>
          <a:bodyPr/>
          <a:lstStyle/>
          <a:p>
            <a:pPr lvl="0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Over 300 compounds identified</a:t>
            </a:r>
          </a:p>
          <a:p>
            <a:pPr lvl="0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Many important compounds present in tiny amounts</a:t>
            </a:r>
          </a:p>
          <a:p>
            <a:pPr lvl="0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Interactions and synergies not fully understood</a:t>
            </a:r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29607" y="1806452"/>
            <a:ext cx="3355208" cy="4264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5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82628"/>
            <a:ext cx="8229600" cy="1143000"/>
          </a:xfrm>
        </p:spPr>
        <p:txBody>
          <a:bodyPr/>
          <a:lstStyle/>
          <a:p>
            <a:r>
              <a:rPr lang="en-US" dirty="0" err="1" smtClean="0"/>
              <a:t>Myrcene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794" y="1888061"/>
            <a:ext cx="4916774" cy="4093014"/>
          </a:xfrm>
        </p:spPr>
        <p:txBody>
          <a:bodyPr>
            <a:normAutofit fontScale="92500" lnSpcReduction="20000"/>
          </a:bodyPr>
          <a:lstStyle/>
          <a:p>
            <a:pPr lvl="0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Monoterpene found in cannabis, cardamom, hops</a:t>
            </a:r>
          </a:p>
          <a:p>
            <a:pPr lvl="0"/>
            <a:r>
              <a:rPr lang="en-US" sz="3600" dirty="0" smtClean="0">
                <a:solidFill>
                  <a:schemeClr val="accent1">
                    <a:lumMod val="75000"/>
                  </a:schemeClr>
                </a:solidFill>
              </a:rPr>
              <a:t>Main essential oil in hops by weight (10-60+%)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Lower in Noble hops, EKGs, etc.</a:t>
            </a:r>
          </a:p>
          <a:p>
            <a:pPr lvl="1"/>
            <a:r>
              <a:rPr lang="en-US" dirty="0" smtClean="0">
                <a:solidFill>
                  <a:schemeClr val="accent1">
                    <a:lumMod val="75000"/>
                  </a:schemeClr>
                </a:solidFill>
              </a:rPr>
              <a:t>High in a number of American varieties: Cascade, Citra, Simcoe, Amarillo</a:t>
            </a:r>
          </a:p>
          <a:p>
            <a:pPr lvl="1"/>
            <a:endParaRPr lang="en-US" dirty="0" smtClean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1685" y="2878112"/>
            <a:ext cx="4196368" cy="1381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35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2597</TotalTime>
  <Words>438</Words>
  <Application>Microsoft Macintosh PowerPoint</Application>
  <PresentationFormat>On-screen Show (4:3)</PresentationFormat>
  <Paragraphs>112</Paragraphs>
  <Slides>22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5" baseType="lpstr">
      <vt:lpstr>Calibri</vt:lpstr>
      <vt:lpstr>Arial</vt:lpstr>
      <vt:lpstr>Office Theme</vt:lpstr>
      <vt:lpstr>Sensory Workshop: Hop Essential Oils California Craft Beer Summit 2017</vt:lpstr>
      <vt:lpstr>Outline</vt:lpstr>
      <vt:lpstr>Basic Tasting Technique</vt:lpstr>
      <vt:lpstr>Basic Tasting Technique</vt:lpstr>
      <vt:lpstr>Basic Tasting Technique</vt:lpstr>
      <vt:lpstr>Key components of hops</vt:lpstr>
      <vt:lpstr>4 “Major” Essential Oils</vt:lpstr>
      <vt:lpstr>Essential Oils</vt:lpstr>
      <vt:lpstr>Myrcene</vt:lpstr>
      <vt:lpstr>Myrcene</vt:lpstr>
      <vt:lpstr>Myrcene</vt:lpstr>
      <vt:lpstr>Linalool</vt:lpstr>
      <vt:lpstr>Linalool</vt:lpstr>
      <vt:lpstr>Linalool</vt:lpstr>
      <vt:lpstr>Geraniol</vt:lpstr>
      <vt:lpstr>Geraniol</vt:lpstr>
      <vt:lpstr>Geraniol</vt:lpstr>
      <vt:lpstr>4MMP</vt:lpstr>
      <vt:lpstr>4MMP</vt:lpstr>
      <vt:lpstr>4MMP</vt:lpstr>
      <vt:lpstr>4MMP</vt:lpstr>
      <vt:lpstr>Sensory Workshop: Hop Essential Oils  California Craft Beer Summit 2017</vt:lpstr>
    </vt:vector>
  </TitlesOfParts>
  <Company>Cicerone Certification Program</Company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Fahey</dc:creator>
  <cp:lastModifiedBy>Pat Fahey</cp:lastModifiedBy>
  <cp:revision>56</cp:revision>
  <dcterms:created xsi:type="dcterms:W3CDTF">2015-11-25T00:53:10Z</dcterms:created>
  <dcterms:modified xsi:type="dcterms:W3CDTF">2017-09-08T07:43:11Z</dcterms:modified>
</cp:coreProperties>
</file>